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3">
  <p:sldMasterIdLst>
    <p:sldMasterId id="2147483684" r:id="rId1"/>
  </p:sldMasterIdLst>
  <p:notesMasterIdLst>
    <p:notesMasterId r:id="rId44"/>
  </p:notesMasterIdLst>
  <p:sldIdLst>
    <p:sldId id="256" r:id="rId2"/>
    <p:sldId id="259" r:id="rId3"/>
    <p:sldId id="355" r:id="rId4"/>
    <p:sldId id="328" r:id="rId5"/>
    <p:sldId id="304" r:id="rId6"/>
    <p:sldId id="262" r:id="rId7"/>
    <p:sldId id="261" r:id="rId8"/>
    <p:sldId id="312" r:id="rId9"/>
    <p:sldId id="311" r:id="rId10"/>
    <p:sldId id="356" r:id="rId11"/>
    <p:sldId id="313" r:id="rId12"/>
    <p:sldId id="305" r:id="rId13"/>
    <p:sldId id="329" r:id="rId14"/>
    <p:sldId id="331" r:id="rId15"/>
    <p:sldId id="332" r:id="rId16"/>
    <p:sldId id="333" r:id="rId17"/>
    <p:sldId id="335" r:id="rId18"/>
    <p:sldId id="315" r:id="rId19"/>
    <p:sldId id="336" r:id="rId20"/>
    <p:sldId id="316" r:id="rId21"/>
    <p:sldId id="314" r:id="rId22"/>
    <p:sldId id="330" r:id="rId23"/>
    <p:sldId id="320" r:id="rId24"/>
    <p:sldId id="321" r:id="rId25"/>
    <p:sldId id="322" r:id="rId26"/>
    <p:sldId id="323" r:id="rId27"/>
    <p:sldId id="324" r:id="rId28"/>
    <p:sldId id="337" r:id="rId29"/>
    <p:sldId id="338" r:id="rId30"/>
    <p:sldId id="339" r:id="rId31"/>
    <p:sldId id="340" r:id="rId32"/>
    <p:sldId id="341" r:id="rId33"/>
    <p:sldId id="342" r:id="rId34"/>
    <p:sldId id="343" r:id="rId35"/>
    <p:sldId id="350" r:id="rId36"/>
    <p:sldId id="349" r:id="rId37"/>
    <p:sldId id="351" r:id="rId38"/>
    <p:sldId id="352" r:id="rId39"/>
    <p:sldId id="354" r:id="rId40"/>
    <p:sldId id="345" r:id="rId41"/>
    <p:sldId id="347" r:id="rId42"/>
    <p:sldId id="274" r:id="rId4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6EF1398-7508-4606-B93D-EE6AE54D9217}">
          <p14:sldIdLst>
            <p14:sldId id="256"/>
            <p14:sldId id="259"/>
            <p14:sldId id="355"/>
            <p14:sldId id="328"/>
            <p14:sldId id="304"/>
            <p14:sldId id="262"/>
            <p14:sldId id="261"/>
            <p14:sldId id="312"/>
            <p14:sldId id="311"/>
            <p14:sldId id="356"/>
            <p14:sldId id="313"/>
            <p14:sldId id="305"/>
            <p14:sldId id="329"/>
            <p14:sldId id="331"/>
            <p14:sldId id="332"/>
            <p14:sldId id="333"/>
            <p14:sldId id="335"/>
            <p14:sldId id="315"/>
            <p14:sldId id="336"/>
            <p14:sldId id="316"/>
            <p14:sldId id="314"/>
            <p14:sldId id="330"/>
            <p14:sldId id="320"/>
            <p14:sldId id="321"/>
            <p14:sldId id="322"/>
            <p14:sldId id="323"/>
            <p14:sldId id="324"/>
            <p14:sldId id="337"/>
            <p14:sldId id="338"/>
            <p14:sldId id="339"/>
            <p14:sldId id="340"/>
            <p14:sldId id="341"/>
            <p14:sldId id="342"/>
            <p14:sldId id="343"/>
            <p14:sldId id="350"/>
            <p14:sldId id="349"/>
            <p14:sldId id="351"/>
            <p14:sldId id="352"/>
            <p14:sldId id="354"/>
            <p14:sldId id="345"/>
            <p14:sldId id="347"/>
            <p14:sldId id="27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D582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439" autoAdjust="0"/>
    <p:restoredTop sz="94660"/>
  </p:normalViewPr>
  <p:slideViewPr>
    <p:cSldViewPr snapToGrid="0">
      <p:cViewPr varScale="1">
        <p:scale>
          <a:sx n="66" d="100"/>
          <a:sy n="66" d="100"/>
        </p:scale>
        <p:origin x="84" y="78"/>
      </p:cViewPr>
      <p:guideLst/>
    </p:cSldViewPr>
  </p:slideViewPr>
  <p:notesTextViewPr>
    <p:cViewPr>
      <p:scale>
        <a:sx n="1" d="1"/>
        <a:sy n="1" d="1"/>
      </p:scale>
      <p:origin x="0" y="0"/>
    </p:cViewPr>
  </p:notesTextViewPr>
  <p:sorterViewPr>
    <p:cViewPr>
      <p:scale>
        <a:sx n="190" d="100"/>
        <a:sy n="190" d="100"/>
      </p:scale>
      <p:origin x="0" y="-2424"/>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CF01DAC-D375-4526-9E43-17B127E18658}"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endParaRPr lang="en-US"/>
        </a:p>
      </dgm:t>
    </dgm:pt>
    <dgm:pt modelId="{B8C29D13-EF2E-4BAC-AB15-919C65312D75}">
      <dgm:prSet phldrT="[Text]"/>
      <dgm:spPr/>
      <dgm:t>
        <a:bodyPr/>
        <a:lstStyle/>
        <a:p>
          <a:r>
            <a:rPr lang="en-US" dirty="0"/>
            <a:t>Step 1</a:t>
          </a:r>
        </a:p>
      </dgm:t>
    </dgm:pt>
    <dgm:pt modelId="{D576CDAE-1DD8-4DBA-9E8A-53E5668DAEB4}" type="parTrans" cxnId="{413E6683-D6EC-41B4-B4BA-E6D2ECA97BFB}">
      <dgm:prSet/>
      <dgm:spPr/>
      <dgm:t>
        <a:bodyPr/>
        <a:lstStyle/>
        <a:p>
          <a:endParaRPr lang="en-US"/>
        </a:p>
      </dgm:t>
    </dgm:pt>
    <dgm:pt modelId="{936EDF90-04A3-4D15-A6E7-3EBA3775068C}" type="sibTrans" cxnId="{413E6683-D6EC-41B4-B4BA-E6D2ECA97BFB}">
      <dgm:prSet/>
      <dgm:spPr/>
      <dgm:t>
        <a:bodyPr/>
        <a:lstStyle/>
        <a:p>
          <a:endParaRPr lang="en-US"/>
        </a:p>
      </dgm:t>
    </dgm:pt>
    <dgm:pt modelId="{617E8ADD-C247-4092-9F84-E1C49434D531}">
      <dgm:prSet phldrT="[Text]"/>
      <dgm:spPr/>
      <dgm:t>
        <a:bodyPr/>
        <a:lstStyle/>
        <a:p>
          <a:r>
            <a:rPr lang="en-US" b="0" dirty="0"/>
            <a:t>Mathematical formulation of the Tool Envelope </a:t>
          </a:r>
          <a:endParaRPr lang="en-US" dirty="0"/>
        </a:p>
      </dgm:t>
    </dgm:pt>
    <dgm:pt modelId="{49372A2F-6DDA-4E60-A9B8-C3DA06713077}" type="parTrans" cxnId="{CE29E576-BE42-418F-8332-3EFFCA124CEA}">
      <dgm:prSet/>
      <dgm:spPr/>
      <dgm:t>
        <a:bodyPr/>
        <a:lstStyle/>
        <a:p>
          <a:endParaRPr lang="en-US"/>
        </a:p>
      </dgm:t>
    </dgm:pt>
    <dgm:pt modelId="{CA6E18FA-C305-43AB-B901-BAC03C163B1A}" type="sibTrans" cxnId="{CE29E576-BE42-418F-8332-3EFFCA124CEA}">
      <dgm:prSet/>
      <dgm:spPr/>
      <dgm:t>
        <a:bodyPr/>
        <a:lstStyle/>
        <a:p>
          <a:endParaRPr lang="en-US"/>
        </a:p>
      </dgm:t>
    </dgm:pt>
    <dgm:pt modelId="{E228DA3C-C90E-40FA-8E4C-AF320D18B65A}">
      <dgm:prSet phldrT="[Text]"/>
      <dgm:spPr/>
      <dgm:t>
        <a:bodyPr/>
        <a:lstStyle/>
        <a:p>
          <a:r>
            <a:rPr lang="en-IN" dirty="0"/>
            <a:t>Discretization of Surface Points</a:t>
          </a:r>
          <a:endParaRPr lang="en-US" dirty="0"/>
        </a:p>
      </dgm:t>
    </dgm:pt>
    <dgm:pt modelId="{925BB8A5-8964-4B9D-A064-6B5AEDE6F1BB}" type="parTrans" cxnId="{9BB102EE-99B0-4584-86EA-0CD4EABA0C6F}">
      <dgm:prSet/>
      <dgm:spPr/>
      <dgm:t>
        <a:bodyPr/>
        <a:lstStyle/>
        <a:p>
          <a:endParaRPr lang="en-US"/>
        </a:p>
      </dgm:t>
    </dgm:pt>
    <dgm:pt modelId="{A0078549-F806-4BA7-92C6-5450D5AFF8EA}" type="sibTrans" cxnId="{9BB102EE-99B0-4584-86EA-0CD4EABA0C6F}">
      <dgm:prSet/>
      <dgm:spPr/>
      <dgm:t>
        <a:bodyPr/>
        <a:lstStyle/>
        <a:p>
          <a:endParaRPr lang="en-US"/>
        </a:p>
      </dgm:t>
    </dgm:pt>
    <dgm:pt modelId="{8D54ABFE-69E8-46F2-96B1-99447DE33BB6}">
      <dgm:prSet/>
      <dgm:spPr/>
      <dgm:t>
        <a:bodyPr/>
        <a:lstStyle/>
        <a:p>
          <a:r>
            <a:rPr lang="en-US" dirty="0"/>
            <a:t>Step 3</a:t>
          </a:r>
        </a:p>
      </dgm:t>
    </dgm:pt>
    <dgm:pt modelId="{55AC892B-8AE5-4529-BD9D-F7F94B2DF15C}" type="parTrans" cxnId="{4991DB45-90BA-40D4-93C6-9FF701C6806F}">
      <dgm:prSet/>
      <dgm:spPr/>
      <dgm:t>
        <a:bodyPr/>
        <a:lstStyle/>
        <a:p>
          <a:endParaRPr lang="en-US"/>
        </a:p>
      </dgm:t>
    </dgm:pt>
    <dgm:pt modelId="{1F46FA62-D2BD-4D3A-A4D5-46C3E47B1894}" type="sibTrans" cxnId="{4991DB45-90BA-40D4-93C6-9FF701C6806F}">
      <dgm:prSet/>
      <dgm:spPr/>
      <dgm:t>
        <a:bodyPr/>
        <a:lstStyle/>
        <a:p>
          <a:endParaRPr lang="en-US"/>
        </a:p>
      </dgm:t>
    </dgm:pt>
    <dgm:pt modelId="{4532835B-02E7-4DF3-9AB0-C9EC5DB2D107}">
      <dgm:prSet phldrT="[Text]"/>
      <dgm:spPr/>
      <dgm:t>
        <a:bodyPr/>
        <a:lstStyle/>
        <a:p>
          <a:r>
            <a:rPr lang="en-US" b="0" dirty="0"/>
            <a:t>Identification of the Engagement Region </a:t>
          </a:r>
        </a:p>
      </dgm:t>
    </dgm:pt>
    <dgm:pt modelId="{A1ABFBA1-D16D-4534-B391-71466E6540D6}" type="parTrans" cxnId="{6B7C7BC6-CE55-47BD-A60D-B3C8E1CD9462}">
      <dgm:prSet/>
      <dgm:spPr/>
      <dgm:t>
        <a:bodyPr/>
        <a:lstStyle/>
        <a:p>
          <a:endParaRPr lang="en-US"/>
        </a:p>
      </dgm:t>
    </dgm:pt>
    <dgm:pt modelId="{9F01922F-AA74-4D40-B93F-CF75E3CAEAD6}" type="sibTrans" cxnId="{6B7C7BC6-CE55-47BD-A60D-B3C8E1CD9462}">
      <dgm:prSet/>
      <dgm:spPr/>
      <dgm:t>
        <a:bodyPr/>
        <a:lstStyle/>
        <a:p>
          <a:endParaRPr lang="en-US"/>
        </a:p>
      </dgm:t>
    </dgm:pt>
    <dgm:pt modelId="{2EFA69EC-AE9D-42F9-8614-8A2425E764FB}">
      <dgm:prSet/>
      <dgm:spPr/>
      <dgm:t>
        <a:bodyPr/>
        <a:lstStyle/>
        <a:p>
          <a:r>
            <a:rPr lang="en-US" dirty="0"/>
            <a:t>Step 4</a:t>
          </a:r>
        </a:p>
      </dgm:t>
    </dgm:pt>
    <dgm:pt modelId="{33E0DD87-F54E-4C9D-A331-34789296EFBF}" type="parTrans" cxnId="{5401A97F-CB3A-4F7D-9641-CED783136CA5}">
      <dgm:prSet/>
      <dgm:spPr/>
      <dgm:t>
        <a:bodyPr/>
        <a:lstStyle/>
        <a:p>
          <a:endParaRPr lang="en-US"/>
        </a:p>
      </dgm:t>
    </dgm:pt>
    <dgm:pt modelId="{547ABE32-DC50-4171-BF49-0643C11B8726}" type="sibTrans" cxnId="{5401A97F-CB3A-4F7D-9641-CED783136CA5}">
      <dgm:prSet/>
      <dgm:spPr/>
      <dgm:t>
        <a:bodyPr/>
        <a:lstStyle/>
        <a:p>
          <a:endParaRPr lang="en-US"/>
        </a:p>
      </dgm:t>
    </dgm:pt>
    <dgm:pt modelId="{71153D6F-E7EF-4CD4-AD4A-AC4ADBBC7373}">
      <dgm:prSet/>
      <dgm:spPr/>
      <dgm:t>
        <a:bodyPr/>
        <a:lstStyle/>
        <a:p>
          <a:r>
            <a:rPr lang="en-US" b="0" dirty="0"/>
            <a:t>Defining chip dimensions</a:t>
          </a:r>
        </a:p>
      </dgm:t>
    </dgm:pt>
    <dgm:pt modelId="{ED9187B5-B9DF-4DB9-B897-265E56A03C2F}" type="parTrans" cxnId="{3EB8B290-69EA-477D-B18C-AA1AA35D93FD}">
      <dgm:prSet/>
      <dgm:spPr/>
      <dgm:t>
        <a:bodyPr/>
        <a:lstStyle/>
        <a:p>
          <a:endParaRPr lang="en-US"/>
        </a:p>
      </dgm:t>
    </dgm:pt>
    <dgm:pt modelId="{52833CD0-BEA8-4C64-910A-014AC77A22C0}" type="sibTrans" cxnId="{3EB8B290-69EA-477D-B18C-AA1AA35D93FD}">
      <dgm:prSet/>
      <dgm:spPr/>
      <dgm:t>
        <a:bodyPr/>
        <a:lstStyle/>
        <a:p>
          <a:endParaRPr lang="en-US"/>
        </a:p>
      </dgm:t>
    </dgm:pt>
    <dgm:pt modelId="{823A0527-B3B5-4F5A-97F2-32A2C0BB803F}">
      <dgm:prSet/>
      <dgm:spPr/>
      <dgm:t>
        <a:bodyPr/>
        <a:lstStyle/>
        <a:p>
          <a:r>
            <a:rPr lang="en-US" dirty="0"/>
            <a:t>Step 5</a:t>
          </a:r>
        </a:p>
      </dgm:t>
    </dgm:pt>
    <dgm:pt modelId="{C530B069-53B3-4C42-9F6B-248506A19731}" type="parTrans" cxnId="{1A528213-ACDF-4462-B294-227FC7934E83}">
      <dgm:prSet/>
      <dgm:spPr/>
      <dgm:t>
        <a:bodyPr/>
        <a:lstStyle/>
        <a:p>
          <a:endParaRPr lang="en-US"/>
        </a:p>
      </dgm:t>
    </dgm:pt>
    <dgm:pt modelId="{E4A5D119-15D0-4A79-8CBC-0E69A259F109}" type="sibTrans" cxnId="{1A528213-ACDF-4462-B294-227FC7934E83}">
      <dgm:prSet/>
      <dgm:spPr/>
      <dgm:t>
        <a:bodyPr/>
        <a:lstStyle/>
        <a:p>
          <a:endParaRPr lang="en-US"/>
        </a:p>
      </dgm:t>
    </dgm:pt>
    <dgm:pt modelId="{969858F8-28B8-4156-89BB-1F2322320DF7}">
      <dgm:prSet phldrT="[Text]"/>
      <dgm:spPr/>
      <dgm:t>
        <a:bodyPr/>
        <a:lstStyle/>
        <a:p>
          <a:r>
            <a:rPr lang="en-IN" dirty="0"/>
            <a:t>Computation of forces and torque </a:t>
          </a:r>
          <a:endParaRPr lang="en-US" dirty="0"/>
        </a:p>
      </dgm:t>
    </dgm:pt>
    <dgm:pt modelId="{B1A34A0E-4C0D-4678-B1E3-0D705B572CE5}" type="parTrans" cxnId="{B730BF48-DECE-451F-A0B0-EA2793987CCD}">
      <dgm:prSet/>
      <dgm:spPr/>
      <dgm:t>
        <a:bodyPr/>
        <a:lstStyle/>
        <a:p>
          <a:endParaRPr lang="en-US"/>
        </a:p>
      </dgm:t>
    </dgm:pt>
    <dgm:pt modelId="{D1C75726-891C-434E-A59F-6F0C0EF7D497}" type="sibTrans" cxnId="{B730BF48-DECE-451F-A0B0-EA2793987CCD}">
      <dgm:prSet/>
      <dgm:spPr/>
      <dgm:t>
        <a:bodyPr/>
        <a:lstStyle/>
        <a:p>
          <a:endParaRPr lang="en-US"/>
        </a:p>
      </dgm:t>
    </dgm:pt>
    <dgm:pt modelId="{6CB97950-AB46-4BFD-A4A4-27A99401B0C2}">
      <dgm:prSet/>
      <dgm:spPr/>
      <dgm:t>
        <a:bodyPr/>
        <a:lstStyle/>
        <a:p>
          <a:r>
            <a:rPr lang="en-US" dirty="0"/>
            <a:t>Step 2</a:t>
          </a:r>
        </a:p>
      </dgm:t>
    </dgm:pt>
    <dgm:pt modelId="{776B9CF7-48A8-4118-9FA3-2614D3A9DDD7}" type="parTrans" cxnId="{49759C79-EE68-4C18-AC57-6A9C0ABB37C4}">
      <dgm:prSet/>
      <dgm:spPr/>
      <dgm:t>
        <a:bodyPr/>
        <a:lstStyle/>
        <a:p>
          <a:endParaRPr lang="en-US"/>
        </a:p>
      </dgm:t>
    </dgm:pt>
    <dgm:pt modelId="{5D8F1B48-DEAD-4CC0-B88C-A009EE6DAE1B}" type="sibTrans" cxnId="{49759C79-EE68-4C18-AC57-6A9C0ABB37C4}">
      <dgm:prSet/>
      <dgm:spPr/>
      <dgm:t>
        <a:bodyPr/>
        <a:lstStyle/>
        <a:p>
          <a:endParaRPr lang="en-US"/>
        </a:p>
      </dgm:t>
    </dgm:pt>
    <dgm:pt modelId="{A08E4AA2-3DEF-44DF-A69D-FF960C85F8FA}" type="pres">
      <dgm:prSet presAssocID="{7CF01DAC-D375-4526-9E43-17B127E18658}" presName="linearFlow" presStyleCnt="0">
        <dgm:presLayoutVars>
          <dgm:dir/>
          <dgm:animLvl val="lvl"/>
          <dgm:resizeHandles val="exact"/>
        </dgm:presLayoutVars>
      </dgm:prSet>
      <dgm:spPr/>
    </dgm:pt>
    <dgm:pt modelId="{207A90F2-CAAE-429A-A38C-12B3551D16CB}" type="pres">
      <dgm:prSet presAssocID="{B8C29D13-EF2E-4BAC-AB15-919C65312D75}" presName="composite" presStyleCnt="0"/>
      <dgm:spPr/>
    </dgm:pt>
    <dgm:pt modelId="{437A1359-8AED-4607-9F18-ABA363D88F1A}" type="pres">
      <dgm:prSet presAssocID="{B8C29D13-EF2E-4BAC-AB15-919C65312D75}" presName="parentText" presStyleLbl="alignNode1" presStyleIdx="0" presStyleCnt="5">
        <dgm:presLayoutVars>
          <dgm:chMax val="1"/>
          <dgm:bulletEnabled val="1"/>
        </dgm:presLayoutVars>
      </dgm:prSet>
      <dgm:spPr/>
    </dgm:pt>
    <dgm:pt modelId="{87C564E3-5A84-4C1A-B52D-08D8144A8E0B}" type="pres">
      <dgm:prSet presAssocID="{B8C29D13-EF2E-4BAC-AB15-919C65312D75}" presName="descendantText" presStyleLbl="alignAcc1" presStyleIdx="0" presStyleCnt="5" custLinFactNeighborY="3334">
        <dgm:presLayoutVars>
          <dgm:bulletEnabled val="1"/>
        </dgm:presLayoutVars>
      </dgm:prSet>
      <dgm:spPr/>
    </dgm:pt>
    <dgm:pt modelId="{B600C9BC-FD72-4362-912A-CD99F6A765CB}" type="pres">
      <dgm:prSet presAssocID="{936EDF90-04A3-4D15-A6E7-3EBA3775068C}" presName="sp" presStyleCnt="0"/>
      <dgm:spPr/>
    </dgm:pt>
    <dgm:pt modelId="{CD2980D1-B143-4A0F-A304-E959A2C46E58}" type="pres">
      <dgm:prSet presAssocID="{6CB97950-AB46-4BFD-A4A4-27A99401B0C2}" presName="composite" presStyleCnt="0"/>
      <dgm:spPr/>
    </dgm:pt>
    <dgm:pt modelId="{68B798D9-62F6-4F5D-B7FF-0692F5FDD46E}" type="pres">
      <dgm:prSet presAssocID="{6CB97950-AB46-4BFD-A4A4-27A99401B0C2}" presName="parentText" presStyleLbl="alignNode1" presStyleIdx="1" presStyleCnt="5">
        <dgm:presLayoutVars>
          <dgm:chMax val="1"/>
          <dgm:bulletEnabled val="1"/>
        </dgm:presLayoutVars>
      </dgm:prSet>
      <dgm:spPr/>
    </dgm:pt>
    <dgm:pt modelId="{9BDE30BD-05C0-4B8A-A6C5-C76C96267892}" type="pres">
      <dgm:prSet presAssocID="{6CB97950-AB46-4BFD-A4A4-27A99401B0C2}" presName="descendantText" presStyleLbl="alignAcc1" presStyleIdx="1" presStyleCnt="5">
        <dgm:presLayoutVars>
          <dgm:bulletEnabled val="1"/>
        </dgm:presLayoutVars>
      </dgm:prSet>
      <dgm:spPr/>
    </dgm:pt>
    <dgm:pt modelId="{7F6E38F1-9659-4970-B9B9-8A0E2E1AE75E}" type="pres">
      <dgm:prSet presAssocID="{5D8F1B48-DEAD-4CC0-B88C-A009EE6DAE1B}" presName="sp" presStyleCnt="0"/>
      <dgm:spPr/>
    </dgm:pt>
    <dgm:pt modelId="{1D013BFA-F793-4F6A-AF6D-097E59F94BEC}" type="pres">
      <dgm:prSet presAssocID="{8D54ABFE-69E8-46F2-96B1-99447DE33BB6}" presName="composite" presStyleCnt="0"/>
      <dgm:spPr/>
    </dgm:pt>
    <dgm:pt modelId="{CCC7A034-C97B-4552-9D75-051B7DFF5786}" type="pres">
      <dgm:prSet presAssocID="{8D54ABFE-69E8-46F2-96B1-99447DE33BB6}" presName="parentText" presStyleLbl="alignNode1" presStyleIdx="2" presStyleCnt="5">
        <dgm:presLayoutVars>
          <dgm:chMax val="1"/>
          <dgm:bulletEnabled val="1"/>
        </dgm:presLayoutVars>
      </dgm:prSet>
      <dgm:spPr/>
    </dgm:pt>
    <dgm:pt modelId="{0AC95FF0-C22E-4545-94D0-918130EB56AE}" type="pres">
      <dgm:prSet presAssocID="{8D54ABFE-69E8-46F2-96B1-99447DE33BB6}" presName="descendantText" presStyleLbl="alignAcc1" presStyleIdx="2" presStyleCnt="5">
        <dgm:presLayoutVars>
          <dgm:bulletEnabled val="1"/>
        </dgm:presLayoutVars>
      </dgm:prSet>
      <dgm:spPr/>
    </dgm:pt>
    <dgm:pt modelId="{822CF912-D5A1-4DDB-8F00-5045D07D5F6E}" type="pres">
      <dgm:prSet presAssocID="{1F46FA62-D2BD-4D3A-A4D5-46C3E47B1894}" presName="sp" presStyleCnt="0"/>
      <dgm:spPr/>
    </dgm:pt>
    <dgm:pt modelId="{40C8A2A9-E981-424E-A857-507250582BFC}" type="pres">
      <dgm:prSet presAssocID="{2EFA69EC-AE9D-42F9-8614-8A2425E764FB}" presName="composite" presStyleCnt="0"/>
      <dgm:spPr/>
    </dgm:pt>
    <dgm:pt modelId="{4D4F0E9B-863A-42E7-9BAE-782829AE991A}" type="pres">
      <dgm:prSet presAssocID="{2EFA69EC-AE9D-42F9-8614-8A2425E764FB}" presName="parentText" presStyleLbl="alignNode1" presStyleIdx="3" presStyleCnt="5">
        <dgm:presLayoutVars>
          <dgm:chMax val="1"/>
          <dgm:bulletEnabled val="1"/>
        </dgm:presLayoutVars>
      </dgm:prSet>
      <dgm:spPr/>
    </dgm:pt>
    <dgm:pt modelId="{8ABFE0FB-347D-428B-9035-1A9AE4AB3DA8}" type="pres">
      <dgm:prSet presAssocID="{2EFA69EC-AE9D-42F9-8614-8A2425E764FB}" presName="descendantText" presStyleLbl="alignAcc1" presStyleIdx="3" presStyleCnt="5">
        <dgm:presLayoutVars>
          <dgm:bulletEnabled val="1"/>
        </dgm:presLayoutVars>
      </dgm:prSet>
      <dgm:spPr/>
    </dgm:pt>
    <dgm:pt modelId="{5D90368D-CE8D-4B02-93C0-C953EAFA7781}" type="pres">
      <dgm:prSet presAssocID="{547ABE32-DC50-4171-BF49-0643C11B8726}" presName="sp" presStyleCnt="0"/>
      <dgm:spPr/>
    </dgm:pt>
    <dgm:pt modelId="{EEBA560B-BFEB-4EAC-9239-9F32F137D628}" type="pres">
      <dgm:prSet presAssocID="{823A0527-B3B5-4F5A-97F2-32A2C0BB803F}" presName="composite" presStyleCnt="0"/>
      <dgm:spPr/>
    </dgm:pt>
    <dgm:pt modelId="{55DB5671-42E0-4115-9621-AEBEB684B19D}" type="pres">
      <dgm:prSet presAssocID="{823A0527-B3B5-4F5A-97F2-32A2C0BB803F}" presName="parentText" presStyleLbl="alignNode1" presStyleIdx="4" presStyleCnt="5">
        <dgm:presLayoutVars>
          <dgm:chMax val="1"/>
          <dgm:bulletEnabled val="1"/>
        </dgm:presLayoutVars>
      </dgm:prSet>
      <dgm:spPr/>
    </dgm:pt>
    <dgm:pt modelId="{571EB9DF-601E-4FFE-9C29-C1EB3096757F}" type="pres">
      <dgm:prSet presAssocID="{823A0527-B3B5-4F5A-97F2-32A2C0BB803F}" presName="descendantText" presStyleLbl="alignAcc1" presStyleIdx="4" presStyleCnt="5">
        <dgm:presLayoutVars>
          <dgm:bulletEnabled val="1"/>
        </dgm:presLayoutVars>
      </dgm:prSet>
      <dgm:spPr/>
    </dgm:pt>
  </dgm:ptLst>
  <dgm:cxnLst>
    <dgm:cxn modelId="{1A528213-ACDF-4462-B294-227FC7934E83}" srcId="{7CF01DAC-D375-4526-9E43-17B127E18658}" destId="{823A0527-B3B5-4F5A-97F2-32A2C0BB803F}" srcOrd="4" destOrd="0" parTransId="{C530B069-53B3-4C42-9F6B-248506A19731}" sibTransId="{E4A5D119-15D0-4A79-8CBC-0E69A259F109}"/>
    <dgm:cxn modelId="{039C801D-4DAE-4034-9870-FA883824C318}" type="presOf" srcId="{969858F8-28B8-4156-89BB-1F2322320DF7}" destId="{571EB9DF-601E-4FFE-9C29-C1EB3096757F}" srcOrd="0" destOrd="0" presId="urn:microsoft.com/office/officeart/2005/8/layout/chevron2"/>
    <dgm:cxn modelId="{6917E332-AFF9-4BD0-BA12-0578869779B8}" type="presOf" srcId="{7CF01DAC-D375-4526-9E43-17B127E18658}" destId="{A08E4AA2-3DEF-44DF-A69D-FF960C85F8FA}" srcOrd="0" destOrd="0" presId="urn:microsoft.com/office/officeart/2005/8/layout/chevron2"/>
    <dgm:cxn modelId="{214DE237-10E5-4DB1-9141-B8A569607A62}" type="presOf" srcId="{71153D6F-E7EF-4CD4-AD4A-AC4ADBBC7373}" destId="{8ABFE0FB-347D-428B-9035-1A9AE4AB3DA8}" srcOrd="0" destOrd="0" presId="urn:microsoft.com/office/officeart/2005/8/layout/chevron2"/>
    <dgm:cxn modelId="{69F3B761-6067-407A-BAC4-A6F54CA2B785}" type="presOf" srcId="{4532835B-02E7-4DF3-9AB0-C9EC5DB2D107}" destId="{0AC95FF0-C22E-4545-94D0-918130EB56AE}" srcOrd="0" destOrd="0" presId="urn:microsoft.com/office/officeart/2005/8/layout/chevron2"/>
    <dgm:cxn modelId="{4991DB45-90BA-40D4-93C6-9FF701C6806F}" srcId="{7CF01DAC-D375-4526-9E43-17B127E18658}" destId="{8D54ABFE-69E8-46F2-96B1-99447DE33BB6}" srcOrd="2" destOrd="0" parTransId="{55AC892B-8AE5-4529-BD9D-F7F94B2DF15C}" sibTransId="{1F46FA62-D2BD-4D3A-A4D5-46C3E47B1894}"/>
    <dgm:cxn modelId="{B730BF48-DECE-451F-A0B0-EA2793987CCD}" srcId="{823A0527-B3B5-4F5A-97F2-32A2C0BB803F}" destId="{969858F8-28B8-4156-89BB-1F2322320DF7}" srcOrd="0" destOrd="0" parTransId="{B1A34A0E-4C0D-4678-B1E3-0D705B572CE5}" sibTransId="{D1C75726-891C-434E-A59F-6F0C0EF7D497}"/>
    <dgm:cxn modelId="{B708194D-5101-4B77-8797-D358B6DDE2FB}" type="presOf" srcId="{B8C29D13-EF2E-4BAC-AB15-919C65312D75}" destId="{437A1359-8AED-4607-9F18-ABA363D88F1A}" srcOrd="0" destOrd="0" presId="urn:microsoft.com/office/officeart/2005/8/layout/chevron2"/>
    <dgm:cxn modelId="{C628B173-D3D0-4C13-8330-15CF68EFB5B2}" type="presOf" srcId="{8D54ABFE-69E8-46F2-96B1-99447DE33BB6}" destId="{CCC7A034-C97B-4552-9D75-051B7DFF5786}" srcOrd="0" destOrd="0" presId="urn:microsoft.com/office/officeart/2005/8/layout/chevron2"/>
    <dgm:cxn modelId="{CE29E576-BE42-418F-8332-3EFFCA124CEA}" srcId="{B8C29D13-EF2E-4BAC-AB15-919C65312D75}" destId="{617E8ADD-C247-4092-9F84-E1C49434D531}" srcOrd="0" destOrd="0" parTransId="{49372A2F-6DDA-4E60-A9B8-C3DA06713077}" sibTransId="{CA6E18FA-C305-43AB-B901-BAC03C163B1A}"/>
    <dgm:cxn modelId="{49759C79-EE68-4C18-AC57-6A9C0ABB37C4}" srcId="{7CF01DAC-D375-4526-9E43-17B127E18658}" destId="{6CB97950-AB46-4BFD-A4A4-27A99401B0C2}" srcOrd="1" destOrd="0" parTransId="{776B9CF7-48A8-4118-9FA3-2614D3A9DDD7}" sibTransId="{5D8F1B48-DEAD-4CC0-B88C-A009EE6DAE1B}"/>
    <dgm:cxn modelId="{664A057A-5873-4520-8DF3-4F5449FC0D0A}" type="presOf" srcId="{617E8ADD-C247-4092-9F84-E1C49434D531}" destId="{87C564E3-5A84-4C1A-B52D-08D8144A8E0B}" srcOrd="0" destOrd="0" presId="urn:microsoft.com/office/officeart/2005/8/layout/chevron2"/>
    <dgm:cxn modelId="{5401A97F-CB3A-4F7D-9641-CED783136CA5}" srcId="{7CF01DAC-D375-4526-9E43-17B127E18658}" destId="{2EFA69EC-AE9D-42F9-8614-8A2425E764FB}" srcOrd="3" destOrd="0" parTransId="{33E0DD87-F54E-4C9D-A331-34789296EFBF}" sibTransId="{547ABE32-DC50-4171-BF49-0643C11B8726}"/>
    <dgm:cxn modelId="{B9B73480-D034-4FCF-98B0-53479B80B5DF}" type="presOf" srcId="{6CB97950-AB46-4BFD-A4A4-27A99401B0C2}" destId="{68B798D9-62F6-4F5D-B7FF-0692F5FDD46E}" srcOrd="0" destOrd="0" presId="urn:microsoft.com/office/officeart/2005/8/layout/chevron2"/>
    <dgm:cxn modelId="{413E6683-D6EC-41B4-B4BA-E6D2ECA97BFB}" srcId="{7CF01DAC-D375-4526-9E43-17B127E18658}" destId="{B8C29D13-EF2E-4BAC-AB15-919C65312D75}" srcOrd="0" destOrd="0" parTransId="{D576CDAE-1DD8-4DBA-9E8A-53E5668DAEB4}" sibTransId="{936EDF90-04A3-4D15-A6E7-3EBA3775068C}"/>
    <dgm:cxn modelId="{3EB8B290-69EA-477D-B18C-AA1AA35D93FD}" srcId="{2EFA69EC-AE9D-42F9-8614-8A2425E764FB}" destId="{71153D6F-E7EF-4CD4-AD4A-AC4ADBBC7373}" srcOrd="0" destOrd="0" parTransId="{ED9187B5-B9DF-4DB9-B897-265E56A03C2F}" sibTransId="{52833CD0-BEA8-4C64-910A-014AC77A22C0}"/>
    <dgm:cxn modelId="{5C29A8B6-FF95-470E-9DB3-02CE84E4CF04}" type="presOf" srcId="{2EFA69EC-AE9D-42F9-8614-8A2425E764FB}" destId="{4D4F0E9B-863A-42E7-9BAE-782829AE991A}" srcOrd="0" destOrd="0" presId="urn:microsoft.com/office/officeart/2005/8/layout/chevron2"/>
    <dgm:cxn modelId="{D1804BC4-B091-493E-BA7B-4B903A5AFF87}" type="presOf" srcId="{823A0527-B3B5-4F5A-97F2-32A2C0BB803F}" destId="{55DB5671-42E0-4115-9621-AEBEB684B19D}" srcOrd="0" destOrd="0" presId="urn:microsoft.com/office/officeart/2005/8/layout/chevron2"/>
    <dgm:cxn modelId="{6B7C7BC6-CE55-47BD-A60D-B3C8E1CD9462}" srcId="{8D54ABFE-69E8-46F2-96B1-99447DE33BB6}" destId="{4532835B-02E7-4DF3-9AB0-C9EC5DB2D107}" srcOrd="0" destOrd="0" parTransId="{A1ABFBA1-D16D-4534-B391-71466E6540D6}" sibTransId="{9F01922F-AA74-4D40-B93F-CF75E3CAEAD6}"/>
    <dgm:cxn modelId="{9BB102EE-99B0-4584-86EA-0CD4EABA0C6F}" srcId="{6CB97950-AB46-4BFD-A4A4-27A99401B0C2}" destId="{E228DA3C-C90E-40FA-8E4C-AF320D18B65A}" srcOrd="0" destOrd="0" parTransId="{925BB8A5-8964-4B9D-A064-6B5AEDE6F1BB}" sibTransId="{A0078549-F806-4BA7-92C6-5450D5AFF8EA}"/>
    <dgm:cxn modelId="{80F985FB-AD2D-4FF1-9657-7E3529EBE2ED}" type="presOf" srcId="{E228DA3C-C90E-40FA-8E4C-AF320D18B65A}" destId="{9BDE30BD-05C0-4B8A-A6C5-C76C96267892}" srcOrd="0" destOrd="0" presId="urn:microsoft.com/office/officeart/2005/8/layout/chevron2"/>
    <dgm:cxn modelId="{6C591629-DADD-47DD-9909-18856F19F989}" type="presParOf" srcId="{A08E4AA2-3DEF-44DF-A69D-FF960C85F8FA}" destId="{207A90F2-CAAE-429A-A38C-12B3551D16CB}" srcOrd="0" destOrd="0" presId="urn:microsoft.com/office/officeart/2005/8/layout/chevron2"/>
    <dgm:cxn modelId="{E957F875-B642-431A-960A-F33BF84F0969}" type="presParOf" srcId="{207A90F2-CAAE-429A-A38C-12B3551D16CB}" destId="{437A1359-8AED-4607-9F18-ABA363D88F1A}" srcOrd="0" destOrd="0" presId="urn:microsoft.com/office/officeart/2005/8/layout/chevron2"/>
    <dgm:cxn modelId="{30142FE8-AC4C-48F9-978D-2DFCD19E12B7}" type="presParOf" srcId="{207A90F2-CAAE-429A-A38C-12B3551D16CB}" destId="{87C564E3-5A84-4C1A-B52D-08D8144A8E0B}" srcOrd="1" destOrd="0" presId="urn:microsoft.com/office/officeart/2005/8/layout/chevron2"/>
    <dgm:cxn modelId="{4BA7191E-FADD-421A-9B3A-6B81556238B1}" type="presParOf" srcId="{A08E4AA2-3DEF-44DF-A69D-FF960C85F8FA}" destId="{B600C9BC-FD72-4362-912A-CD99F6A765CB}" srcOrd="1" destOrd="0" presId="urn:microsoft.com/office/officeart/2005/8/layout/chevron2"/>
    <dgm:cxn modelId="{0EE6FCB3-6CC9-407B-9D76-C6AA906E6CAF}" type="presParOf" srcId="{A08E4AA2-3DEF-44DF-A69D-FF960C85F8FA}" destId="{CD2980D1-B143-4A0F-A304-E959A2C46E58}" srcOrd="2" destOrd="0" presId="urn:microsoft.com/office/officeart/2005/8/layout/chevron2"/>
    <dgm:cxn modelId="{6B3BEA69-33F9-4C11-9419-32AE43B8E30C}" type="presParOf" srcId="{CD2980D1-B143-4A0F-A304-E959A2C46E58}" destId="{68B798D9-62F6-4F5D-B7FF-0692F5FDD46E}" srcOrd="0" destOrd="0" presId="urn:microsoft.com/office/officeart/2005/8/layout/chevron2"/>
    <dgm:cxn modelId="{11FDAFCC-9EB6-4C2B-9C01-D1ABBFE97406}" type="presParOf" srcId="{CD2980D1-B143-4A0F-A304-E959A2C46E58}" destId="{9BDE30BD-05C0-4B8A-A6C5-C76C96267892}" srcOrd="1" destOrd="0" presId="urn:microsoft.com/office/officeart/2005/8/layout/chevron2"/>
    <dgm:cxn modelId="{EAF59F4D-CB90-42A8-969C-653E3CFC7A7C}" type="presParOf" srcId="{A08E4AA2-3DEF-44DF-A69D-FF960C85F8FA}" destId="{7F6E38F1-9659-4970-B9B9-8A0E2E1AE75E}" srcOrd="3" destOrd="0" presId="urn:microsoft.com/office/officeart/2005/8/layout/chevron2"/>
    <dgm:cxn modelId="{94B1685C-BAF2-4ADA-B2CA-153E850BDC43}" type="presParOf" srcId="{A08E4AA2-3DEF-44DF-A69D-FF960C85F8FA}" destId="{1D013BFA-F793-4F6A-AF6D-097E59F94BEC}" srcOrd="4" destOrd="0" presId="urn:microsoft.com/office/officeart/2005/8/layout/chevron2"/>
    <dgm:cxn modelId="{06112C01-8628-46F3-A64C-8940FE2B91AD}" type="presParOf" srcId="{1D013BFA-F793-4F6A-AF6D-097E59F94BEC}" destId="{CCC7A034-C97B-4552-9D75-051B7DFF5786}" srcOrd="0" destOrd="0" presId="urn:microsoft.com/office/officeart/2005/8/layout/chevron2"/>
    <dgm:cxn modelId="{1825F144-6BF5-4503-A202-1727C759D31F}" type="presParOf" srcId="{1D013BFA-F793-4F6A-AF6D-097E59F94BEC}" destId="{0AC95FF0-C22E-4545-94D0-918130EB56AE}" srcOrd="1" destOrd="0" presId="urn:microsoft.com/office/officeart/2005/8/layout/chevron2"/>
    <dgm:cxn modelId="{1504BDBC-AF50-4BC0-AC07-ADD39379EAA8}" type="presParOf" srcId="{A08E4AA2-3DEF-44DF-A69D-FF960C85F8FA}" destId="{822CF912-D5A1-4DDB-8F00-5045D07D5F6E}" srcOrd="5" destOrd="0" presId="urn:microsoft.com/office/officeart/2005/8/layout/chevron2"/>
    <dgm:cxn modelId="{FBF083AB-24D7-41D6-8F46-02012DDC1B01}" type="presParOf" srcId="{A08E4AA2-3DEF-44DF-A69D-FF960C85F8FA}" destId="{40C8A2A9-E981-424E-A857-507250582BFC}" srcOrd="6" destOrd="0" presId="urn:microsoft.com/office/officeart/2005/8/layout/chevron2"/>
    <dgm:cxn modelId="{2135F94A-DAC5-4D5A-B234-BFEA541C42CB}" type="presParOf" srcId="{40C8A2A9-E981-424E-A857-507250582BFC}" destId="{4D4F0E9B-863A-42E7-9BAE-782829AE991A}" srcOrd="0" destOrd="0" presId="urn:microsoft.com/office/officeart/2005/8/layout/chevron2"/>
    <dgm:cxn modelId="{CF6EF3C5-2E30-4A16-82C4-1565137C187C}" type="presParOf" srcId="{40C8A2A9-E981-424E-A857-507250582BFC}" destId="{8ABFE0FB-347D-428B-9035-1A9AE4AB3DA8}" srcOrd="1" destOrd="0" presId="urn:microsoft.com/office/officeart/2005/8/layout/chevron2"/>
    <dgm:cxn modelId="{F0DC5A07-E357-44AE-943A-9DE0657A9C83}" type="presParOf" srcId="{A08E4AA2-3DEF-44DF-A69D-FF960C85F8FA}" destId="{5D90368D-CE8D-4B02-93C0-C953EAFA7781}" srcOrd="7" destOrd="0" presId="urn:microsoft.com/office/officeart/2005/8/layout/chevron2"/>
    <dgm:cxn modelId="{8BB0C439-E946-476F-880A-FD88F5AB9E0D}" type="presParOf" srcId="{A08E4AA2-3DEF-44DF-A69D-FF960C85F8FA}" destId="{EEBA560B-BFEB-4EAC-9239-9F32F137D628}" srcOrd="8" destOrd="0" presId="urn:microsoft.com/office/officeart/2005/8/layout/chevron2"/>
    <dgm:cxn modelId="{6CBCC7A1-42FE-41A3-ABBE-8A62167B95D2}" type="presParOf" srcId="{EEBA560B-BFEB-4EAC-9239-9F32F137D628}" destId="{55DB5671-42E0-4115-9621-AEBEB684B19D}" srcOrd="0" destOrd="0" presId="urn:microsoft.com/office/officeart/2005/8/layout/chevron2"/>
    <dgm:cxn modelId="{F9A29957-D803-4797-B50F-3F3917C8DC1E}" type="presParOf" srcId="{EEBA560B-BFEB-4EAC-9239-9F32F137D628}" destId="{571EB9DF-601E-4FFE-9C29-C1EB3096757F}"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9871A66-2725-41E7-ABE8-66FE9E632B25}" type="doc">
      <dgm:prSet loTypeId="urn:microsoft.com/office/officeart/2005/8/layout/hProcess7" loCatId="list" qsTypeId="urn:microsoft.com/office/officeart/2005/8/quickstyle/simple1" qsCatId="simple" csTypeId="urn:microsoft.com/office/officeart/2005/8/colors/colorful1" csCatId="colorful" phldr="1"/>
      <dgm:spPr/>
      <dgm:t>
        <a:bodyPr/>
        <a:lstStyle/>
        <a:p>
          <a:endParaRPr lang="en-US"/>
        </a:p>
      </dgm:t>
    </dgm:pt>
    <dgm:pt modelId="{028E91FC-94A1-4236-AC63-E6F083CC884F}">
      <dgm:prSet phldrT="[Text]"/>
      <dgm:spPr/>
      <dgm:t>
        <a:bodyPr/>
        <a:lstStyle/>
        <a:p>
          <a:endParaRPr lang="en-US" dirty="0"/>
        </a:p>
        <a:p>
          <a:endParaRPr lang="en-US" dirty="0"/>
        </a:p>
      </dgm:t>
    </dgm:pt>
    <dgm:pt modelId="{A8319A0F-4F03-432B-859B-0F9D06B591B7}" type="parTrans" cxnId="{C7753F2F-3159-4A28-B2DD-F2C1579D4640}">
      <dgm:prSet/>
      <dgm:spPr/>
      <dgm:t>
        <a:bodyPr/>
        <a:lstStyle/>
        <a:p>
          <a:endParaRPr lang="en-US"/>
        </a:p>
      </dgm:t>
    </dgm:pt>
    <dgm:pt modelId="{5283A643-B94B-4636-8FCC-D16079D8335F}" type="sibTrans" cxnId="{C7753F2F-3159-4A28-B2DD-F2C1579D4640}">
      <dgm:prSet/>
      <dgm:spPr/>
      <dgm:t>
        <a:bodyPr/>
        <a:lstStyle/>
        <a:p>
          <a:endParaRPr lang="en-US"/>
        </a:p>
      </dgm:t>
    </dgm:pt>
    <dgm:pt modelId="{859ADB0D-EB58-4AC2-8C7C-6CA669D1BA47}">
      <dgm:prSet phldrT="[Text]"/>
      <dgm:spPr/>
      <dgm:t>
        <a:bodyPr/>
        <a:lstStyle/>
        <a:p>
          <a:r>
            <a:rPr lang="en-US" dirty="0"/>
            <a:t>Tool Selection Form</a:t>
          </a:r>
        </a:p>
      </dgm:t>
    </dgm:pt>
    <dgm:pt modelId="{66F882A3-9BC8-43B1-BB11-49617581F40D}" type="parTrans" cxnId="{B42F234A-5986-4F13-BEA0-87E94DA3D574}">
      <dgm:prSet/>
      <dgm:spPr/>
      <dgm:t>
        <a:bodyPr/>
        <a:lstStyle/>
        <a:p>
          <a:endParaRPr lang="en-US"/>
        </a:p>
      </dgm:t>
    </dgm:pt>
    <dgm:pt modelId="{7E9239AF-9C7E-4F41-8304-CFE8FDC843C3}" type="sibTrans" cxnId="{B42F234A-5986-4F13-BEA0-87E94DA3D574}">
      <dgm:prSet/>
      <dgm:spPr/>
      <dgm:t>
        <a:bodyPr/>
        <a:lstStyle/>
        <a:p>
          <a:endParaRPr lang="en-US"/>
        </a:p>
      </dgm:t>
    </dgm:pt>
    <dgm:pt modelId="{FF13D5E4-D4A5-4A98-8F15-23E852EAA9F3}">
      <dgm:prSet phldrT="[Text]"/>
      <dgm:spPr/>
      <dgm:t>
        <a:bodyPr/>
        <a:lstStyle/>
        <a:p>
          <a:endParaRPr lang="en-US" dirty="0"/>
        </a:p>
        <a:p>
          <a:endParaRPr lang="en-US" dirty="0"/>
        </a:p>
      </dgm:t>
    </dgm:pt>
    <dgm:pt modelId="{955199D9-391C-4400-B148-7FE0B0340E36}" type="parTrans" cxnId="{D440EC9E-EADB-4AB9-B265-9D74F5FC1CCE}">
      <dgm:prSet/>
      <dgm:spPr/>
      <dgm:t>
        <a:bodyPr/>
        <a:lstStyle/>
        <a:p>
          <a:endParaRPr lang="en-US"/>
        </a:p>
      </dgm:t>
    </dgm:pt>
    <dgm:pt modelId="{D843B59E-E3B8-42BE-B4BA-F1A6B148252C}" type="sibTrans" cxnId="{D440EC9E-EADB-4AB9-B265-9D74F5FC1CCE}">
      <dgm:prSet/>
      <dgm:spPr/>
      <dgm:t>
        <a:bodyPr/>
        <a:lstStyle/>
        <a:p>
          <a:endParaRPr lang="en-US"/>
        </a:p>
      </dgm:t>
    </dgm:pt>
    <dgm:pt modelId="{40473687-D75A-4868-B3EC-D737AF7DA25B}">
      <dgm:prSet phldrT="[Text]"/>
      <dgm:spPr/>
      <dgm:t>
        <a:bodyPr/>
        <a:lstStyle/>
        <a:p>
          <a:r>
            <a:rPr lang="en-US" dirty="0"/>
            <a:t>Tool Parameters Form</a:t>
          </a:r>
        </a:p>
      </dgm:t>
    </dgm:pt>
    <dgm:pt modelId="{6961241B-F77E-4106-A3BB-4B51E79C388A}" type="parTrans" cxnId="{08E89CDF-C3C9-43A2-970C-D5FF88174A0A}">
      <dgm:prSet/>
      <dgm:spPr/>
      <dgm:t>
        <a:bodyPr/>
        <a:lstStyle/>
        <a:p>
          <a:endParaRPr lang="en-US"/>
        </a:p>
      </dgm:t>
    </dgm:pt>
    <dgm:pt modelId="{2BCD99E1-85CA-41B8-9B11-9D6B63762F00}" type="sibTrans" cxnId="{08E89CDF-C3C9-43A2-970C-D5FF88174A0A}">
      <dgm:prSet/>
      <dgm:spPr/>
      <dgm:t>
        <a:bodyPr/>
        <a:lstStyle/>
        <a:p>
          <a:endParaRPr lang="en-US"/>
        </a:p>
      </dgm:t>
    </dgm:pt>
    <dgm:pt modelId="{9DC3D7DF-4542-412D-A255-BD4D45D5ED4B}">
      <dgm:prSet phldrT="[Text]"/>
      <dgm:spPr/>
      <dgm:t>
        <a:bodyPr/>
        <a:lstStyle/>
        <a:p>
          <a:endParaRPr lang="en-US" dirty="0"/>
        </a:p>
        <a:p>
          <a:endParaRPr lang="en-US" dirty="0"/>
        </a:p>
      </dgm:t>
    </dgm:pt>
    <dgm:pt modelId="{1D502C31-D892-4724-8E29-D1CC81EDE4DC}" type="parTrans" cxnId="{FC598E60-1899-4070-8165-B2ED60A0A0DA}">
      <dgm:prSet/>
      <dgm:spPr/>
      <dgm:t>
        <a:bodyPr/>
        <a:lstStyle/>
        <a:p>
          <a:endParaRPr lang="en-US"/>
        </a:p>
      </dgm:t>
    </dgm:pt>
    <dgm:pt modelId="{D1DB7641-0640-4B17-9542-AD0CB4C9EA3C}" type="sibTrans" cxnId="{FC598E60-1899-4070-8165-B2ED60A0A0DA}">
      <dgm:prSet/>
      <dgm:spPr/>
      <dgm:t>
        <a:bodyPr/>
        <a:lstStyle/>
        <a:p>
          <a:endParaRPr lang="en-US"/>
        </a:p>
      </dgm:t>
    </dgm:pt>
    <dgm:pt modelId="{79D17863-8522-4DB5-B3DC-8EB4713F6FEC}">
      <dgm:prSet phldrT="[Text]"/>
      <dgm:spPr/>
      <dgm:t>
        <a:bodyPr/>
        <a:lstStyle/>
        <a:p>
          <a:r>
            <a:rPr lang="en-US" dirty="0"/>
            <a:t>Select Surface Form</a:t>
          </a:r>
        </a:p>
      </dgm:t>
    </dgm:pt>
    <dgm:pt modelId="{467E341E-B6C2-4B7E-BB17-1CD1DEFC45EB}" type="parTrans" cxnId="{9F9DDA1D-1ECB-4136-96A9-3DF1656D5AE6}">
      <dgm:prSet/>
      <dgm:spPr/>
      <dgm:t>
        <a:bodyPr/>
        <a:lstStyle/>
        <a:p>
          <a:endParaRPr lang="en-US"/>
        </a:p>
      </dgm:t>
    </dgm:pt>
    <dgm:pt modelId="{70A1812C-6894-4D4A-8BA7-68D92DF821B5}" type="sibTrans" cxnId="{9F9DDA1D-1ECB-4136-96A9-3DF1656D5AE6}">
      <dgm:prSet/>
      <dgm:spPr/>
      <dgm:t>
        <a:bodyPr/>
        <a:lstStyle/>
        <a:p>
          <a:endParaRPr lang="en-US"/>
        </a:p>
      </dgm:t>
    </dgm:pt>
    <dgm:pt modelId="{FA6D8C07-592A-4161-B2E2-C679E688AA30}">
      <dgm:prSet phldrT="[Text]"/>
      <dgm:spPr/>
      <dgm:t>
        <a:bodyPr/>
        <a:lstStyle/>
        <a:p>
          <a:endParaRPr lang="en-US" dirty="0"/>
        </a:p>
        <a:p>
          <a:endParaRPr lang="en-US" dirty="0"/>
        </a:p>
      </dgm:t>
    </dgm:pt>
    <dgm:pt modelId="{683AF7DF-7B2A-4C07-8AF5-A41F328F1DC4}" type="parTrans" cxnId="{DCFA516F-79FB-40D4-A61B-43DC7FBDAF50}">
      <dgm:prSet/>
      <dgm:spPr/>
      <dgm:t>
        <a:bodyPr/>
        <a:lstStyle/>
        <a:p>
          <a:endParaRPr lang="en-US"/>
        </a:p>
      </dgm:t>
    </dgm:pt>
    <dgm:pt modelId="{5C2A00F5-CE42-4D78-BF22-0D43318639D7}" type="sibTrans" cxnId="{DCFA516F-79FB-40D4-A61B-43DC7FBDAF50}">
      <dgm:prSet/>
      <dgm:spPr/>
      <dgm:t>
        <a:bodyPr/>
        <a:lstStyle/>
        <a:p>
          <a:endParaRPr lang="en-US"/>
        </a:p>
      </dgm:t>
    </dgm:pt>
    <dgm:pt modelId="{F71D0AAB-A66C-40EE-B444-378D13508FF2}">
      <dgm:prSet phldrT="[Text]" custT="1"/>
      <dgm:spPr/>
      <dgm:t>
        <a:bodyPr/>
        <a:lstStyle/>
        <a:p>
          <a:r>
            <a:rPr lang="en-US" sz="2800" dirty="0"/>
            <a:t>Tool Initial Position and Machining Parameters</a:t>
          </a:r>
        </a:p>
      </dgm:t>
    </dgm:pt>
    <dgm:pt modelId="{F444762C-6A76-43A9-9D4C-345DEA2BBA6F}" type="parTrans" cxnId="{19904702-7799-42AF-A385-0F057F27219D}">
      <dgm:prSet/>
      <dgm:spPr/>
      <dgm:t>
        <a:bodyPr/>
        <a:lstStyle/>
        <a:p>
          <a:endParaRPr lang="en-US"/>
        </a:p>
      </dgm:t>
    </dgm:pt>
    <dgm:pt modelId="{A0EE26CA-35B9-4D83-810B-811B947E4C8F}" type="sibTrans" cxnId="{19904702-7799-42AF-A385-0F057F27219D}">
      <dgm:prSet/>
      <dgm:spPr/>
      <dgm:t>
        <a:bodyPr/>
        <a:lstStyle/>
        <a:p>
          <a:endParaRPr lang="en-US"/>
        </a:p>
      </dgm:t>
    </dgm:pt>
    <dgm:pt modelId="{0D7208E1-4DD5-4500-8AA1-153E597DA410}">
      <dgm:prSet phldrT="[Text]"/>
      <dgm:spPr/>
      <dgm:t>
        <a:bodyPr/>
        <a:lstStyle/>
        <a:p>
          <a:endParaRPr lang="en-US" dirty="0"/>
        </a:p>
        <a:p>
          <a:endParaRPr lang="en-US" dirty="0"/>
        </a:p>
      </dgm:t>
    </dgm:pt>
    <dgm:pt modelId="{89CA7B61-F6CE-4274-8622-4078AE41E6CC}" type="parTrans" cxnId="{22EA2279-DD31-4185-AD84-0780BFC73BD7}">
      <dgm:prSet/>
      <dgm:spPr/>
      <dgm:t>
        <a:bodyPr/>
        <a:lstStyle/>
        <a:p>
          <a:endParaRPr lang="en-US"/>
        </a:p>
      </dgm:t>
    </dgm:pt>
    <dgm:pt modelId="{44F7FDB3-2329-4834-AB22-ED4476567E14}" type="sibTrans" cxnId="{22EA2279-DD31-4185-AD84-0780BFC73BD7}">
      <dgm:prSet/>
      <dgm:spPr/>
      <dgm:t>
        <a:bodyPr/>
        <a:lstStyle/>
        <a:p>
          <a:endParaRPr lang="en-US"/>
        </a:p>
      </dgm:t>
    </dgm:pt>
    <dgm:pt modelId="{60774E81-0532-4095-BE57-06B52017E386}">
      <dgm:prSet phldrT="[Text]"/>
      <dgm:spPr/>
      <dgm:t>
        <a:bodyPr/>
        <a:lstStyle/>
        <a:p>
          <a:r>
            <a:rPr lang="en-US" dirty="0"/>
            <a:t>Task Selection Form</a:t>
          </a:r>
        </a:p>
      </dgm:t>
    </dgm:pt>
    <dgm:pt modelId="{77FE98E8-8236-4522-9C05-4FB5D173312B}" type="parTrans" cxnId="{27D7B24D-0283-49C7-93B3-B508BC2CF39C}">
      <dgm:prSet/>
      <dgm:spPr/>
      <dgm:t>
        <a:bodyPr/>
        <a:lstStyle/>
        <a:p>
          <a:endParaRPr lang="en-US"/>
        </a:p>
      </dgm:t>
    </dgm:pt>
    <dgm:pt modelId="{79CE1CE9-5018-4909-BEFF-39D776BA410F}" type="sibTrans" cxnId="{27D7B24D-0283-49C7-93B3-B508BC2CF39C}">
      <dgm:prSet/>
      <dgm:spPr/>
      <dgm:t>
        <a:bodyPr/>
        <a:lstStyle/>
        <a:p>
          <a:endParaRPr lang="en-US"/>
        </a:p>
      </dgm:t>
    </dgm:pt>
    <dgm:pt modelId="{850D04FF-08C7-4559-BABC-41D2369B7763}" type="pres">
      <dgm:prSet presAssocID="{79871A66-2725-41E7-ABE8-66FE9E632B25}" presName="Name0" presStyleCnt="0">
        <dgm:presLayoutVars>
          <dgm:dir/>
          <dgm:animLvl val="lvl"/>
          <dgm:resizeHandles val="exact"/>
        </dgm:presLayoutVars>
      </dgm:prSet>
      <dgm:spPr/>
    </dgm:pt>
    <dgm:pt modelId="{8E022E69-2EC2-4785-99B7-5168CCA17784}" type="pres">
      <dgm:prSet presAssocID="{028E91FC-94A1-4236-AC63-E6F083CC884F}" presName="compositeNode" presStyleCnt="0">
        <dgm:presLayoutVars>
          <dgm:bulletEnabled val="1"/>
        </dgm:presLayoutVars>
      </dgm:prSet>
      <dgm:spPr/>
    </dgm:pt>
    <dgm:pt modelId="{99CDD797-A420-40D7-88E5-9989EFFBBF2B}" type="pres">
      <dgm:prSet presAssocID="{028E91FC-94A1-4236-AC63-E6F083CC884F}" presName="bgRect" presStyleLbl="node1" presStyleIdx="0" presStyleCnt="5"/>
      <dgm:spPr/>
    </dgm:pt>
    <dgm:pt modelId="{9E8993BD-4BCC-452F-8E18-AF25A4B7E0DC}" type="pres">
      <dgm:prSet presAssocID="{028E91FC-94A1-4236-AC63-E6F083CC884F}" presName="parentNode" presStyleLbl="node1" presStyleIdx="0" presStyleCnt="5">
        <dgm:presLayoutVars>
          <dgm:chMax val="0"/>
          <dgm:bulletEnabled val="1"/>
        </dgm:presLayoutVars>
      </dgm:prSet>
      <dgm:spPr/>
    </dgm:pt>
    <dgm:pt modelId="{64CF94FD-DC0F-47DD-BE3F-210D1B07D1F7}" type="pres">
      <dgm:prSet presAssocID="{028E91FC-94A1-4236-AC63-E6F083CC884F}" presName="childNode" presStyleLbl="node1" presStyleIdx="0" presStyleCnt="5">
        <dgm:presLayoutVars>
          <dgm:bulletEnabled val="1"/>
        </dgm:presLayoutVars>
      </dgm:prSet>
      <dgm:spPr/>
    </dgm:pt>
    <dgm:pt modelId="{A5F418B0-9E2B-45A4-8146-26DE5F30B0CC}" type="pres">
      <dgm:prSet presAssocID="{5283A643-B94B-4636-8FCC-D16079D8335F}" presName="hSp" presStyleCnt="0"/>
      <dgm:spPr/>
    </dgm:pt>
    <dgm:pt modelId="{8928FD4D-F719-4FF7-9476-1C36A7AC0106}" type="pres">
      <dgm:prSet presAssocID="{5283A643-B94B-4636-8FCC-D16079D8335F}" presName="vProcSp" presStyleCnt="0"/>
      <dgm:spPr/>
    </dgm:pt>
    <dgm:pt modelId="{6DC9485E-35AF-402B-AF1A-FF54DF54FA6C}" type="pres">
      <dgm:prSet presAssocID="{5283A643-B94B-4636-8FCC-D16079D8335F}" presName="vSp1" presStyleCnt="0"/>
      <dgm:spPr/>
    </dgm:pt>
    <dgm:pt modelId="{FF862F19-12EA-4C3B-8B2F-E2FFEAC5CD44}" type="pres">
      <dgm:prSet presAssocID="{5283A643-B94B-4636-8FCC-D16079D8335F}" presName="simulatedConn" presStyleLbl="solidFgAcc1" presStyleIdx="0" presStyleCnt="4"/>
      <dgm:spPr/>
    </dgm:pt>
    <dgm:pt modelId="{41EEE945-A4DC-492D-A77B-7914E5406664}" type="pres">
      <dgm:prSet presAssocID="{5283A643-B94B-4636-8FCC-D16079D8335F}" presName="vSp2" presStyleCnt="0"/>
      <dgm:spPr/>
    </dgm:pt>
    <dgm:pt modelId="{CA994623-20C0-4D22-BC84-F638A87C7C3C}" type="pres">
      <dgm:prSet presAssocID="{5283A643-B94B-4636-8FCC-D16079D8335F}" presName="sibTrans" presStyleCnt="0"/>
      <dgm:spPr/>
    </dgm:pt>
    <dgm:pt modelId="{93A391CE-762E-46C7-B8A3-DDEAA5143889}" type="pres">
      <dgm:prSet presAssocID="{FF13D5E4-D4A5-4A98-8F15-23E852EAA9F3}" presName="compositeNode" presStyleCnt="0">
        <dgm:presLayoutVars>
          <dgm:bulletEnabled val="1"/>
        </dgm:presLayoutVars>
      </dgm:prSet>
      <dgm:spPr/>
    </dgm:pt>
    <dgm:pt modelId="{46663ABD-D5EA-4353-AA9E-B799BBE3F735}" type="pres">
      <dgm:prSet presAssocID="{FF13D5E4-D4A5-4A98-8F15-23E852EAA9F3}" presName="bgRect" presStyleLbl="node1" presStyleIdx="1" presStyleCnt="5"/>
      <dgm:spPr/>
    </dgm:pt>
    <dgm:pt modelId="{B0EF1873-32D9-4334-A807-DD9D0C3D9CEC}" type="pres">
      <dgm:prSet presAssocID="{FF13D5E4-D4A5-4A98-8F15-23E852EAA9F3}" presName="parentNode" presStyleLbl="node1" presStyleIdx="1" presStyleCnt="5">
        <dgm:presLayoutVars>
          <dgm:chMax val="0"/>
          <dgm:bulletEnabled val="1"/>
        </dgm:presLayoutVars>
      </dgm:prSet>
      <dgm:spPr/>
    </dgm:pt>
    <dgm:pt modelId="{A8F409C7-4718-400F-95DF-3A2F967189BD}" type="pres">
      <dgm:prSet presAssocID="{FF13D5E4-D4A5-4A98-8F15-23E852EAA9F3}" presName="childNode" presStyleLbl="node1" presStyleIdx="1" presStyleCnt="5">
        <dgm:presLayoutVars>
          <dgm:bulletEnabled val="1"/>
        </dgm:presLayoutVars>
      </dgm:prSet>
      <dgm:spPr/>
    </dgm:pt>
    <dgm:pt modelId="{959164EB-903F-4607-AE20-AB594FA9913C}" type="pres">
      <dgm:prSet presAssocID="{D843B59E-E3B8-42BE-B4BA-F1A6B148252C}" presName="hSp" presStyleCnt="0"/>
      <dgm:spPr/>
    </dgm:pt>
    <dgm:pt modelId="{9DAE6764-21A5-42EF-89C7-AD8083D3F72D}" type="pres">
      <dgm:prSet presAssocID="{D843B59E-E3B8-42BE-B4BA-F1A6B148252C}" presName="vProcSp" presStyleCnt="0"/>
      <dgm:spPr/>
    </dgm:pt>
    <dgm:pt modelId="{7D6B8DBF-B51B-4EC0-9AFE-E754832F61CB}" type="pres">
      <dgm:prSet presAssocID="{D843B59E-E3B8-42BE-B4BA-F1A6B148252C}" presName="vSp1" presStyleCnt="0"/>
      <dgm:spPr/>
    </dgm:pt>
    <dgm:pt modelId="{4DA54E93-DC09-490C-8A14-14E7525848B1}" type="pres">
      <dgm:prSet presAssocID="{D843B59E-E3B8-42BE-B4BA-F1A6B148252C}" presName="simulatedConn" presStyleLbl="solidFgAcc1" presStyleIdx="1" presStyleCnt="4"/>
      <dgm:spPr/>
    </dgm:pt>
    <dgm:pt modelId="{B3D2E1BC-B15A-49CA-AC71-B58667ED65DC}" type="pres">
      <dgm:prSet presAssocID="{D843B59E-E3B8-42BE-B4BA-F1A6B148252C}" presName="vSp2" presStyleCnt="0"/>
      <dgm:spPr/>
    </dgm:pt>
    <dgm:pt modelId="{CDC500B7-B8D2-4C5A-BF53-4257D3132300}" type="pres">
      <dgm:prSet presAssocID="{D843B59E-E3B8-42BE-B4BA-F1A6B148252C}" presName="sibTrans" presStyleCnt="0"/>
      <dgm:spPr/>
    </dgm:pt>
    <dgm:pt modelId="{211063F7-937F-4DBA-A7D5-0C1C7C54B871}" type="pres">
      <dgm:prSet presAssocID="{9DC3D7DF-4542-412D-A255-BD4D45D5ED4B}" presName="compositeNode" presStyleCnt="0">
        <dgm:presLayoutVars>
          <dgm:bulletEnabled val="1"/>
        </dgm:presLayoutVars>
      </dgm:prSet>
      <dgm:spPr/>
    </dgm:pt>
    <dgm:pt modelId="{6D835CF3-4DEE-451C-AA73-70BB21420DC5}" type="pres">
      <dgm:prSet presAssocID="{9DC3D7DF-4542-412D-A255-BD4D45D5ED4B}" presName="bgRect" presStyleLbl="node1" presStyleIdx="2" presStyleCnt="5" custLinFactNeighborY="0"/>
      <dgm:spPr/>
    </dgm:pt>
    <dgm:pt modelId="{1F681974-F0CD-4BCC-AD70-BDB1930E3260}" type="pres">
      <dgm:prSet presAssocID="{9DC3D7DF-4542-412D-A255-BD4D45D5ED4B}" presName="parentNode" presStyleLbl="node1" presStyleIdx="2" presStyleCnt="5">
        <dgm:presLayoutVars>
          <dgm:chMax val="0"/>
          <dgm:bulletEnabled val="1"/>
        </dgm:presLayoutVars>
      </dgm:prSet>
      <dgm:spPr/>
    </dgm:pt>
    <dgm:pt modelId="{541D0840-F81F-4FC6-944C-47E427724382}" type="pres">
      <dgm:prSet presAssocID="{9DC3D7DF-4542-412D-A255-BD4D45D5ED4B}" presName="childNode" presStyleLbl="node1" presStyleIdx="2" presStyleCnt="5">
        <dgm:presLayoutVars>
          <dgm:bulletEnabled val="1"/>
        </dgm:presLayoutVars>
      </dgm:prSet>
      <dgm:spPr/>
    </dgm:pt>
    <dgm:pt modelId="{D1475BCA-AF02-46F9-92F4-A583477B8529}" type="pres">
      <dgm:prSet presAssocID="{D1DB7641-0640-4B17-9542-AD0CB4C9EA3C}" presName="hSp" presStyleCnt="0"/>
      <dgm:spPr/>
    </dgm:pt>
    <dgm:pt modelId="{0E270266-DBB9-4D84-A7B7-2FD444A4856E}" type="pres">
      <dgm:prSet presAssocID="{D1DB7641-0640-4B17-9542-AD0CB4C9EA3C}" presName="vProcSp" presStyleCnt="0"/>
      <dgm:spPr/>
    </dgm:pt>
    <dgm:pt modelId="{D262C28D-AB2F-4E78-83CF-F84D41C45915}" type="pres">
      <dgm:prSet presAssocID="{D1DB7641-0640-4B17-9542-AD0CB4C9EA3C}" presName="vSp1" presStyleCnt="0"/>
      <dgm:spPr/>
    </dgm:pt>
    <dgm:pt modelId="{09F6C4CC-0416-4684-8E22-F4A477AFADCD}" type="pres">
      <dgm:prSet presAssocID="{D1DB7641-0640-4B17-9542-AD0CB4C9EA3C}" presName="simulatedConn" presStyleLbl="solidFgAcc1" presStyleIdx="2" presStyleCnt="4"/>
      <dgm:spPr/>
    </dgm:pt>
    <dgm:pt modelId="{F3B68866-D9F6-45C6-8FE7-1564229C1D67}" type="pres">
      <dgm:prSet presAssocID="{D1DB7641-0640-4B17-9542-AD0CB4C9EA3C}" presName="vSp2" presStyleCnt="0"/>
      <dgm:spPr/>
    </dgm:pt>
    <dgm:pt modelId="{3DEBDFB0-CD39-44C9-96B8-0396A01F30CB}" type="pres">
      <dgm:prSet presAssocID="{D1DB7641-0640-4B17-9542-AD0CB4C9EA3C}" presName="sibTrans" presStyleCnt="0"/>
      <dgm:spPr/>
    </dgm:pt>
    <dgm:pt modelId="{F5A88A33-DEA6-4277-8B34-82AFF12CE495}" type="pres">
      <dgm:prSet presAssocID="{FA6D8C07-592A-4161-B2E2-C679E688AA30}" presName="compositeNode" presStyleCnt="0">
        <dgm:presLayoutVars>
          <dgm:bulletEnabled val="1"/>
        </dgm:presLayoutVars>
      </dgm:prSet>
      <dgm:spPr/>
    </dgm:pt>
    <dgm:pt modelId="{12E056A8-EF58-46F1-AB8B-F788258E7D5F}" type="pres">
      <dgm:prSet presAssocID="{FA6D8C07-592A-4161-B2E2-C679E688AA30}" presName="bgRect" presStyleLbl="node1" presStyleIdx="3" presStyleCnt="5"/>
      <dgm:spPr/>
    </dgm:pt>
    <dgm:pt modelId="{AE34EB88-E987-4DCE-AD5D-8470F6B451F3}" type="pres">
      <dgm:prSet presAssocID="{FA6D8C07-592A-4161-B2E2-C679E688AA30}" presName="parentNode" presStyleLbl="node1" presStyleIdx="3" presStyleCnt="5">
        <dgm:presLayoutVars>
          <dgm:chMax val="0"/>
          <dgm:bulletEnabled val="1"/>
        </dgm:presLayoutVars>
      </dgm:prSet>
      <dgm:spPr/>
    </dgm:pt>
    <dgm:pt modelId="{2A3A9EBC-8AD1-487B-BB7E-6944B24A2E54}" type="pres">
      <dgm:prSet presAssocID="{FA6D8C07-592A-4161-B2E2-C679E688AA30}" presName="childNode" presStyleLbl="node1" presStyleIdx="3" presStyleCnt="5">
        <dgm:presLayoutVars>
          <dgm:bulletEnabled val="1"/>
        </dgm:presLayoutVars>
      </dgm:prSet>
      <dgm:spPr/>
    </dgm:pt>
    <dgm:pt modelId="{CDC840D7-1CF5-4994-AA39-5BDBC7860D42}" type="pres">
      <dgm:prSet presAssocID="{5C2A00F5-CE42-4D78-BF22-0D43318639D7}" presName="hSp" presStyleCnt="0"/>
      <dgm:spPr/>
    </dgm:pt>
    <dgm:pt modelId="{CF7BBF87-B834-4592-961D-18E03B3A71A6}" type="pres">
      <dgm:prSet presAssocID="{5C2A00F5-CE42-4D78-BF22-0D43318639D7}" presName="vProcSp" presStyleCnt="0"/>
      <dgm:spPr/>
    </dgm:pt>
    <dgm:pt modelId="{86E79090-F75D-442E-A6F0-1BE7D910C48D}" type="pres">
      <dgm:prSet presAssocID="{5C2A00F5-CE42-4D78-BF22-0D43318639D7}" presName="vSp1" presStyleCnt="0"/>
      <dgm:spPr/>
    </dgm:pt>
    <dgm:pt modelId="{9C49FB58-C2B0-4176-BFF6-AC7B75D71A4F}" type="pres">
      <dgm:prSet presAssocID="{5C2A00F5-CE42-4D78-BF22-0D43318639D7}" presName="simulatedConn" presStyleLbl="solidFgAcc1" presStyleIdx="3" presStyleCnt="4"/>
      <dgm:spPr/>
    </dgm:pt>
    <dgm:pt modelId="{856FC48D-9E0F-4B44-9FC5-9468692A8415}" type="pres">
      <dgm:prSet presAssocID="{5C2A00F5-CE42-4D78-BF22-0D43318639D7}" presName="vSp2" presStyleCnt="0"/>
      <dgm:spPr/>
    </dgm:pt>
    <dgm:pt modelId="{2CD3DCC9-DA0C-4ECC-A4B1-1406979BA89A}" type="pres">
      <dgm:prSet presAssocID="{5C2A00F5-CE42-4D78-BF22-0D43318639D7}" presName="sibTrans" presStyleCnt="0"/>
      <dgm:spPr/>
    </dgm:pt>
    <dgm:pt modelId="{834D4903-84A4-4F9E-8FDE-E1D39B1CAF58}" type="pres">
      <dgm:prSet presAssocID="{0D7208E1-4DD5-4500-8AA1-153E597DA410}" presName="compositeNode" presStyleCnt="0">
        <dgm:presLayoutVars>
          <dgm:bulletEnabled val="1"/>
        </dgm:presLayoutVars>
      </dgm:prSet>
      <dgm:spPr/>
    </dgm:pt>
    <dgm:pt modelId="{0E914166-28BB-45A1-9F65-880DBD148B88}" type="pres">
      <dgm:prSet presAssocID="{0D7208E1-4DD5-4500-8AA1-153E597DA410}" presName="bgRect" presStyleLbl="node1" presStyleIdx="4" presStyleCnt="5"/>
      <dgm:spPr/>
    </dgm:pt>
    <dgm:pt modelId="{AE2026E0-BCB1-423D-ADF9-5F7CD0DC1C61}" type="pres">
      <dgm:prSet presAssocID="{0D7208E1-4DD5-4500-8AA1-153E597DA410}" presName="parentNode" presStyleLbl="node1" presStyleIdx="4" presStyleCnt="5">
        <dgm:presLayoutVars>
          <dgm:chMax val="0"/>
          <dgm:bulletEnabled val="1"/>
        </dgm:presLayoutVars>
      </dgm:prSet>
      <dgm:spPr/>
    </dgm:pt>
    <dgm:pt modelId="{C11B7ACF-60F6-4218-8E8C-712691589861}" type="pres">
      <dgm:prSet presAssocID="{0D7208E1-4DD5-4500-8AA1-153E597DA410}" presName="childNode" presStyleLbl="node1" presStyleIdx="4" presStyleCnt="5">
        <dgm:presLayoutVars>
          <dgm:bulletEnabled val="1"/>
        </dgm:presLayoutVars>
      </dgm:prSet>
      <dgm:spPr/>
    </dgm:pt>
  </dgm:ptLst>
  <dgm:cxnLst>
    <dgm:cxn modelId="{DC0E0F02-619F-4185-B009-F04E00530BD9}" type="presOf" srcId="{0D7208E1-4DD5-4500-8AA1-153E597DA410}" destId="{0E914166-28BB-45A1-9F65-880DBD148B88}" srcOrd="0" destOrd="0" presId="urn:microsoft.com/office/officeart/2005/8/layout/hProcess7"/>
    <dgm:cxn modelId="{19904702-7799-42AF-A385-0F057F27219D}" srcId="{FA6D8C07-592A-4161-B2E2-C679E688AA30}" destId="{F71D0AAB-A66C-40EE-B444-378D13508FF2}" srcOrd="0" destOrd="0" parTransId="{F444762C-6A76-43A9-9D4C-345DEA2BBA6F}" sibTransId="{A0EE26CA-35B9-4D83-810B-811B947E4C8F}"/>
    <dgm:cxn modelId="{78FDCE08-C104-4B74-A0AF-5B07943489EA}" type="presOf" srcId="{40473687-D75A-4868-B3EC-D737AF7DA25B}" destId="{A8F409C7-4718-400F-95DF-3A2F967189BD}" srcOrd="0" destOrd="0" presId="urn:microsoft.com/office/officeart/2005/8/layout/hProcess7"/>
    <dgm:cxn modelId="{83729812-09C7-426C-A09E-EEA0CCCDA923}" type="presOf" srcId="{60774E81-0532-4095-BE57-06B52017E386}" destId="{C11B7ACF-60F6-4218-8E8C-712691589861}" srcOrd="0" destOrd="0" presId="urn:microsoft.com/office/officeart/2005/8/layout/hProcess7"/>
    <dgm:cxn modelId="{9F9DDA1D-1ECB-4136-96A9-3DF1656D5AE6}" srcId="{9DC3D7DF-4542-412D-A255-BD4D45D5ED4B}" destId="{79D17863-8522-4DB5-B3DC-8EB4713F6FEC}" srcOrd="0" destOrd="0" parTransId="{467E341E-B6C2-4B7E-BB17-1CD1DEFC45EB}" sibTransId="{70A1812C-6894-4D4A-8BA7-68D92DF821B5}"/>
    <dgm:cxn modelId="{D8DEE920-E00B-403E-A7B5-AA14D9A17A3D}" type="presOf" srcId="{028E91FC-94A1-4236-AC63-E6F083CC884F}" destId="{99CDD797-A420-40D7-88E5-9989EFFBBF2B}" srcOrd="0" destOrd="0" presId="urn:microsoft.com/office/officeart/2005/8/layout/hProcess7"/>
    <dgm:cxn modelId="{15ED2D22-E77A-4D2C-A476-66E9CC740434}" type="presOf" srcId="{9DC3D7DF-4542-412D-A255-BD4D45D5ED4B}" destId="{6D835CF3-4DEE-451C-AA73-70BB21420DC5}" srcOrd="0" destOrd="0" presId="urn:microsoft.com/office/officeart/2005/8/layout/hProcess7"/>
    <dgm:cxn modelId="{C7753F2F-3159-4A28-B2DD-F2C1579D4640}" srcId="{79871A66-2725-41E7-ABE8-66FE9E632B25}" destId="{028E91FC-94A1-4236-AC63-E6F083CC884F}" srcOrd="0" destOrd="0" parTransId="{A8319A0F-4F03-432B-859B-0F9D06B591B7}" sibTransId="{5283A643-B94B-4636-8FCC-D16079D8335F}"/>
    <dgm:cxn modelId="{4EB97238-904D-4211-BDF1-D5EA250A853C}" type="presOf" srcId="{0D7208E1-4DD5-4500-8AA1-153E597DA410}" destId="{AE2026E0-BCB1-423D-ADF9-5F7CD0DC1C61}" srcOrd="1" destOrd="0" presId="urn:microsoft.com/office/officeart/2005/8/layout/hProcess7"/>
    <dgm:cxn modelId="{FC598E60-1899-4070-8165-B2ED60A0A0DA}" srcId="{79871A66-2725-41E7-ABE8-66FE9E632B25}" destId="{9DC3D7DF-4542-412D-A255-BD4D45D5ED4B}" srcOrd="2" destOrd="0" parTransId="{1D502C31-D892-4724-8E29-D1CC81EDE4DC}" sibTransId="{D1DB7641-0640-4B17-9542-AD0CB4C9EA3C}"/>
    <dgm:cxn modelId="{B42F234A-5986-4F13-BEA0-87E94DA3D574}" srcId="{028E91FC-94A1-4236-AC63-E6F083CC884F}" destId="{859ADB0D-EB58-4AC2-8C7C-6CA669D1BA47}" srcOrd="0" destOrd="0" parTransId="{66F882A3-9BC8-43B1-BB11-49617581F40D}" sibTransId="{7E9239AF-9C7E-4F41-8304-CFE8FDC843C3}"/>
    <dgm:cxn modelId="{27D7B24D-0283-49C7-93B3-B508BC2CF39C}" srcId="{0D7208E1-4DD5-4500-8AA1-153E597DA410}" destId="{60774E81-0532-4095-BE57-06B52017E386}" srcOrd="0" destOrd="0" parTransId="{77FE98E8-8236-4522-9C05-4FB5D173312B}" sibTransId="{79CE1CE9-5018-4909-BEFF-39D776BA410F}"/>
    <dgm:cxn modelId="{DCFA516F-79FB-40D4-A61B-43DC7FBDAF50}" srcId="{79871A66-2725-41E7-ABE8-66FE9E632B25}" destId="{FA6D8C07-592A-4161-B2E2-C679E688AA30}" srcOrd="3" destOrd="0" parTransId="{683AF7DF-7B2A-4C07-8AF5-A41F328F1DC4}" sibTransId="{5C2A00F5-CE42-4D78-BF22-0D43318639D7}"/>
    <dgm:cxn modelId="{3DD26E54-DED1-4195-9E44-FF2CF8DF9D35}" type="presOf" srcId="{FA6D8C07-592A-4161-B2E2-C679E688AA30}" destId="{12E056A8-EF58-46F1-AB8B-F788258E7D5F}" srcOrd="0" destOrd="0" presId="urn:microsoft.com/office/officeart/2005/8/layout/hProcess7"/>
    <dgm:cxn modelId="{22EA2279-DD31-4185-AD84-0780BFC73BD7}" srcId="{79871A66-2725-41E7-ABE8-66FE9E632B25}" destId="{0D7208E1-4DD5-4500-8AA1-153E597DA410}" srcOrd="4" destOrd="0" parTransId="{89CA7B61-F6CE-4274-8622-4078AE41E6CC}" sibTransId="{44F7FDB3-2329-4834-AB22-ED4476567E14}"/>
    <dgm:cxn modelId="{265BF05A-3BA6-4FDA-A95D-49DD0A928145}" type="presOf" srcId="{79D17863-8522-4DB5-B3DC-8EB4713F6FEC}" destId="{541D0840-F81F-4FC6-944C-47E427724382}" srcOrd="0" destOrd="0" presId="urn:microsoft.com/office/officeart/2005/8/layout/hProcess7"/>
    <dgm:cxn modelId="{E9AA1B7E-9885-479C-B284-C54C19C904BE}" type="presOf" srcId="{028E91FC-94A1-4236-AC63-E6F083CC884F}" destId="{9E8993BD-4BCC-452F-8E18-AF25A4B7E0DC}" srcOrd="1" destOrd="0" presId="urn:microsoft.com/office/officeart/2005/8/layout/hProcess7"/>
    <dgm:cxn modelId="{E6DEF982-3301-438D-A680-EA81614F97B9}" type="presOf" srcId="{9DC3D7DF-4542-412D-A255-BD4D45D5ED4B}" destId="{1F681974-F0CD-4BCC-AD70-BDB1930E3260}" srcOrd="1" destOrd="0" presId="urn:microsoft.com/office/officeart/2005/8/layout/hProcess7"/>
    <dgm:cxn modelId="{55863092-4B51-452A-AF1C-C4B39AD05FB3}" type="presOf" srcId="{F71D0AAB-A66C-40EE-B444-378D13508FF2}" destId="{2A3A9EBC-8AD1-487B-BB7E-6944B24A2E54}" srcOrd="0" destOrd="0" presId="urn:microsoft.com/office/officeart/2005/8/layout/hProcess7"/>
    <dgm:cxn modelId="{D440EC9E-EADB-4AB9-B265-9D74F5FC1CCE}" srcId="{79871A66-2725-41E7-ABE8-66FE9E632B25}" destId="{FF13D5E4-D4A5-4A98-8F15-23E852EAA9F3}" srcOrd="1" destOrd="0" parTransId="{955199D9-391C-4400-B148-7FE0B0340E36}" sibTransId="{D843B59E-E3B8-42BE-B4BA-F1A6B148252C}"/>
    <dgm:cxn modelId="{BF0630B4-F2CA-4C71-8DCB-000A58888B4E}" type="presOf" srcId="{859ADB0D-EB58-4AC2-8C7C-6CA669D1BA47}" destId="{64CF94FD-DC0F-47DD-BE3F-210D1B07D1F7}" srcOrd="0" destOrd="0" presId="urn:microsoft.com/office/officeart/2005/8/layout/hProcess7"/>
    <dgm:cxn modelId="{34C0C7BA-0C1F-43E6-A10A-AE642CFC223A}" type="presOf" srcId="{FF13D5E4-D4A5-4A98-8F15-23E852EAA9F3}" destId="{46663ABD-D5EA-4353-AA9E-B799BBE3F735}" srcOrd="0" destOrd="0" presId="urn:microsoft.com/office/officeart/2005/8/layout/hProcess7"/>
    <dgm:cxn modelId="{702A2FC2-1D25-401E-BD44-8059C05BF483}" type="presOf" srcId="{79871A66-2725-41E7-ABE8-66FE9E632B25}" destId="{850D04FF-08C7-4559-BABC-41D2369B7763}" srcOrd="0" destOrd="0" presId="urn:microsoft.com/office/officeart/2005/8/layout/hProcess7"/>
    <dgm:cxn modelId="{BC88CAC4-EF71-4A19-BC01-F8060157A8EE}" type="presOf" srcId="{FA6D8C07-592A-4161-B2E2-C679E688AA30}" destId="{AE34EB88-E987-4DCE-AD5D-8470F6B451F3}" srcOrd="1" destOrd="0" presId="urn:microsoft.com/office/officeart/2005/8/layout/hProcess7"/>
    <dgm:cxn modelId="{08E89CDF-C3C9-43A2-970C-D5FF88174A0A}" srcId="{FF13D5E4-D4A5-4A98-8F15-23E852EAA9F3}" destId="{40473687-D75A-4868-B3EC-D737AF7DA25B}" srcOrd="0" destOrd="0" parTransId="{6961241B-F77E-4106-A3BB-4B51E79C388A}" sibTransId="{2BCD99E1-85CA-41B8-9B11-9D6B63762F00}"/>
    <dgm:cxn modelId="{A43DE1E2-3049-4EFF-84C9-0A49A5CD4235}" type="presOf" srcId="{FF13D5E4-D4A5-4A98-8F15-23E852EAA9F3}" destId="{B0EF1873-32D9-4334-A807-DD9D0C3D9CEC}" srcOrd="1" destOrd="0" presId="urn:microsoft.com/office/officeart/2005/8/layout/hProcess7"/>
    <dgm:cxn modelId="{B83042BA-5D81-40DD-8BA9-73DC765A830E}" type="presParOf" srcId="{850D04FF-08C7-4559-BABC-41D2369B7763}" destId="{8E022E69-2EC2-4785-99B7-5168CCA17784}" srcOrd="0" destOrd="0" presId="urn:microsoft.com/office/officeart/2005/8/layout/hProcess7"/>
    <dgm:cxn modelId="{3E44912B-F31E-425C-B004-2CA946ECB3E9}" type="presParOf" srcId="{8E022E69-2EC2-4785-99B7-5168CCA17784}" destId="{99CDD797-A420-40D7-88E5-9989EFFBBF2B}" srcOrd="0" destOrd="0" presId="urn:microsoft.com/office/officeart/2005/8/layout/hProcess7"/>
    <dgm:cxn modelId="{0CFD8484-E984-43EF-B175-51C76FD8F1E1}" type="presParOf" srcId="{8E022E69-2EC2-4785-99B7-5168CCA17784}" destId="{9E8993BD-4BCC-452F-8E18-AF25A4B7E0DC}" srcOrd="1" destOrd="0" presId="urn:microsoft.com/office/officeart/2005/8/layout/hProcess7"/>
    <dgm:cxn modelId="{BEC26D98-CC28-4078-B0DA-0E0A76BE0D88}" type="presParOf" srcId="{8E022E69-2EC2-4785-99B7-5168CCA17784}" destId="{64CF94FD-DC0F-47DD-BE3F-210D1B07D1F7}" srcOrd="2" destOrd="0" presId="urn:microsoft.com/office/officeart/2005/8/layout/hProcess7"/>
    <dgm:cxn modelId="{936E7DAE-92D4-434B-A693-8B82EBE2AFEA}" type="presParOf" srcId="{850D04FF-08C7-4559-BABC-41D2369B7763}" destId="{A5F418B0-9E2B-45A4-8146-26DE5F30B0CC}" srcOrd="1" destOrd="0" presId="urn:microsoft.com/office/officeart/2005/8/layout/hProcess7"/>
    <dgm:cxn modelId="{8F422849-66B1-4836-ADAC-F41169508CDB}" type="presParOf" srcId="{850D04FF-08C7-4559-BABC-41D2369B7763}" destId="{8928FD4D-F719-4FF7-9476-1C36A7AC0106}" srcOrd="2" destOrd="0" presId="urn:microsoft.com/office/officeart/2005/8/layout/hProcess7"/>
    <dgm:cxn modelId="{9A5E8AE9-0D46-46F3-973D-535C4A93CF1C}" type="presParOf" srcId="{8928FD4D-F719-4FF7-9476-1C36A7AC0106}" destId="{6DC9485E-35AF-402B-AF1A-FF54DF54FA6C}" srcOrd="0" destOrd="0" presId="urn:microsoft.com/office/officeart/2005/8/layout/hProcess7"/>
    <dgm:cxn modelId="{D13748F4-CDF8-478D-8A13-256D9EF7D957}" type="presParOf" srcId="{8928FD4D-F719-4FF7-9476-1C36A7AC0106}" destId="{FF862F19-12EA-4C3B-8B2F-E2FFEAC5CD44}" srcOrd="1" destOrd="0" presId="urn:microsoft.com/office/officeart/2005/8/layout/hProcess7"/>
    <dgm:cxn modelId="{6EE4E68A-F894-40A5-B5C7-33154C585B1F}" type="presParOf" srcId="{8928FD4D-F719-4FF7-9476-1C36A7AC0106}" destId="{41EEE945-A4DC-492D-A77B-7914E5406664}" srcOrd="2" destOrd="0" presId="urn:microsoft.com/office/officeart/2005/8/layout/hProcess7"/>
    <dgm:cxn modelId="{70C4DB34-BED9-4269-8FB4-3027BB63783A}" type="presParOf" srcId="{850D04FF-08C7-4559-BABC-41D2369B7763}" destId="{CA994623-20C0-4D22-BC84-F638A87C7C3C}" srcOrd="3" destOrd="0" presId="urn:microsoft.com/office/officeart/2005/8/layout/hProcess7"/>
    <dgm:cxn modelId="{0D27B1F3-1740-478F-97AF-301F80D3C5DF}" type="presParOf" srcId="{850D04FF-08C7-4559-BABC-41D2369B7763}" destId="{93A391CE-762E-46C7-B8A3-DDEAA5143889}" srcOrd="4" destOrd="0" presId="urn:microsoft.com/office/officeart/2005/8/layout/hProcess7"/>
    <dgm:cxn modelId="{DFB20775-6BA9-48F2-BC67-94197412B4F5}" type="presParOf" srcId="{93A391CE-762E-46C7-B8A3-DDEAA5143889}" destId="{46663ABD-D5EA-4353-AA9E-B799BBE3F735}" srcOrd="0" destOrd="0" presId="urn:microsoft.com/office/officeart/2005/8/layout/hProcess7"/>
    <dgm:cxn modelId="{AFD3F612-B36D-400F-AECE-325D8F9940D9}" type="presParOf" srcId="{93A391CE-762E-46C7-B8A3-DDEAA5143889}" destId="{B0EF1873-32D9-4334-A807-DD9D0C3D9CEC}" srcOrd="1" destOrd="0" presId="urn:microsoft.com/office/officeart/2005/8/layout/hProcess7"/>
    <dgm:cxn modelId="{2A47424A-0B14-4492-B27A-2326D0DAD1B1}" type="presParOf" srcId="{93A391CE-762E-46C7-B8A3-DDEAA5143889}" destId="{A8F409C7-4718-400F-95DF-3A2F967189BD}" srcOrd="2" destOrd="0" presId="urn:microsoft.com/office/officeart/2005/8/layout/hProcess7"/>
    <dgm:cxn modelId="{D94D2913-704B-4F6B-98A2-DE523216974F}" type="presParOf" srcId="{850D04FF-08C7-4559-BABC-41D2369B7763}" destId="{959164EB-903F-4607-AE20-AB594FA9913C}" srcOrd="5" destOrd="0" presId="urn:microsoft.com/office/officeart/2005/8/layout/hProcess7"/>
    <dgm:cxn modelId="{53F32EFC-EC59-495B-99CF-6BF95114964E}" type="presParOf" srcId="{850D04FF-08C7-4559-BABC-41D2369B7763}" destId="{9DAE6764-21A5-42EF-89C7-AD8083D3F72D}" srcOrd="6" destOrd="0" presId="urn:microsoft.com/office/officeart/2005/8/layout/hProcess7"/>
    <dgm:cxn modelId="{3D57E908-61DC-4C2A-B81E-3C884A7DA2B8}" type="presParOf" srcId="{9DAE6764-21A5-42EF-89C7-AD8083D3F72D}" destId="{7D6B8DBF-B51B-4EC0-9AFE-E754832F61CB}" srcOrd="0" destOrd="0" presId="urn:microsoft.com/office/officeart/2005/8/layout/hProcess7"/>
    <dgm:cxn modelId="{DE26F279-ACA4-471A-A3FD-497D752B9827}" type="presParOf" srcId="{9DAE6764-21A5-42EF-89C7-AD8083D3F72D}" destId="{4DA54E93-DC09-490C-8A14-14E7525848B1}" srcOrd="1" destOrd="0" presId="urn:microsoft.com/office/officeart/2005/8/layout/hProcess7"/>
    <dgm:cxn modelId="{37F65F39-D0B5-4D24-B409-CFED1A3EB511}" type="presParOf" srcId="{9DAE6764-21A5-42EF-89C7-AD8083D3F72D}" destId="{B3D2E1BC-B15A-49CA-AC71-B58667ED65DC}" srcOrd="2" destOrd="0" presId="urn:microsoft.com/office/officeart/2005/8/layout/hProcess7"/>
    <dgm:cxn modelId="{04DC0E22-03A3-4C13-AA8B-C15CB50ED814}" type="presParOf" srcId="{850D04FF-08C7-4559-BABC-41D2369B7763}" destId="{CDC500B7-B8D2-4C5A-BF53-4257D3132300}" srcOrd="7" destOrd="0" presId="urn:microsoft.com/office/officeart/2005/8/layout/hProcess7"/>
    <dgm:cxn modelId="{93C5082A-FE9D-4C3E-8DF2-77E4840827E6}" type="presParOf" srcId="{850D04FF-08C7-4559-BABC-41D2369B7763}" destId="{211063F7-937F-4DBA-A7D5-0C1C7C54B871}" srcOrd="8" destOrd="0" presId="urn:microsoft.com/office/officeart/2005/8/layout/hProcess7"/>
    <dgm:cxn modelId="{A72BC7FF-51C5-4AAD-9822-378633BFDE0D}" type="presParOf" srcId="{211063F7-937F-4DBA-A7D5-0C1C7C54B871}" destId="{6D835CF3-4DEE-451C-AA73-70BB21420DC5}" srcOrd="0" destOrd="0" presId="urn:microsoft.com/office/officeart/2005/8/layout/hProcess7"/>
    <dgm:cxn modelId="{EE8406FE-8B89-4F90-A96C-44CB74D2F158}" type="presParOf" srcId="{211063F7-937F-4DBA-A7D5-0C1C7C54B871}" destId="{1F681974-F0CD-4BCC-AD70-BDB1930E3260}" srcOrd="1" destOrd="0" presId="urn:microsoft.com/office/officeart/2005/8/layout/hProcess7"/>
    <dgm:cxn modelId="{6689515F-4556-4B5B-986A-37BEC740F357}" type="presParOf" srcId="{211063F7-937F-4DBA-A7D5-0C1C7C54B871}" destId="{541D0840-F81F-4FC6-944C-47E427724382}" srcOrd="2" destOrd="0" presId="urn:microsoft.com/office/officeart/2005/8/layout/hProcess7"/>
    <dgm:cxn modelId="{2A84A622-12B6-4DCF-BDA3-84B24231873F}" type="presParOf" srcId="{850D04FF-08C7-4559-BABC-41D2369B7763}" destId="{D1475BCA-AF02-46F9-92F4-A583477B8529}" srcOrd="9" destOrd="0" presId="urn:microsoft.com/office/officeart/2005/8/layout/hProcess7"/>
    <dgm:cxn modelId="{4F294A9B-93A2-4941-9482-E5EEFE37C4F7}" type="presParOf" srcId="{850D04FF-08C7-4559-BABC-41D2369B7763}" destId="{0E270266-DBB9-4D84-A7B7-2FD444A4856E}" srcOrd="10" destOrd="0" presId="urn:microsoft.com/office/officeart/2005/8/layout/hProcess7"/>
    <dgm:cxn modelId="{A91CBC45-2DA2-44B3-B2D2-22F1004FB728}" type="presParOf" srcId="{0E270266-DBB9-4D84-A7B7-2FD444A4856E}" destId="{D262C28D-AB2F-4E78-83CF-F84D41C45915}" srcOrd="0" destOrd="0" presId="urn:microsoft.com/office/officeart/2005/8/layout/hProcess7"/>
    <dgm:cxn modelId="{CBBCE540-83B3-40E0-8DA7-6BD6FA2D6162}" type="presParOf" srcId="{0E270266-DBB9-4D84-A7B7-2FD444A4856E}" destId="{09F6C4CC-0416-4684-8E22-F4A477AFADCD}" srcOrd="1" destOrd="0" presId="urn:microsoft.com/office/officeart/2005/8/layout/hProcess7"/>
    <dgm:cxn modelId="{C0E5827F-C73E-47B2-955C-94B03A31224C}" type="presParOf" srcId="{0E270266-DBB9-4D84-A7B7-2FD444A4856E}" destId="{F3B68866-D9F6-45C6-8FE7-1564229C1D67}" srcOrd="2" destOrd="0" presId="urn:microsoft.com/office/officeart/2005/8/layout/hProcess7"/>
    <dgm:cxn modelId="{454A406D-8863-4DB5-9E7E-C4838409D104}" type="presParOf" srcId="{850D04FF-08C7-4559-BABC-41D2369B7763}" destId="{3DEBDFB0-CD39-44C9-96B8-0396A01F30CB}" srcOrd="11" destOrd="0" presId="urn:microsoft.com/office/officeart/2005/8/layout/hProcess7"/>
    <dgm:cxn modelId="{29B1FBD4-9BB7-4EB6-8EEA-5AA46F29B064}" type="presParOf" srcId="{850D04FF-08C7-4559-BABC-41D2369B7763}" destId="{F5A88A33-DEA6-4277-8B34-82AFF12CE495}" srcOrd="12" destOrd="0" presId="urn:microsoft.com/office/officeart/2005/8/layout/hProcess7"/>
    <dgm:cxn modelId="{AC177DF0-FBBA-4A51-A61B-43B7221082C9}" type="presParOf" srcId="{F5A88A33-DEA6-4277-8B34-82AFF12CE495}" destId="{12E056A8-EF58-46F1-AB8B-F788258E7D5F}" srcOrd="0" destOrd="0" presId="urn:microsoft.com/office/officeart/2005/8/layout/hProcess7"/>
    <dgm:cxn modelId="{EECEF6E5-6DE9-429C-85A9-4211AEA0B3CC}" type="presParOf" srcId="{F5A88A33-DEA6-4277-8B34-82AFF12CE495}" destId="{AE34EB88-E987-4DCE-AD5D-8470F6B451F3}" srcOrd="1" destOrd="0" presId="urn:microsoft.com/office/officeart/2005/8/layout/hProcess7"/>
    <dgm:cxn modelId="{02210377-69E9-4130-B1E8-F3B57376C593}" type="presParOf" srcId="{F5A88A33-DEA6-4277-8B34-82AFF12CE495}" destId="{2A3A9EBC-8AD1-487B-BB7E-6944B24A2E54}" srcOrd="2" destOrd="0" presId="urn:microsoft.com/office/officeart/2005/8/layout/hProcess7"/>
    <dgm:cxn modelId="{0CE9513B-A216-4360-9FC8-DAC2977D683F}" type="presParOf" srcId="{850D04FF-08C7-4559-BABC-41D2369B7763}" destId="{CDC840D7-1CF5-4994-AA39-5BDBC7860D42}" srcOrd="13" destOrd="0" presId="urn:microsoft.com/office/officeart/2005/8/layout/hProcess7"/>
    <dgm:cxn modelId="{9E8B0087-5D47-45BF-B8F2-1A7E56C9BC32}" type="presParOf" srcId="{850D04FF-08C7-4559-BABC-41D2369B7763}" destId="{CF7BBF87-B834-4592-961D-18E03B3A71A6}" srcOrd="14" destOrd="0" presId="urn:microsoft.com/office/officeart/2005/8/layout/hProcess7"/>
    <dgm:cxn modelId="{1101D75F-1C56-4E56-8FEC-B05AF55E08F7}" type="presParOf" srcId="{CF7BBF87-B834-4592-961D-18E03B3A71A6}" destId="{86E79090-F75D-442E-A6F0-1BE7D910C48D}" srcOrd="0" destOrd="0" presId="urn:microsoft.com/office/officeart/2005/8/layout/hProcess7"/>
    <dgm:cxn modelId="{8A5D04D9-A555-46C5-81AA-0F8AD1E3DED0}" type="presParOf" srcId="{CF7BBF87-B834-4592-961D-18E03B3A71A6}" destId="{9C49FB58-C2B0-4176-BFF6-AC7B75D71A4F}" srcOrd="1" destOrd="0" presId="urn:microsoft.com/office/officeart/2005/8/layout/hProcess7"/>
    <dgm:cxn modelId="{3C84DA1C-99CF-455E-A8BD-5001DB47D8D4}" type="presParOf" srcId="{CF7BBF87-B834-4592-961D-18E03B3A71A6}" destId="{856FC48D-9E0F-4B44-9FC5-9468692A8415}" srcOrd="2" destOrd="0" presId="urn:microsoft.com/office/officeart/2005/8/layout/hProcess7"/>
    <dgm:cxn modelId="{8C1E9443-184E-4204-89A3-820DA9F5ED53}" type="presParOf" srcId="{850D04FF-08C7-4559-BABC-41D2369B7763}" destId="{2CD3DCC9-DA0C-4ECC-A4B1-1406979BA89A}" srcOrd="15" destOrd="0" presId="urn:microsoft.com/office/officeart/2005/8/layout/hProcess7"/>
    <dgm:cxn modelId="{7554C0C1-B894-4102-9C4D-F1535BA0DEAD}" type="presParOf" srcId="{850D04FF-08C7-4559-BABC-41D2369B7763}" destId="{834D4903-84A4-4F9E-8FDE-E1D39B1CAF58}" srcOrd="16" destOrd="0" presId="urn:microsoft.com/office/officeart/2005/8/layout/hProcess7"/>
    <dgm:cxn modelId="{A5738AEB-5520-403C-8318-68751DCDAEEF}" type="presParOf" srcId="{834D4903-84A4-4F9E-8FDE-E1D39B1CAF58}" destId="{0E914166-28BB-45A1-9F65-880DBD148B88}" srcOrd="0" destOrd="0" presId="urn:microsoft.com/office/officeart/2005/8/layout/hProcess7"/>
    <dgm:cxn modelId="{08C38E0B-5109-48C2-BCD7-B6BABA57C966}" type="presParOf" srcId="{834D4903-84A4-4F9E-8FDE-E1D39B1CAF58}" destId="{AE2026E0-BCB1-423D-ADF9-5F7CD0DC1C61}" srcOrd="1" destOrd="0" presId="urn:microsoft.com/office/officeart/2005/8/layout/hProcess7"/>
    <dgm:cxn modelId="{DCF419E8-7976-481F-8217-53F98312358B}" type="presParOf" srcId="{834D4903-84A4-4F9E-8FDE-E1D39B1CAF58}" destId="{C11B7ACF-60F6-4218-8E8C-712691589861}" srcOrd="2" destOrd="0" presId="urn:microsoft.com/office/officeart/2005/8/layout/hProcess7"/>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7A1359-8AED-4607-9F18-ABA363D88F1A}">
      <dsp:nvSpPr>
        <dsp:cNvPr id="0" name=""/>
        <dsp:cNvSpPr/>
      </dsp:nvSpPr>
      <dsp:spPr>
        <a:xfrm rot="5400000">
          <a:off x="-136599" y="137564"/>
          <a:ext cx="910663" cy="637464"/>
        </a:xfrm>
        <a:prstGeom prst="chevron">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dirty="0"/>
            <a:t>Step 1</a:t>
          </a:r>
        </a:p>
      </dsp:txBody>
      <dsp:txXfrm rot="-5400000">
        <a:off x="1" y="319696"/>
        <a:ext cx="637464" cy="273199"/>
      </dsp:txXfrm>
    </dsp:sp>
    <dsp:sp modelId="{87C564E3-5A84-4C1A-B52D-08D8144A8E0B}">
      <dsp:nvSpPr>
        <dsp:cNvPr id="0" name=""/>
        <dsp:cNvSpPr/>
      </dsp:nvSpPr>
      <dsp:spPr>
        <a:xfrm rot="5400000">
          <a:off x="3964240" y="-3306076"/>
          <a:ext cx="591931" cy="7245482"/>
        </a:xfrm>
        <a:prstGeom prst="round2SameRect">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2024" tIns="17145" rIns="17145" bIns="17145" numCol="1" spcCol="1270" anchor="ctr" anchorCtr="0">
          <a:noAutofit/>
        </a:bodyPr>
        <a:lstStyle/>
        <a:p>
          <a:pPr marL="228600" lvl="1" indent="-228600" algn="l" defTabSz="1200150">
            <a:lnSpc>
              <a:spcPct val="90000"/>
            </a:lnSpc>
            <a:spcBef>
              <a:spcPct val="0"/>
            </a:spcBef>
            <a:spcAft>
              <a:spcPct val="15000"/>
            </a:spcAft>
            <a:buChar char="•"/>
          </a:pPr>
          <a:r>
            <a:rPr lang="en-US" sz="2700" b="0" kern="1200" dirty="0"/>
            <a:t>Mathematical formulation of the Tool Envelope </a:t>
          </a:r>
          <a:endParaRPr lang="en-US" sz="2700" kern="1200" dirty="0"/>
        </a:p>
      </dsp:txBody>
      <dsp:txXfrm rot="-5400000">
        <a:off x="637465" y="49595"/>
        <a:ext cx="7216586" cy="534139"/>
      </dsp:txXfrm>
    </dsp:sp>
    <dsp:sp modelId="{68B798D9-62F6-4F5D-B7FF-0692F5FDD46E}">
      <dsp:nvSpPr>
        <dsp:cNvPr id="0" name=""/>
        <dsp:cNvSpPr/>
      </dsp:nvSpPr>
      <dsp:spPr>
        <a:xfrm rot="5400000">
          <a:off x="-136599" y="928562"/>
          <a:ext cx="910663" cy="637464"/>
        </a:xfrm>
        <a:prstGeom prst="chevron">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dirty="0"/>
            <a:t>Step 2</a:t>
          </a:r>
        </a:p>
      </dsp:txBody>
      <dsp:txXfrm rot="-5400000">
        <a:off x="1" y="1110694"/>
        <a:ext cx="637464" cy="273199"/>
      </dsp:txXfrm>
    </dsp:sp>
    <dsp:sp modelId="{9BDE30BD-05C0-4B8A-A6C5-C76C96267892}">
      <dsp:nvSpPr>
        <dsp:cNvPr id="0" name=""/>
        <dsp:cNvSpPr/>
      </dsp:nvSpPr>
      <dsp:spPr>
        <a:xfrm rot="5400000">
          <a:off x="3964240" y="-2534812"/>
          <a:ext cx="591931" cy="7245482"/>
        </a:xfrm>
        <a:prstGeom prst="round2SameRect">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2024" tIns="17145" rIns="17145" bIns="17145" numCol="1" spcCol="1270" anchor="ctr" anchorCtr="0">
          <a:noAutofit/>
        </a:bodyPr>
        <a:lstStyle/>
        <a:p>
          <a:pPr marL="228600" lvl="1" indent="-228600" algn="l" defTabSz="1200150">
            <a:lnSpc>
              <a:spcPct val="90000"/>
            </a:lnSpc>
            <a:spcBef>
              <a:spcPct val="0"/>
            </a:spcBef>
            <a:spcAft>
              <a:spcPct val="15000"/>
            </a:spcAft>
            <a:buChar char="•"/>
          </a:pPr>
          <a:r>
            <a:rPr lang="en-IN" sz="2700" kern="1200" dirty="0"/>
            <a:t>Discretization of Surface Points</a:t>
          </a:r>
          <a:endParaRPr lang="en-US" sz="2700" kern="1200" dirty="0"/>
        </a:p>
      </dsp:txBody>
      <dsp:txXfrm rot="-5400000">
        <a:off x="637465" y="820859"/>
        <a:ext cx="7216586" cy="534139"/>
      </dsp:txXfrm>
    </dsp:sp>
    <dsp:sp modelId="{CCC7A034-C97B-4552-9D75-051B7DFF5786}">
      <dsp:nvSpPr>
        <dsp:cNvPr id="0" name=""/>
        <dsp:cNvSpPr/>
      </dsp:nvSpPr>
      <dsp:spPr>
        <a:xfrm rot="5400000">
          <a:off x="-136599" y="1719560"/>
          <a:ext cx="910663" cy="637464"/>
        </a:xfrm>
        <a:prstGeom prst="chevron">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dirty="0"/>
            <a:t>Step 3</a:t>
          </a:r>
        </a:p>
      </dsp:txBody>
      <dsp:txXfrm rot="-5400000">
        <a:off x="1" y="1901692"/>
        <a:ext cx="637464" cy="273199"/>
      </dsp:txXfrm>
    </dsp:sp>
    <dsp:sp modelId="{0AC95FF0-C22E-4545-94D0-918130EB56AE}">
      <dsp:nvSpPr>
        <dsp:cNvPr id="0" name=""/>
        <dsp:cNvSpPr/>
      </dsp:nvSpPr>
      <dsp:spPr>
        <a:xfrm rot="5400000">
          <a:off x="3964240" y="-1743814"/>
          <a:ext cx="591931" cy="7245482"/>
        </a:xfrm>
        <a:prstGeom prst="round2SameRect">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2024" tIns="17145" rIns="17145" bIns="17145" numCol="1" spcCol="1270" anchor="ctr" anchorCtr="0">
          <a:noAutofit/>
        </a:bodyPr>
        <a:lstStyle/>
        <a:p>
          <a:pPr marL="228600" lvl="1" indent="-228600" algn="l" defTabSz="1200150">
            <a:lnSpc>
              <a:spcPct val="90000"/>
            </a:lnSpc>
            <a:spcBef>
              <a:spcPct val="0"/>
            </a:spcBef>
            <a:spcAft>
              <a:spcPct val="15000"/>
            </a:spcAft>
            <a:buChar char="•"/>
          </a:pPr>
          <a:r>
            <a:rPr lang="en-US" sz="2700" b="0" kern="1200" dirty="0"/>
            <a:t>Identification of the Engagement Region </a:t>
          </a:r>
        </a:p>
      </dsp:txBody>
      <dsp:txXfrm rot="-5400000">
        <a:off x="637465" y="1611857"/>
        <a:ext cx="7216586" cy="534139"/>
      </dsp:txXfrm>
    </dsp:sp>
    <dsp:sp modelId="{4D4F0E9B-863A-42E7-9BAE-782829AE991A}">
      <dsp:nvSpPr>
        <dsp:cNvPr id="0" name=""/>
        <dsp:cNvSpPr/>
      </dsp:nvSpPr>
      <dsp:spPr>
        <a:xfrm rot="5400000">
          <a:off x="-136599" y="2510559"/>
          <a:ext cx="910663" cy="637464"/>
        </a:xfrm>
        <a:prstGeom prst="chevron">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dirty="0"/>
            <a:t>Step 4</a:t>
          </a:r>
        </a:p>
      </dsp:txBody>
      <dsp:txXfrm rot="-5400000">
        <a:off x="1" y="2692691"/>
        <a:ext cx="637464" cy="273199"/>
      </dsp:txXfrm>
    </dsp:sp>
    <dsp:sp modelId="{8ABFE0FB-347D-428B-9035-1A9AE4AB3DA8}">
      <dsp:nvSpPr>
        <dsp:cNvPr id="0" name=""/>
        <dsp:cNvSpPr/>
      </dsp:nvSpPr>
      <dsp:spPr>
        <a:xfrm rot="5400000">
          <a:off x="3964240" y="-952816"/>
          <a:ext cx="591931" cy="7245482"/>
        </a:xfrm>
        <a:prstGeom prst="round2SameRect">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2024" tIns="17145" rIns="17145" bIns="17145" numCol="1" spcCol="1270" anchor="ctr" anchorCtr="0">
          <a:noAutofit/>
        </a:bodyPr>
        <a:lstStyle/>
        <a:p>
          <a:pPr marL="228600" lvl="1" indent="-228600" algn="l" defTabSz="1200150">
            <a:lnSpc>
              <a:spcPct val="90000"/>
            </a:lnSpc>
            <a:spcBef>
              <a:spcPct val="0"/>
            </a:spcBef>
            <a:spcAft>
              <a:spcPct val="15000"/>
            </a:spcAft>
            <a:buChar char="•"/>
          </a:pPr>
          <a:r>
            <a:rPr lang="en-US" sz="2700" b="0" kern="1200" dirty="0"/>
            <a:t>Defining chip dimensions</a:t>
          </a:r>
        </a:p>
      </dsp:txBody>
      <dsp:txXfrm rot="-5400000">
        <a:off x="637465" y="2402855"/>
        <a:ext cx="7216586" cy="534139"/>
      </dsp:txXfrm>
    </dsp:sp>
    <dsp:sp modelId="{55DB5671-42E0-4115-9621-AEBEB684B19D}">
      <dsp:nvSpPr>
        <dsp:cNvPr id="0" name=""/>
        <dsp:cNvSpPr/>
      </dsp:nvSpPr>
      <dsp:spPr>
        <a:xfrm rot="5400000">
          <a:off x="-136599" y="3301557"/>
          <a:ext cx="910663" cy="637464"/>
        </a:xfrm>
        <a:prstGeom prst="chevron">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dirty="0"/>
            <a:t>Step 5</a:t>
          </a:r>
        </a:p>
      </dsp:txBody>
      <dsp:txXfrm rot="-5400000">
        <a:off x="1" y="3483689"/>
        <a:ext cx="637464" cy="273199"/>
      </dsp:txXfrm>
    </dsp:sp>
    <dsp:sp modelId="{571EB9DF-601E-4FFE-9C29-C1EB3096757F}">
      <dsp:nvSpPr>
        <dsp:cNvPr id="0" name=""/>
        <dsp:cNvSpPr/>
      </dsp:nvSpPr>
      <dsp:spPr>
        <a:xfrm rot="5400000">
          <a:off x="3964240" y="-161817"/>
          <a:ext cx="591931" cy="7245482"/>
        </a:xfrm>
        <a:prstGeom prst="round2SameRect">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2024" tIns="17145" rIns="17145" bIns="17145" numCol="1" spcCol="1270" anchor="ctr" anchorCtr="0">
          <a:noAutofit/>
        </a:bodyPr>
        <a:lstStyle/>
        <a:p>
          <a:pPr marL="228600" lvl="1" indent="-228600" algn="l" defTabSz="1200150">
            <a:lnSpc>
              <a:spcPct val="90000"/>
            </a:lnSpc>
            <a:spcBef>
              <a:spcPct val="0"/>
            </a:spcBef>
            <a:spcAft>
              <a:spcPct val="15000"/>
            </a:spcAft>
            <a:buChar char="•"/>
          </a:pPr>
          <a:r>
            <a:rPr lang="en-IN" sz="2700" kern="1200" dirty="0"/>
            <a:t>Computation of forces and torque </a:t>
          </a:r>
          <a:endParaRPr lang="en-US" sz="2700" kern="1200" dirty="0"/>
        </a:p>
      </dsp:txBody>
      <dsp:txXfrm rot="-5400000">
        <a:off x="637465" y="3193854"/>
        <a:ext cx="7216586" cy="53413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CDD797-A420-40D7-88E5-9989EFFBBF2B}">
      <dsp:nvSpPr>
        <dsp:cNvPr id="0" name=""/>
        <dsp:cNvSpPr/>
      </dsp:nvSpPr>
      <dsp:spPr>
        <a:xfrm>
          <a:off x="6704" y="1304958"/>
          <a:ext cx="2340624" cy="2808749"/>
        </a:xfrm>
        <a:prstGeom prst="roundRect">
          <a:avLst>
            <a:gd name="adj" fmla="val 5000"/>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41148" rIns="53340" bIns="0" numCol="1" spcCol="1270" anchor="t" anchorCtr="0">
          <a:noAutofit/>
        </a:bodyPr>
        <a:lstStyle/>
        <a:p>
          <a:pPr marL="0" lvl="0" indent="0" algn="r" defTabSz="533400">
            <a:lnSpc>
              <a:spcPct val="90000"/>
            </a:lnSpc>
            <a:spcBef>
              <a:spcPct val="0"/>
            </a:spcBef>
            <a:spcAft>
              <a:spcPct val="35000"/>
            </a:spcAft>
            <a:buNone/>
          </a:pPr>
          <a:endParaRPr lang="en-US" sz="1200" kern="1200" dirty="0"/>
        </a:p>
        <a:p>
          <a:pPr marL="0" lvl="0" indent="0" algn="r" defTabSz="533400">
            <a:lnSpc>
              <a:spcPct val="90000"/>
            </a:lnSpc>
            <a:spcBef>
              <a:spcPct val="0"/>
            </a:spcBef>
            <a:spcAft>
              <a:spcPct val="35000"/>
            </a:spcAft>
            <a:buNone/>
          </a:pPr>
          <a:endParaRPr lang="en-US" sz="1200" kern="1200" dirty="0"/>
        </a:p>
      </dsp:txBody>
      <dsp:txXfrm rot="16200000">
        <a:off x="-910820" y="2222483"/>
        <a:ext cx="2303174" cy="468124"/>
      </dsp:txXfrm>
    </dsp:sp>
    <dsp:sp modelId="{64CF94FD-DC0F-47DD-BE3F-210D1B07D1F7}">
      <dsp:nvSpPr>
        <dsp:cNvPr id="0" name=""/>
        <dsp:cNvSpPr/>
      </dsp:nvSpPr>
      <dsp:spPr>
        <a:xfrm>
          <a:off x="474829" y="1304958"/>
          <a:ext cx="1743765" cy="2808749"/>
        </a:xfrm>
        <a:prstGeom prst="rect">
          <a:avLst/>
        </a:prstGeom>
        <a:noFill/>
        <a:ln w="1587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99441" rIns="0" bIns="0" numCol="1" spcCol="1270" anchor="t" anchorCtr="0">
          <a:noAutofit/>
        </a:bodyPr>
        <a:lstStyle/>
        <a:p>
          <a:pPr marL="0" lvl="0" indent="0" algn="l" defTabSz="1289050">
            <a:lnSpc>
              <a:spcPct val="90000"/>
            </a:lnSpc>
            <a:spcBef>
              <a:spcPct val="0"/>
            </a:spcBef>
            <a:spcAft>
              <a:spcPct val="35000"/>
            </a:spcAft>
            <a:buNone/>
          </a:pPr>
          <a:r>
            <a:rPr lang="en-US" sz="2900" kern="1200" dirty="0"/>
            <a:t>Tool Selection Form</a:t>
          </a:r>
        </a:p>
      </dsp:txBody>
      <dsp:txXfrm>
        <a:off x="474829" y="1304958"/>
        <a:ext cx="1743765" cy="2808749"/>
      </dsp:txXfrm>
    </dsp:sp>
    <dsp:sp modelId="{46663ABD-D5EA-4353-AA9E-B799BBE3F735}">
      <dsp:nvSpPr>
        <dsp:cNvPr id="0" name=""/>
        <dsp:cNvSpPr/>
      </dsp:nvSpPr>
      <dsp:spPr>
        <a:xfrm>
          <a:off x="2429250" y="1304958"/>
          <a:ext cx="2340624" cy="2808749"/>
        </a:xfrm>
        <a:prstGeom prst="roundRect">
          <a:avLst>
            <a:gd name="adj" fmla="val 5000"/>
          </a:avLst>
        </a:prstGeom>
        <a:solidFill>
          <a:schemeClr val="accent3">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41148" rIns="53340" bIns="0" numCol="1" spcCol="1270" anchor="t" anchorCtr="0">
          <a:noAutofit/>
        </a:bodyPr>
        <a:lstStyle/>
        <a:p>
          <a:pPr marL="0" lvl="0" indent="0" algn="r" defTabSz="533400">
            <a:lnSpc>
              <a:spcPct val="90000"/>
            </a:lnSpc>
            <a:spcBef>
              <a:spcPct val="0"/>
            </a:spcBef>
            <a:spcAft>
              <a:spcPct val="35000"/>
            </a:spcAft>
            <a:buNone/>
          </a:pPr>
          <a:endParaRPr lang="en-US" sz="1200" kern="1200" dirty="0"/>
        </a:p>
        <a:p>
          <a:pPr marL="0" lvl="0" indent="0" algn="r" defTabSz="533400">
            <a:lnSpc>
              <a:spcPct val="90000"/>
            </a:lnSpc>
            <a:spcBef>
              <a:spcPct val="0"/>
            </a:spcBef>
            <a:spcAft>
              <a:spcPct val="35000"/>
            </a:spcAft>
            <a:buNone/>
          </a:pPr>
          <a:endParaRPr lang="en-US" sz="1200" kern="1200" dirty="0"/>
        </a:p>
      </dsp:txBody>
      <dsp:txXfrm rot="16200000">
        <a:off x="1511725" y="2222483"/>
        <a:ext cx="2303174" cy="468124"/>
      </dsp:txXfrm>
    </dsp:sp>
    <dsp:sp modelId="{FF862F19-12EA-4C3B-8B2F-E2FFEAC5CD44}">
      <dsp:nvSpPr>
        <dsp:cNvPr id="0" name=""/>
        <dsp:cNvSpPr/>
      </dsp:nvSpPr>
      <dsp:spPr>
        <a:xfrm rot="5400000">
          <a:off x="2234808" y="3534441"/>
          <a:ext cx="412290" cy="351093"/>
        </a:xfrm>
        <a:prstGeom prst="flowChartExtract">
          <a:avLst/>
        </a:prstGeom>
        <a:solidFill>
          <a:schemeClr val="lt1">
            <a:hueOff val="0"/>
            <a:satOff val="0"/>
            <a:lumOff val="0"/>
            <a:alphaOff val="0"/>
          </a:schemeClr>
        </a:solidFill>
        <a:ln w="1587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8F409C7-4718-400F-95DF-3A2F967189BD}">
      <dsp:nvSpPr>
        <dsp:cNvPr id="0" name=""/>
        <dsp:cNvSpPr/>
      </dsp:nvSpPr>
      <dsp:spPr>
        <a:xfrm>
          <a:off x="2897375" y="1304958"/>
          <a:ext cx="1743765" cy="2808749"/>
        </a:xfrm>
        <a:prstGeom prst="rect">
          <a:avLst/>
        </a:prstGeom>
        <a:noFill/>
        <a:ln w="1587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99441" rIns="0" bIns="0" numCol="1" spcCol="1270" anchor="t" anchorCtr="0">
          <a:noAutofit/>
        </a:bodyPr>
        <a:lstStyle/>
        <a:p>
          <a:pPr marL="0" lvl="0" indent="0" algn="l" defTabSz="1289050">
            <a:lnSpc>
              <a:spcPct val="90000"/>
            </a:lnSpc>
            <a:spcBef>
              <a:spcPct val="0"/>
            </a:spcBef>
            <a:spcAft>
              <a:spcPct val="35000"/>
            </a:spcAft>
            <a:buNone/>
          </a:pPr>
          <a:r>
            <a:rPr lang="en-US" sz="2900" kern="1200" dirty="0"/>
            <a:t>Tool Parameters Form</a:t>
          </a:r>
        </a:p>
      </dsp:txBody>
      <dsp:txXfrm>
        <a:off x="2897375" y="1304958"/>
        <a:ext cx="1743765" cy="2808749"/>
      </dsp:txXfrm>
    </dsp:sp>
    <dsp:sp modelId="{6D835CF3-4DEE-451C-AA73-70BB21420DC5}">
      <dsp:nvSpPr>
        <dsp:cNvPr id="0" name=""/>
        <dsp:cNvSpPr/>
      </dsp:nvSpPr>
      <dsp:spPr>
        <a:xfrm>
          <a:off x="4851796" y="1304958"/>
          <a:ext cx="2340624" cy="2808749"/>
        </a:xfrm>
        <a:prstGeom prst="roundRect">
          <a:avLst>
            <a:gd name="adj" fmla="val 5000"/>
          </a:avLst>
        </a:prstGeom>
        <a:solidFill>
          <a:schemeClr val="accent4">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41148" rIns="53340" bIns="0" numCol="1" spcCol="1270" anchor="t" anchorCtr="0">
          <a:noAutofit/>
        </a:bodyPr>
        <a:lstStyle/>
        <a:p>
          <a:pPr marL="0" lvl="0" indent="0" algn="r" defTabSz="533400">
            <a:lnSpc>
              <a:spcPct val="90000"/>
            </a:lnSpc>
            <a:spcBef>
              <a:spcPct val="0"/>
            </a:spcBef>
            <a:spcAft>
              <a:spcPct val="35000"/>
            </a:spcAft>
            <a:buNone/>
          </a:pPr>
          <a:endParaRPr lang="en-US" sz="1200" kern="1200" dirty="0"/>
        </a:p>
        <a:p>
          <a:pPr marL="0" lvl="0" indent="0" algn="r" defTabSz="533400">
            <a:lnSpc>
              <a:spcPct val="90000"/>
            </a:lnSpc>
            <a:spcBef>
              <a:spcPct val="0"/>
            </a:spcBef>
            <a:spcAft>
              <a:spcPct val="35000"/>
            </a:spcAft>
            <a:buNone/>
          </a:pPr>
          <a:endParaRPr lang="en-US" sz="1200" kern="1200" dirty="0"/>
        </a:p>
      </dsp:txBody>
      <dsp:txXfrm rot="16200000">
        <a:off x="3934272" y="2222483"/>
        <a:ext cx="2303174" cy="468124"/>
      </dsp:txXfrm>
    </dsp:sp>
    <dsp:sp modelId="{4DA54E93-DC09-490C-8A14-14E7525848B1}">
      <dsp:nvSpPr>
        <dsp:cNvPr id="0" name=""/>
        <dsp:cNvSpPr/>
      </dsp:nvSpPr>
      <dsp:spPr>
        <a:xfrm rot="5400000">
          <a:off x="4657354" y="3534441"/>
          <a:ext cx="412290" cy="351093"/>
        </a:xfrm>
        <a:prstGeom prst="flowChartExtract">
          <a:avLst/>
        </a:prstGeom>
        <a:solidFill>
          <a:schemeClr val="lt1">
            <a:hueOff val="0"/>
            <a:satOff val="0"/>
            <a:lumOff val="0"/>
            <a:alphaOff val="0"/>
          </a:schemeClr>
        </a:solidFill>
        <a:ln w="1587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41D0840-F81F-4FC6-944C-47E427724382}">
      <dsp:nvSpPr>
        <dsp:cNvPr id="0" name=""/>
        <dsp:cNvSpPr/>
      </dsp:nvSpPr>
      <dsp:spPr>
        <a:xfrm>
          <a:off x="5319921" y="1304958"/>
          <a:ext cx="1743765" cy="2808749"/>
        </a:xfrm>
        <a:prstGeom prst="rect">
          <a:avLst/>
        </a:prstGeom>
        <a:noFill/>
        <a:ln w="1587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99441" rIns="0" bIns="0" numCol="1" spcCol="1270" anchor="t" anchorCtr="0">
          <a:noAutofit/>
        </a:bodyPr>
        <a:lstStyle/>
        <a:p>
          <a:pPr marL="0" lvl="0" indent="0" algn="l" defTabSz="1289050">
            <a:lnSpc>
              <a:spcPct val="90000"/>
            </a:lnSpc>
            <a:spcBef>
              <a:spcPct val="0"/>
            </a:spcBef>
            <a:spcAft>
              <a:spcPct val="35000"/>
            </a:spcAft>
            <a:buNone/>
          </a:pPr>
          <a:r>
            <a:rPr lang="en-US" sz="2900" kern="1200" dirty="0"/>
            <a:t>Select Surface Form</a:t>
          </a:r>
        </a:p>
      </dsp:txBody>
      <dsp:txXfrm>
        <a:off x="5319921" y="1304958"/>
        <a:ext cx="1743765" cy="2808749"/>
      </dsp:txXfrm>
    </dsp:sp>
    <dsp:sp modelId="{12E056A8-EF58-46F1-AB8B-F788258E7D5F}">
      <dsp:nvSpPr>
        <dsp:cNvPr id="0" name=""/>
        <dsp:cNvSpPr/>
      </dsp:nvSpPr>
      <dsp:spPr>
        <a:xfrm>
          <a:off x="7274343" y="1304958"/>
          <a:ext cx="2340624" cy="2808749"/>
        </a:xfrm>
        <a:prstGeom prst="roundRect">
          <a:avLst>
            <a:gd name="adj" fmla="val 5000"/>
          </a:avLst>
        </a:prstGeom>
        <a:solidFill>
          <a:schemeClr val="accent5">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41148" rIns="53340" bIns="0" numCol="1" spcCol="1270" anchor="t" anchorCtr="0">
          <a:noAutofit/>
        </a:bodyPr>
        <a:lstStyle/>
        <a:p>
          <a:pPr marL="0" lvl="0" indent="0" algn="r" defTabSz="533400">
            <a:lnSpc>
              <a:spcPct val="90000"/>
            </a:lnSpc>
            <a:spcBef>
              <a:spcPct val="0"/>
            </a:spcBef>
            <a:spcAft>
              <a:spcPct val="35000"/>
            </a:spcAft>
            <a:buNone/>
          </a:pPr>
          <a:endParaRPr lang="en-US" sz="1200" kern="1200" dirty="0"/>
        </a:p>
        <a:p>
          <a:pPr marL="0" lvl="0" indent="0" algn="r" defTabSz="533400">
            <a:lnSpc>
              <a:spcPct val="90000"/>
            </a:lnSpc>
            <a:spcBef>
              <a:spcPct val="0"/>
            </a:spcBef>
            <a:spcAft>
              <a:spcPct val="35000"/>
            </a:spcAft>
            <a:buNone/>
          </a:pPr>
          <a:endParaRPr lang="en-US" sz="1200" kern="1200" dirty="0"/>
        </a:p>
      </dsp:txBody>
      <dsp:txXfrm rot="16200000">
        <a:off x="6356818" y="2222483"/>
        <a:ext cx="2303174" cy="468124"/>
      </dsp:txXfrm>
    </dsp:sp>
    <dsp:sp modelId="{09F6C4CC-0416-4684-8E22-F4A477AFADCD}">
      <dsp:nvSpPr>
        <dsp:cNvPr id="0" name=""/>
        <dsp:cNvSpPr/>
      </dsp:nvSpPr>
      <dsp:spPr>
        <a:xfrm rot="5400000">
          <a:off x="7079900" y="3534441"/>
          <a:ext cx="412290" cy="351093"/>
        </a:xfrm>
        <a:prstGeom prst="flowChartExtract">
          <a:avLst/>
        </a:prstGeom>
        <a:solidFill>
          <a:schemeClr val="lt1">
            <a:hueOff val="0"/>
            <a:satOff val="0"/>
            <a:lumOff val="0"/>
            <a:alphaOff val="0"/>
          </a:schemeClr>
        </a:solidFill>
        <a:ln w="15875"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A3A9EBC-8AD1-487B-BB7E-6944B24A2E54}">
      <dsp:nvSpPr>
        <dsp:cNvPr id="0" name=""/>
        <dsp:cNvSpPr/>
      </dsp:nvSpPr>
      <dsp:spPr>
        <a:xfrm>
          <a:off x="7742467" y="1304958"/>
          <a:ext cx="1743765" cy="2808749"/>
        </a:xfrm>
        <a:prstGeom prst="rect">
          <a:avLst/>
        </a:prstGeom>
        <a:noFill/>
        <a:ln w="1587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96012" rIns="0" bIns="0" numCol="1" spcCol="1270" anchor="t" anchorCtr="0">
          <a:noAutofit/>
        </a:bodyPr>
        <a:lstStyle/>
        <a:p>
          <a:pPr marL="0" lvl="0" indent="0" algn="l" defTabSz="1244600">
            <a:lnSpc>
              <a:spcPct val="90000"/>
            </a:lnSpc>
            <a:spcBef>
              <a:spcPct val="0"/>
            </a:spcBef>
            <a:spcAft>
              <a:spcPct val="35000"/>
            </a:spcAft>
            <a:buNone/>
          </a:pPr>
          <a:r>
            <a:rPr lang="en-US" sz="2800" kern="1200" dirty="0"/>
            <a:t>Tool Initial Position and Machining Parameters</a:t>
          </a:r>
        </a:p>
      </dsp:txBody>
      <dsp:txXfrm>
        <a:off x="7742467" y="1304958"/>
        <a:ext cx="1743765" cy="2808749"/>
      </dsp:txXfrm>
    </dsp:sp>
    <dsp:sp modelId="{0E914166-28BB-45A1-9F65-880DBD148B88}">
      <dsp:nvSpPr>
        <dsp:cNvPr id="0" name=""/>
        <dsp:cNvSpPr/>
      </dsp:nvSpPr>
      <dsp:spPr>
        <a:xfrm>
          <a:off x="9696889" y="1304958"/>
          <a:ext cx="2340624" cy="2808749"/>
        </a:xfrm>
        <a:prstGeom prst="roundRect">
          <a:avLst>
            <a:gd name="adj" fmla="val 5000"/>
          </a:avLst>
        </a:prstGeom>
        <a:solidFill>
          <a:schemeClr val="accent6">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41148" rIns="53340" bIns="0" numCol="1" spcCol="1270" anchor="t" anchorCtr="0">
          <a:noAutofit/>
        </a:bodyPr>
        <a:lstStyle/>
        <a:p>
          <a:pPr marL="0" lvl="0" indent="0" algn="r" defTabSz="533400">
            <a:lnSpc>
              <a:spcPct val="90000"/>
            </a:lnSpc>
            <a:spcBef>
              <a:spcPct val="0"/>
            </a:spcBef>
            <a:spcAft>
              <a:spcPct val="35000"/>
            </a:spcAft>
            <a:buNone/>
          </a:pPr>
          <a:endParaRPr lang="en-US" sz="1200" kern="1200" dirty="0"/>
        </a:p>
        <a:p>
          <a:pPr marL="0" lvl="0" indent="0" algn="r" defTabSz="533400">
            <a:lnSpc>
              <a:spcPct val="90000"/>
            </a:lnSpc>
            <a:spcBef>
              <a:spcPct val="0"/>
            </a:spcBef>
            <a:spcAft>
              <a:spcPct val="35000"/>
            </a:spcAft>
            <a:buNone/>
          </a:pPr>
          <a:endParaRPr lang="en-US" sz="1200" kern="1200" dirty="0"/>
        </a:p>
      </dsp:txBody>
      <dsp:txXfrm rot="16200000">
        <a:off x="8779364" y="2222483"/>
        <a:ext cx="2303174" cy="468124"/>
      </dsp:txXfrm>
    </dsp:sp>
    <dsp:sp modelId="{9C49FB58-C2B0-4176-BFF6-AC7B75D71A4F}">
      <dsp:nvSpPr>
        <dsp:cNvPr id="0" name=""/>
        <dsp:cNvSpPr/>
      </dsp:nvSpPr>
      <dsp:spPr>
        <a:xfrm rot="5400000">
          <a:off x="9502447" y="3534441"/>
          <a:ext cx="412290" cy="351093"/>
        </a:xfrm>
        <a:prstGeom prst="flowChartExtract">
          <a:avLst/>
        </a:prstGeom>
        <a:solidFill>
          <a:schemeClr val="lt1">
            <a:hueOff val="0"/>
            <a:satOff val="0"/>
            <a:lumOff val="0"/>
            <a:alphaOff val="0"/>
          </a:schemeClr>
        </a:solidFill>
        <a:ln w="15875"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11B7ACF-60F6-4218-8E8C-712691589861}">
      <dsp:nvSpPr>
        <dsp:cNvPr id="0" name=""/>
        <dsp:cNvSpPr/>
      </dsp:nvSpPr>
      <dsp:spPr>
        <a:xfrm>
          <a:off x="10165014" y="1304958"/>
          <a:ext cx="1743765" cy="2808749"/>
        </a:xfrm>
        <a:prstGeom prst="rect">
          <a:avLst/>
        </a:prstGeom>
        <a:noFill/>
        <a:ln w="1587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99441" rIns="0" bIns="0" numCol="1" spcCol="1270" anchor="t" anchorCtr="0">
          <a:noAutofit/>
        </a:bodyPr>
        <a:lstStyle/>
        <a:p>
          <a:pPr marL="0" lvl="0" indent="0" algn="l" defTabSz="1289050">
            <a:lnSpc>
              <a:spcPct val="90000"/>
            </a:lnSpc>
            <a:spcBef>
              <a:spcPct val="0"/>
            </a:spcBef>
            <a:spcAft>
              <a:spcPct val="35000"/>
            </a:spcAft>
            <a:buNone/>
          </a:pPr>
          <a:r>
            <a:rPr lang="en-US" sz="2900" kern="1200" dirty="0"/>
            <a:t>Task Selection Form</a:t>
          </a:r>
        </a:p>
      </dsp:txBody>
      <dsp:txXfrm>
        <a:off x="10165014" y="1304958"/>
        <a:ext cx="1743765" cy="2808749"/>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Process7">
  <dgm:title val=""/>
  <dgm:desc val=""/>
  <dgm:catLst>
    <dgm:cat type="process" pri="21000"/>
    <dgm:cat type="list" pri="9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2" destOrd="0"/>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h" for="ch" forName="compositeNode" refType="h"/>
      <dgm:constr type="w" for="ch" forName="compositeNode" refType="w"/>
      <dgm:constr type="w" for="ch" forName="hSp" refType="w" refFor="ch" refForName="compositeNode" fact="-0.035"/>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parentNode" op="equ"/>
      <dgm:constr type="primFontSz" for="des" forName="childNode" op="equ"/>
    </dgm:constrLst>
    <dgm:ruleLst/>
    <dgm:forEach name="Name4" axis="ch" ptType="node">
      <dgm:layoutNode name="compositeNode">
        <dgm:varLst>
          <dgm:bulletEnabled val="1"/>
        </dgm:varLst>
        <dgm:alg type="composite"/>
        <dgm:choose name="Name5">
          <dgm:if name="Name6" func="var" arg="dir" op="equ" val="norm">
            <dgm:constrLst>
              <dgm:constr type="h" refType="w" op="lte" fact="1.2"/>
              <dgm:constr type="w" for="ch" forName="bgRect" refType="w"/>
              <dgm:constr type="h" for="ch" forName="bgRect" refType="h"/>
              <dgm:constr type="t" for="ch" forName="bgRect"/>
              <dgm:constr type="l" for="ch" forName="bgRect"/>
              <dgm:constr type="w" for="ch" forName="parentNode" refType="w" refFor="ch" refForName="bgRect" fact="0.2"/>
              <dgm:constr type="h" for="ch" forName="parentNode" refType="h" fact="0.82"/>
              <dgm:constr type="t" for="ch" forName="parentNode"/>
              <dgm:constr type="l" for="ch" forName="parentNode"/>
              <dgm:constr type="r" for="ch" forName="childNode" refType="r" refFor="ch" refForName="bgRect" fact="0.945"/>
              <dgm:constr type="h" for="ch" forName="childNode" refType="h" refFor="ch" refForName="bgRect" op="equ"/>
              <dgm:constr type="t" for="ch" forName="childNode"/>
              <dgm:constr type="l" for="ch" forName="childNode" refType="r" refFor="ch" refForName="parentNode"/>
            </dgm:constrLst>
          </dgm:if>
          <dgm:else name="Name7">
            <dgm:constrLst>
              <dgm:constr type="h" refType="w" op="lte" fact="1.2"/>
              <dgm:constr type="w" for="ch" forName="bgRect" refType="w"/>
              <dgm:constr type="h" for="ch" forName="bgRect" refType="h"/>
              <dgm:constr type="t" for="ch" forName="bgRect"/>
              <dgm:constr type="r" for="ch" forName="bgRect" refType="w"/>
              <dgm:constr type="w" for="ch" forName="parentNode" refType="w" refFor="ch" refForName="bgRect" fact="0.2"/>
              <dgm:constr type="h" for="ch" forName="parentNode" refType="h" fact="0.82"/>
              <dgm:constr type="t" for="ch" forName="parentNode"/>
              <dgm:constr type="r" for="ch" forName="parentNode" refType="w"/>
              <dgm:constr type="h" for="ch" forName="childNode" refType="h" refFor="ch" refForName="bgRect"/>
              <dgm:constr type="t" for="ch" forName="childNode"/>
              <dgm:constr type="r" for="ch" forName="childNode" refType="l" refFor="ch" refForName="parentNode"/>
              <dgm:constr type="l" for="ch" forName="childNode" refType="w" refFor="ch" refForName="bgRect" fact="0.055"/>
            </dgm:constrLst>
          </dgm:else>
        </dgm:choose>
        <dgm:ruleLst>
          <dgm:rule type="w" for="ch" forName="childNode" val="NaN" fact="NaN" max="30"/>
        </dgm:ruleLst>
        <dgm:layoutNode name="bgRect" styleLbl="node1">
          <dgm:alg type="sp"/>
          <dgm:shape xmlns:r="http://schemas.openxmlformats.org/officeDocument/2006/relationships" type="roundRect" r:blip="" zOrderOff="-1">
            <dgm:adjLst>
              <dgm:adj idx="1" val="0.05"/>
            </dgm:adjLst>
          </dgm:shape>
          <dgm:presOf axis="self"/>
          <dgm:constrLst/>
          <dgm:ruleLst/>
        </dgm:layoutNode>
        <dgm:layoutNode name="parentNode" styleLbl="node1">
          <dgm:varLst>
            <dgm:chMax val="0"/>
            <dgm:bulletEnabled val="1"/>
          </dgm:varLst>
          <dgm:presOf axis="self"/>
          <dgm:choose name="Name8">
            <dgm:if name="Name9" func="var" arg="dir" op="equ" val="norm">
              <dgm:alg type="tx">
                <dgm:param type="autoTxRot" val="grav"/>
                <dgm:param type="txAnchorVert" val="t"/>
                <dgm:param type="parTxLTRAlign" val="r"/>
                <dgm:param type="parTxRTLAlign" val="r"/>
              </dgm:alg>
              <dgm:shape xmlns:r="http://schemas.openxmlformats.org/officeDocument/2006/relationships" rot="270" type="rect" r:blip="" hideGeom="1">
                <dgm:adjLst/>
              </dgm:shape>
              <dgm:constrLst>
                <dgm:constr type="primFontSz" val="65"/>
                <dgm:constr type="lMarg"/>
                <dgm:constr type="rMarg" refType="primFontSz" fact="0.35"/>
                <dgm:constr type="tMarg" refType="primFontSz" fact="0.27"/>
                <dgm:constr type="bMarg"/>
              </dgm:constrLst>
            </dgm:if>
            <dgm:else name="Name10">
              <dgm:alg type="tx">
                <dgm:param type="autoTxRot" val="grav"/>
                <dgm:param type="txAnchorVert" val="t"/>
                <dgm:param type="parTxLTRAlign" val="l"/>
                <dgm:param type="parTxRTLAlign" val="l"/>
              </dgm:alg>
              <dgm:shape xmlns:r="http://schemas.openxmlformats.org/officeDocument/2006/relationships" rot="90" type="rect" r:blip="" hideGeom="1">
                <dgm:adjLst/>
              </dgm:shape>
              <dgm:constrLst>
                <dgm:constr type="primFontSz" val="65"/>
                <dgm:constr type="lMarg" refType="primFontSz" fact="0.35"/>
                <dgm:constr type="rMarg"/>
                <dgm:constr type="tMarg" refType="primFontSz" fact="0.27"/>
                <dgm:constr type="bMarg"/>
              </dgm:constrLst>
            </dgm:else>
          </dgm:choose>
          <dgm:ruleLst>
            <dgm:rule type="primFontSz" val="5" fact="NaN" max="NaN"/>
          </dgm:ruleLst>
        </dgm:layoutNode>
        <dgm:choose name="Name11">
          <dgm:if name="Name12" axis="ch" ptType="node" func="cnt" op="gte" val="1">
            <dgm:layoutNode name="childNode" styleLbl="node1" moveWith="bgRect">
              <dgm:varLst>
                <dgm:bulletEnabled val="1"/>
              </dgm:varLst>
              <dgm:alg type="tx">
                <dgm:param type="parTxLTRAlign" val="l"/>
                <dgm:param type="parTxRTLAlign" val="r"/>
                <dgm:param type="txAnchorVert" val="t"/>
              </dgm:alg>
              <dgm:shape xmlns:r="http://schemas.openxmlformats.org/officeDocument/2006/relationships" type="rect" r:blip="" hideGeom="1">
                <dgm:adjLst/>
              </dgm:shape>
              <dgm:presOf axis="des" ptType="node"/>
              <dgm:constrLst>
                <dgm:constr type="primFontSz" val="65"/>
                <dgm:constr type="lMarg"/>
                <dgm:constr type="bMarg"/>
                <dgm:constr type="tMarg" refType="primFontSz" fact="0.27"/>
                <dgm:constr type="rMarg"/>
              </dgm:constrLst>
              <dgm:ruleLst>
                <dgm:rule type="primFontSz" val="5" fact="NaN" max="NaN"/>
              </dgm:ruleLst>
            </dgm:layoutNode>
          </dgm:if>
          <dgm:else name="Name13"/>
        </dgm:choose>
      </dgm:layoutNode>
      <dgm:forEach name="Name14" axis="followSib" ptType="sibTrans" cnt="1">
        <dgm:layoutNode name="hSp">
          <dgm:alg type="sp"/>
          <dgm:shape xmlns:r="http://schemas.openxmlformats.org/officeDocument/2006/relationships" r:blip="">
            <dgm:adjLst/>
          </dgm:shape>
          <dgm:presOf/>
          <dgm:constrLst/>
          <dgm:ruleLst/>
        </dgm:layoutNode>
        <dgm:layoutNode name="vProcSp" moveWith="bgRect">
          <dgm:alg type="lin">
            <dgm:param type="linDir" val="fromT"/>
          </dgm:alg>
          <dgm:shape xmlns:r="http://schemas.openxmlformats.org/officeDocument/2006/relationships" r:blip="">
            <dgm:adjLst/>
          </dgm:shape>
          <dgm:presOf/>
          <dgm:constrLst>
            <dgm:constr type="w" for="ch" forName="vSp1" refType="w"/>
            <dgm:constr type="w" for="ch" forName="simulatedConn" refType="w"/>
            <dgm:constr type="w" for="ch" forName="vSp2" refType="w"/>
          </dgm:constrLst>
          <dgm:ruleLst/>
          <dgm:layoutNode name="vSp1">
            <dgm:alg type="sp"/>
            <dgm:shape xmlns:r="http://schemas.openxmlformats.org/officeDocument/2006/relationships" r:blip="">
              <dgm:adjLst/>
            </dgm:shape>
            <dgm:presOf/>
            <dgm:constrLst/>
            <dgm:ruleLst/>
          </dgm:layoutNode>
          <dgm:layoutNode name="simulatedConn" styleLbl="solidFgAcc1">
            <dgm:alg type="sp"/>
            <dgm:choose name="Name15">
              <dgm:if name="Name16" func="var" arg="dir" op="equ" val="norm">
                <dgm:shape xmlns:r="http://schemas.openxmlformats.org/officeDocument/2006/relationships" rot="90" type="flowChartExtract" r:blip="">
                  <dgm:adjLst/>
                </dgm:shape>
              </dgm:if>
              <dgm:else name="Name17">
                <dgm:shape xmlns:r="http://schemas.openxmlformats.org/officeDocument/2006/relationships" rot="-90" type="flowChartExtract" r:blip="">
                  <dgm:adjLst/>
                </dgm:shape>
              </dgm:else>
            </dgm:choose>
            <dgm:presOf/>
            <dgm:constrLst/>
            <dgm:ruleLst/>
          </dgm:layoutNode>
          <dgm:layoutNode name="vSp2">
            <dgm:alg type="sp"/>
            <dgm:shape xmlns:r="http://schemas.openxmlformats.org/officeDocument/2006/relationships" r:blip="">
              <dgm:adjLst/>
            </dgm:shape>
            <dgm:presOf/>
            <dgm:constrLst/>
            <dgm:ruleLst/>
          </dgm:layoutNode>
        </dgm:layoutNode>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F6435E9-4BDB-4C04-88BB-6C7F13F35675}" type="datetimeFigureOut">
              <a:rPr lang="en-US" smtClean="0"/>
              <a:t>6/23/2017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5471122-7D65-4E70-AD00-7752A901B4FB}" type="slidenum">
              <a:rPr lang="en-US" smtClean="0"/>
              <a:t>‹#›</a:t>
            </a:fld>
            <a:endParaRPr lang="en-US"/>
          </a:p>
        </p:txBody>
      </p:sp>
    </p:spTree>
    <p:extLst>
      <p:ext uri="{BB962C8B-B14F-4D97-AF65-F5344CB8AC3E}">
        <p14:creationId xmlns:p14="http://schemas.microsoft.com/office/powerpoint/2010/main" val="6659032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5D4F462-616A-48D8-A9D7-8C4051A6E558}" type="datetimeFigureOut">
              <a:rPr lang="en-IN" smtClean="0"/>
              <a:t>23-06-2017</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9DEE056-5D8C-4F84-BC1C-AA862CBFAE14}" type="slidenum">
              <a:rPr lang="en-IN" smtClean="0"/>
              <a:t>‹#›</a:t>
            </a:fld>
            <a:endParaRPr lang="en-IN"/>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887598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5D4F462-616A-48D8-A9D7-8C4051A6E558}" type="datetimeFigureOut">
              <a:rPr lang="en-IN" smtClean="0"/>
              <a:t>23-06-2017</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9DEE056-5D8C-4F84-BC1C-AA862CBFAE14}" type="slidenum">
              <a:rPr lang="en-IN" smtClean="0"/>
              <a:t>‹#›</a:t>
            </a:fld>
            <a:endParaRPr lang="en-IN"/>
          </a:p>
        </p:txBody>
      </p:sp>
    </p:spTree>
    <p:extLst>
      <p:ext uri="{BB962C8B-B14F-4D97-AF65-F5344CB8AC3E}">
        <p14:creationId xmlns:p14="http://schemas.microsoft.com/office/powerpoint/2010/main" val="21780437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5D4F462-616A-48D8-A9D7-8C4051A6E558}" type="datetimeFigureOut">
              <a:rPr lang="en-IN" smtClean="0"/>
              <a:t>23-06-2017</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9DEE056-5D8C-4F84-BC1C-AA862CBFAE14}" type="slidenum">
              <a:rPr lang="en-IN" smtClean="0"/>
              <a:t>‹#›</a:t>
            </a:fld>
            <a:endParaRPr lang="en-IN"/>
          </a:p>
        </p:txBody>
      </p:sp>
    </p:spTree>
    <p:extLst>
      <p:ext uri="{BB962C8B-B14F-4D97-AF65-F5344CB8AC3E}">
        <p14:creationId xmlns:p14="http://schemas.microsoft.com/office/powerpoint/2010/main" val="9760351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5D4F462-616A-48D8-A9D7-8C4051A6E558}" type="datetimeFigureOut">
              <a:rPr lang="en-IN" smtClean="0"/>
              <a:t>23-06-2017</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9DEE056-5D8C-4F84-BC1C-AA862CBFAE14}" type="slidenum">
              <a:rPr lang="en-IN" smtClean="0"/>
              <a:t>‹#›</a:t>
            </a:fld>
            <a:endParaRPr lang="en-IN"/>
          </a:p>
        </p:txBody>
      </p:sp>
    </p:spTree>
    <p:extLst>
      <p:ext uri="{BB962C8B-B14F-4D97-AF65-F5344CB8AC3E}">
        <p14:creationId xmlns:p14="http://schemas.microsoft.com/office/powerpoint/2010/main" val="38656938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5D4F462-616A-48D8-A9D7-8C4051A6E558}" type="datetimeFigureOut">
              <a:rPr lang="en-IN" smtClean="0"/>
              <a:t>23-06-2017</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9DEE056-5D8C-4F84-BC1C-AA862CBFAE14}" type="slidenum">
              <a:rPr lang="en-IN" smtClean="0"/>
              <a:t>‹#›</a:t>
            </a:fld>
            <a:endParaRPr lang="en-IN"/>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82516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5D4F462-616A-48D8-A9D7-8C4051A6E558}" type="datetimeFigureOut">
              <a:rPr lang="en-IN" smtClean="0"/>
              <a:t>23-06-2017</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9DEE056-5D8C-4F84-BC1C-AA862CBFAE14}" type="slidenum">
              <a:rPr lang="en-IN" smtClean="0"/>
              <a:t>‹#›</a:t>
            </a:fld>
            <a:endParaRPr lang="en-IN"/>
          </a:p>
        </p:txBody>
      </p:sp>
    </p:spTree>
    <p:extLst>
      <p:ext uri="{BB962C8B-B14F-4D97-AF65-F5344CB8AC3E}">
        <p14:creationId xmlns:p14="http://schemas.microsoft.com/office/powerpoint/2010/main" val="11387380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5D4F462-616A-48D8-A9D7-8C4051A6E558}" type="datetimeFigureOut">
              <a:rPr lang="en-IN" smtClean="0"/>
              <a:t>23-06-2017</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89DEE056-5D8C-4F84-BC1C-AA862CBFAE14}" type="slidenum">
              <a:rPr lang="en-IN" smtClean="0"/>
              <a:t>‹#›</a:t>
            </a:fld>
            <a:endParaRPr lang="en-IN"/>
          </a:p>
        </p:txBody>
      </p:sp>
    </p:spTree>
    <p:extLst>
      <p:ext uri="{BB962C8B-B14F-4D97-AF65-F5344CB8AC3E}">
        <p14:creationId xmlns:p14="http://schemas.microsoft.com/office/powerpoint/2010/main" val="9599916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5D4F462-616A-48D8-A9D7-8C4051A6E558}" type="datetimeFigureOut">
              <a:rPr lang="en-IN" smtClean="0"/>
              <a:t>23-06-2017</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89DEE056-5D8C-4F84-BC1C-AA862CBFAE14}" type="slidenum">
              <a:rPr lang="en-IN" smtClean="0"/>
              <a:t>‹#›</a:t>
            </a:fld>
            <a:endParaRPr lang="en-IN"/>
          </a:p>
        </p:txBody>
      </p:sp>
    </p:spTree>
    <p:extLst>
      <p:ext uri="{BB962C8B-B14F-4D97-AF65-F5344CB8AC3E}">
        <p14:creationId xmlns:p14="http://schemas.microsoft.com/office/powerpoint/2010/main" val="22047324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95D4F462-616A-48D8-A9D7-8C4051A6E558}" type="datetimeFigureOut">
              <a:rPr lang="en-IN" smtClean="0"/>
              <a:t>23-06-2017</a:t>
            </a:fld>
            <a:endParaRPr lang="en-IN"/>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IN"/>
          </a:p>
        </p:txBody>
      </p:sp>
      <p:sp>
        <p:nvSpPr>
          <p:cNvPr id="9" name="Slide Number Placeholder 8"/>
          <p:cNvSpPr>
            <a:spLocks noGrp="1"/>
          </p:cNvSpPr>
          <p:nvPr>
            <p:ph type="sldNum" sz="quarter" idx="12"/>
          </p:nvPr>
        </p:nvSpPr>
        <p:spPr/>
        <p:txBody>
          <a:bodyPr/>
          <a:lstStyle/>
          <a:p>
            <a:fld id="{89DEE056-5D8C-4F84-BC1C-AA862CBFAE14}" type="slidenum">
              <a:rPr lang="en-IN" smtClean="0"/>
              <a:t>‹#›</a:t>
            </a:fld>
            <a:endParaRPr lang="en-IN"/>
          </a:p>
        </p:txBody>
      </p:sp>
    </p:spTree>
    <p:extLst>
      <p:ext uri="{BB962C8B-B14F-4D97-AF65-F5344CB8AC3E}">
        <p14:creationId xmlns:p14="http://schemas.microsoft.com/office/powerpoint/2010/main" val="13893430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95D4F462-616A-48D8-A9D7-8C4051A6E558}" type="datetimeFigureOut">
              <a:rPr lang="en-IN" smtClean="0"/>
              <a:t>23-06-2017</a:t>
            </a:fld>
            <a:endParaRPr lang="en-IN"/>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IN"/>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89DEE056-5D8C-4F84-BC1C-AA862CBFAE14}" type="slidenum">
              <a:rPr lang="en-IN" smtClean="0"/>
              <a:t>‹#›</a:t>
            </a:fld>
            <a:endParaRPr lang="en-IN"/>
          </a:p>
        </p:txBody>
      </p:sp>
    </p:spTree>
    <p:extLst>
      <p:ext uri="{BB962C8B-B14F-4D97-AF65-F5344CB8AC3E}">
        <p14:creationId xmlns:p14="http://schemas.microsoft.com/office/powerpoint/2010/main" val="16789781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95D4F462-616A-48D8-A9D7-8C4051A6E558}" type="datetimeFigureOut">
              <a:rPr lang="en-IN" smtClean="0"/>
              <a:t>23-06-2017</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9DEE056-5D8C-4F84-BC1C-AA862CBFAE14}" type="slidenum">
              <a:rPr lang="en-IN" smtClean="0"/>
              <a:t>‹#›</a:t>
            </a:fld>
            <a:endParaRPr lang="en-IN"/>
          </a:p>
        </p:txBody>
      </p:sp>
    </p:spTree>
    <p:extLst>
      <p:ext uri="{BB962C8B-B14F-4D97-AF65-F5344CB8AC3E}">
        <p14:creationId xmlns:p14="http://schemas.microsoft.com/office/powerpoint/2010/main" val="42291240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95D4F462-616A-48D8-A9D7-8C4051A6E558}" type="datetimeFigureOut">
              <a:rPr lang="en-IN" smtClean="0"/>
              <a:t>23-06-2017</a:t>
            </a:fld>
            <a:endParaRPr lang="en-IN"/>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IN"/>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89DEE056-5D8C-4F84-BC1C-AA862CBFAE14}" type="slidenum">
              <a:rPr lang="en-IN" smtClean="0"/>
              <a:t>‹#›</a:t>
            </a:fld>
            <a:endParaRPr lang="en-IN"/>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4620523"/>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10.png"/><Relationship Id="rId1" Type="http://schemas.openxmlformats.org/officeDocument/2006/relationships/slideLayout" Target="../slideLayouts/slideLayout6.xml"/><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8.xml"/><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4.png"/><Relationship Id="rId1" Type="http://schemas.openxmlformats.org/officeDocument/2006/relationships/slideLayout" Target="../slideLayouts/slideLayout8.xml"/><Relationship Id="rId5" Type="http://schemas.openxmlformats.org/officeDocument/2006/relationships/image" Target="../media/image13.png"/><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6.png"/><Relationship Id="rId4" Type="http://schemas.microsoft.com/office/2007/relationships/hdphoto" Target="../media/hdphoto1.wdp"/></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8.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10.png"/><Relationship Id="rId1" Type="http://schemas.openxmlformats.org/officeDocument/2006/relationships/slideLayout" Target="../slideLayouts/slideLayout6.xml"/><Relationship Id="rId4" Type="http://schemas.openxmlformats.org/officeDocument/2006/relationships/image" Target="../media/image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38.png"/><Relationship Id="rId3" Type="http://schemas.openxmlformats.org/officeDocument/2006/relationships/image" Target="../media/image28.png"/><Relationship Id="rId7" Type="http://schemas.openxmlformats.org/officeDocument/2006/relationships/image" Target="../media/image32.png"/><Relationship Id="rId12" Type="http://schemas.openxmlformats.org/officeDocument/2006/relationships/image" Target="../media/image37.png"/><Relationship Id="rId2" Type="http://schemas.openxmlformats.org/officeDocument/2006/relationships/image" Target="../media/image27.png"/><Relationship Id="rId1" Type="http://schemas.openxmlformats.org/officeDocument/2006/relationships/slideLayout" Target="../slideLayouts/slideLayout7.xml"/><Relationship Id="rId6" Type="http://schemas.openxmlformats.org/officeDocument/2006/relationships/image" Target="../media/image31.png"/><Relationship Id="rId11" Type="http://schemas.openxmlformats.org/officeDocument/2006/relationships/image" Target="../media/image36.png"/><Relationship Id="rId5" Type="http://schemas.openxmlformats.org/officeDocument/2006/relationships/image" Target="../media/image30.png"/><Relationship Id="rId10" Type="http://schemas.openxmlformats.org/officeDocument/2006/relationships/image" Target="../media/image35.png"/><Relationship Id="rId4" Type="http://schemas.openxmlformats.org/officeDocument/2006/relationships/image" Target="../media/image29.png"/><Relationship Id="rId9" Type="http://schemas.openxmlformats.org/officeDocument/2006/relationships/image" Target="../media/image34.png"/><Relationship Id="rId14" Type="http://schemas.openxmlformats.org/officeDocument/2006/relationships/image" Target="../media/image5.png"/></Relationships>
</file>

<file path=ppt/slides/_rels/slide2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22.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5.png"/><Relationship Id="rId7" Type="http://schemas.openxmlformats.org/officeDocument/2006/relationships/image" Target="../media/image48.png"/><Relationship Id="rId2" Type="http://schemas.openxmlformats.org/officeDocument/2006/relationships/image" Target="../media/image44.png"/><Relationship Id="rId1" Type="http://schemas.openxmlformats.org/officeDocument/2006/relationships/slideLayout" Target="../slideLayouts/slideLayout7.xml"/><Relationship Id="rId6" Type="http://schemas.openxmlformats.org/officeDocument/2006/relationships/image" Target="../media/image160.png"/><Relationship Id="rId5" Type="http://schemas.openxmlformats.org/officeDocument/2006/relationships/image" Target="../media/image47.png"/><Relationship Id="rId10" Type="http://schemas.openxmlformats.org/officeDocument/2006/relationships/image" Target="../media/image51.png"/><Relationship Id="rId4" Type="http://schemas.openxmlformats.org/officeDocument/2006/relationships/image" Target="../media/image46.png"/><Relationship Id="rId9" Type="http://schemas.openxmlformats.org/officeDocument/2006/relationships/image" Target="../media/image5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25.png"/><Relationship Id="rId1" Type="http://schemas.openxmlformats.org/officeDocument/2006/relationships/slideLayout" Target="../slideLayouts/slideLayout7.xml"/><Relationship Id="rId4" Type="http://schemas.openxmlformats.org/officeDocument/2006/relationships/image" Target="../media/image54.png"/></Relationships>
</file>

<file path=ppt/slides/_rels/slide26.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57.png"/><Relationship Id="rId7" Type="http://schemas.openxmlformats.org/officeDocument/2006/relationships/image" Target="../media/image61.png"/><Relationship Id="rId12" Type="http://schemas.openxmlformats.org/officeDocument/2006/relationships/image" Target="../media/image66.png"/><Relationship Id="rId2" Type="http://schemas.openxmlformats.org/officeDocument/2006/relationships/image" Target="../media/image56.png"/><Relationship Id="rId1" Type="http://schemas.openxmlformats.org/officeDocument/2006/relationships/slideLayout" Target="../slideLayouts/slideLayout7.xml"/><Relationship Id="rId6" Type="http://schemas.openxmlformats.org/officeDocument/2006/relationships/image" Target="../media/image60.png"/><Relationship Id="rId11" Type="http://schemas.openxmlformats.org/officeDocument/2006/relationships/image" Target="../media/image65.png"/><Relationship Id="rId5" Type="http://schemas.openxmlformats.org/officeDocument/2006/relationships/image" Target="../media/image59.png"/><Relationship Id="rId10" Type="http://schemas.openxmlformats.org/officeDocument/2006/relationships/image" Target="../media/image64.png"/><Relationship Id="rId4" Type="http://schemas.openxmlformats.org/officeDocument/2006/relationships/image" Target="../media/image58.png"/><Relationship Id="rId9" Type="http://schemas.openxmlformats.org/officeDocument/2006/relationships/image" Target="../media/image63.png"/></Relationships>
</file>

<file path=ppt/slides/_rels/slide27.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68.png"/><Relationship Id="rId7" Type="http://schemas.openxmlformats.org/officeDocument/2006/relationships/image" Target="../media/image72.png"/><Relationship Id="rId2" Type="http://schemas.openxmlformats.org/officeDocument/2006/relationships/image" Target="../media/image67.png"/><Relationship Id="rId1" Type="http://schemas.openxmlformats.org/officeDocument/2006/relationships/slideLayout" Target="../slideLayouts/slideLayout7.xml"/><Relationship Id="rId6" Type="http://schemas.openxmlformats.org/officeDocument/2006/relationships/image" Target="../media/image71.png"/><Relationship Id="rId5" Type="http://schemas.openxmlformats.org/officeDocument/2006/relationships/image" Target="../media/image70.png"/><Relationship Id="rId10" Type="http://schemas.openxmlformats.org/officeDocument/2006/relationships/image" Target="../media/image75.png"/><Relationship Id="rId4" Type="http://schemas.openxmlformats.org/officeDocument/2006/relationships/image" Target="../media/image69.png"/><Relationship Id="rId9" Type="http://schemas.openxmlformats.org/officeDocument/2006/relationships/image" Target="../media/image74.png"/></Relationships>
</file>

<file path=ppt/slides/_rels/slide28.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image" Target="../media/image77.png"/><Relationship Id="rId7" Type="http://schemas.openxmlformats.org/officeDocument/2006/relationships/image" Target="../media/image81.png"/><Relationship Id="rId2" Type="http://schemas.openxmlformats.org/officeDocument/2006/relationships/image" Target="../media/image76.png"/><Relationship Id="rId1" Type="http://schemas.openxmlformats.org/officeDocument/2006/relationships/slideLayout" Target="../slideLayouts/slideLayout7.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png"/><Relationship Id="rId9" Type="http://schemas.openxmlformats.org/officeDocument/2006/relationships/image" Target="../media/image83.png"/></Relationships>
</file>

<file path=ppt/slides/_rels/slide2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image" Target="../media/image87.png"/><Relationship Id="rId7" Type="http://schemas.openxmlformats.org/officeDocument/2006/relationships/image" Target="../media/image91.png"/><Relationship Id="rId2" Type="http://schemas.openxmlformats.org/officeDocument/2006/relationships/image" Target="../media/image86.png"/><Relationship Id="rId1" Type="http://schemas.openxmlformats.org/officeDocument/2006/relationships/slideLayout" Target="../slideLayouts/slideLayout7.xml"/><Relationship Id="rId6" Type="http://schemas.openxmlformats.org/officeDocument/2006/relationships/image" Target="../media/image90.png"/><Relationship Id="rId5" Type="http://schemas.openxmlformats.org/officeDocument/2006/relationships/image" Target="../media/image89.png"/><Relationship Id="rId10" Type="http://schemas.openxmlformats.org/officeDocument/2006/relationships/image" Target="../media/image94.png"/><Relationship Id="rId4" Type="http://schemas.openxmlformats.org/officeDocument/2006/relationships/image" Target="../media/image88.png"/><Relationship Id="rId9" Type="http://schemas.openxmlformats.org/officeDocument/2006/relationships/image" Target="../media/image9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image" Target="../media/image95.png"/><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95.png"/><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7.xml"/><Relationship Id="rId5" Type="http://schemas.openxmlformats.org/officeDocument/2006/relationships/image" Target="../media/image102.png"/><Relationship Id="rId4" Type="http://schemas.openxmlformats.org/officeDocument/2006/relationships/image" Target="../media/image101.png"/></Relationships>
</file>

<file path=ppt/slides/_rels/slide38.xml.rels><?xml version="1.0" encoding="UTF-8" standalone="yes"?>
<Relationships xmlns="http://schemas.openxmlformats.org/package/2006/relationships"><Relationship Id="rId3" Type="http://schemas.openxmlformats.org/officeDocument/2006/relationships/image" Target="../media/image104.png"/><Relationship Id="rId7" Type="http://schemas.openxmlformats.org/officeDocument/2006/relationships/image" Target="../media/image106.png"/><Relationship Id="rId2" Type="http://schemas.openxmlformats.org/officeDocument/2006/relationships/image" Target="../media/image103.png"/><Relationship Id="rId1" Type="http://schemas.openxmlformats.org/officeDocument/2006/relationships/slideLayout" Target="../slideLayouts/slideLayout7.xml"/><Relationship Id="rId6" Type="http://schemas.openxmlformats.org/officeDocument/2006/relationships/image" Target="../media/image160.png"/><Relationship Id="rId4" Type="http://schemas.openxmlformats.org/officeDocument/2006/relationships/image" Target="../media/image105.png"/></Relationships>
</file>

<file path=ppt/slides/_rels/slide39.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6.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19101" y="758952"/>
            <a:ext cx="11363324" cy="3566160"/>
          </a:xfrm>
        </p:spPr>
        <p:txBody>
          <a:bodyPr>
            <a:normAutofit/>
          </a:bodyPr>
          <a:lstStyle/>
          <a:p>
            <a:pPr algn="ctr"/>
            <a:r>
              <a:rPr lang="en-US" sz="2800" b="1" dirty="0"/>
              <a:t>FORCE MODELING FOR OBLIQUE CUTTING ON NON-PLANAR SURFACES</a:t>
            </a:r>
            <a:endParaRPr lang="en-IN" sz="2800" b="1" dirty="0"/>
          </a:p>
        </p:txBody>
      </p:sp>
      <p:sp>
        <p:nvSpPr>
          <p:cNvPr id="3" name="Subtitle 2"/>
          <p:cNvSpPr>
            <a:spLocks noGrp="1"/>
          </p:cNvSpPr>
          <p:nvPr>
            <p:ph type="subTitle" idx="1"/>
          </p:nvPr>
        </p:nvSpPr>
        <p:spPr>
          <a:xfrm>
            <a:off x="1100051" y="4455619"/>
            <a:ext cx="10058400" cy="727859"/>
          </a:xfrm>
        </p:spPr>
        <p:txBody>
          <a:bodyPr>
            <a:normAutofit fontScale="85000" lnSpcReduction="20000"/>
          </a:bodyPr>
          <a:lstStyle/>
          <a:p>
            <a:pPr algn="ctr"/>
            <a:r>
              <a:rPr lang="en-IN" dirty="0"/>
              <a:t>Dual degree project</a:t>
            </a:r>
          </a:p>
          <a:p>
            <a:pPr algn="ctr"/>
            <a:r>
              <a:rPr lang="en-IN" dirty="0"/>
              <a:t>22-6-2017</a:t>
            </a:r>
          </a:p>
        </p:txBody>
      </p:sp>
      <p:pic>
        <p:nvPicPr>
          <p:cNvPr id="4" name="Picture 3"/>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5527747" y="1617319"/>
            <a:ext cx="1203008" cy="1178948"/>
          </a:xfrm>
          <a:prstGeom prst="rect">
            <a:avLst/>
          </a:prstGeom>
        </p:spPr>
      </p:pic>
      <p:sp>
        <p:nvSpPr>
          <p:cNvPr id="5" name="TextBox 4"/>
          <p:cNvSpPr txBox="1"/>
          <p:nvPr/>
        </p:nvSpPr>
        <p:spPr>
          <a:xfrm>
            <a:off x="4777274" y="2926775"/>
            <a:ext cx="2699931" cy="276999"/>
          </a:xfrm>
          <a:prstGeom prst="rect">
            <a:avLst/>
          </a:prstGeom>
          <a:noFill/>
        </p:spPr>
        <p:txBody>
          <a:bodyPr wrap="square" rtlCol="0">
            <a:spAutoFit/>
          </a:bodyPr>
          <a:lstStyle/>
          <a:p>
            <a:r>
              <a:rPr lang="en-IN" sz="1200" dirty="0">
                <a:latin typeface="+mj-lt"/>
              </a:rPr>
              <a:t>Department of Mechanical Engineering</a:t>
            </a:r>
          </a:p>
        </p:txBody>
      </p:sp>
      <p:sp>
        <p:nvSpPr>
          <p:cNvPr id="6" name="TextBox 5"/>
          <p:cNvSpPr txBox="1"/>
          <p:nvPr/>
        </p:nvSpPr>
        <p:spPr>
          <a:xfrm>
            <a:off x="419101" y="6462108"/>
            <a:ext cx="11363324" cy="338554"/>
          </a:xfrm>
          <a:prstGeom prst="rect">
            <a:avLst/>
          </a:prstGeom>
          <a:noFill/>
        </p:spPr>
        <p:txBody>
          <a:bodyPr wrap="square" rtlCol="0">
            <a:spAutoFit/>
          </a:bodyPr>
          <a:lstStyle/>
          <a:p>
            <a:r>
              <a:rPr lang="en-IN" sz="1600" dirty="0">
                <a:solidFill>
                  <a:schemeClr val="bg1"/>
                </a:solidFill>
                <a:latin typeface="+mj-lt"/>
              </a:rPr>
              <a:t>Submitted By: Ayush Bandil                                                                                                                 Guide: Prof. Anirban Guha &amp; Prof. Asim Tewari</a:t>
            </a:r>
          </a:p>
        </p:txBody>
      </p:sp>
    </p:spTree>
    <p:extLst>
      <p:ext uri="{BB962C8B-B14F-4D97-AF65-F5344CB8AC3E}">
        <p14:creationId xmlns:p14="http://schemas.microsoft.com/office/powerpoint/2010/main" val="310116402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A6502F-D1B8-4BFD-9DD5-B14DC80454F9}"/>
              </a:ext>
            </a:extLst>
          </p:cNvPr>
          <p:cNvSpPr>
            <a:spLocks noGrp="1"/>
          </p:cNvSpPr>
          <p:nvPr>
            <p:ph type="title"/>
          </p:nvPr>
        </p:nvSpPr>
        <p:spPr/>
        <p:txBody>
          <a:bodyPr/>
          <a:lstStyle/>
          <a:p>
            <a:endParaRPr lang="en-US"/>
          </a:p>
        </p:txBody>
      </p:sp>
      <p:pic>
        <p:nvPicPr>
          <p:cNvPr id="3" name="FAMSim">
            <a:hlinkClick r:id="" action="ppaction://media"/>
            <a:extLst>
              <a:ext uri="{FF2B5EF4-FFF2-40B4-BE49-F238E27FC236}">
                <a16:creationId xmlns:a16="http://schemas.microsoft.com/office/drawing/2014/main" id="{88601119-4B82-485C-BD93-03FBBE9E6822}"/>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1"/>
            <a:ext cx="12172528" cy="6676571"/>
          </a:xfrm>
          <a:prstGeom prst="rect">
            <a:avLst/>
          </a:prstGeom>
        </p:spPr>
      </p:pic>
    </p:spTree>
    <p:extLst>
      <p:ext uri="{BB962C8B-B14F-4D97-AF65-F5344CB8AC3E}">
        <p14:creationId xmlns:p14="http://schemas.microsoft.com/office/powerpoint/2010/main" val="416455738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B75785-1D8C-4863-9823-4962E2E18976}"/>
              </a:ext>
            </a:extLst>
          </p:cNvPr>
          <p:cNvSpPr>
            <a:spLocks noGrp="1"/>
          </p:cNvSpPr>
          <p:nvPr>
            <p:ph type="title"/>
          </p:nvPr>
        </p:nvSpPr>
        <p:spPr>
          <a:xfrm>
            <a:off x="1097279" y="286603"/>
            <a:ext cx="10166465" cy="1450757"/>
          </a:xfrm>
        </p:spPr>
        <p:txBody>
          <a:bodyPr>
            <a:normAutofit fontScale="90000"/>
          </a:bodyPr>
          <a:lstStyle/>
          <a:p>
            <a:r>
              <a:rPr lang="en-US" sz="4700" dirty="0"/>
              <a:t>Model 1:</a:t>
            </a:r>
            <a:br>
              <a:rPr lang="en-US" sz="4500" dirty="0"/>
            </a:br>
            <a:r>
              <a:rPr lang="en-US" sz="3600" dirty="0"/>
              <a:t>Ball-End Mill Cutting Planar Surface having only Horizontal Feed </a:t>
            </a:r>
          </a:p>
        </p:txBody>
      </p:sp>
      <p:grpSp>
        <p:nvGrpSpPr>
          <p:cNvPr id="6" name="Group 5">
            <a:extLst>
              <a:ext uri="{FF2B5EF4-FFF2-40B4-BE49-F238E27FC236}">
                <a16:creationId xmlns:a16="http://schemas.microsoft.com/office/drawing/2014/main" id="{05CC2287-DD0E-4508-B702-08A5597C9AD3}"/>
              </a:ext>
            </a:extLst>
          </p:cNvPr>
          <p:cNvGrpSpPr/>
          <p:nvPr/>
        </p:nvGrpSpPr>
        <p:grpSpPr>
          <a:xfrm rot="1800000">
            <a:off x="4141142" y="1704299"/>
            <a:ext cx="4296638" cy="4372440"/>
            <a:chOff x="1799362" y="965101"/>
            <a:chExt cx="4296638" cy="4372440"/>
          </a:xfrm>
        </p:grpSpPr>
        <p:grpSp>
          <p:nvGrpSpPr>
            <p:cNvPr id="26" name="Group 25">
              <a:extLst>
                <a:ext uri="{FF2B5EF4-FFF2-40B4-BE49-F238E27FC236}">
                  <a16:creationId xmlns:a16="http://schemas.microsoft.com/office/drawing/2014/main" id="{F422A28A-FD8E-4C71-AA42-D6795064D542}"/>
                </a:ext>
              </a:extLst>
            </p:cNvPr>
            <p:cNvGrpSpPr/>
            <p:nvPr/>
          </p:nvGrpSpPr>
          <p:grpSpPr>
            <a:xfrm>
              <a:off x="1799362" y="965101"/>
              <a:ext cx="4296638" cy="4350590"/>
              <a:chOff x="3841348" y="911938"/>
              <a:chExt cx="4296638" cy="4350590"/>
            </a:xfrm>
          </p:grpSpPr>
          <p:sp>
            <p:nvSpPr>
              <p:cNvPr id="28" name="Arc 27">
                <a:extLst>
                  <a:ext uri="{FF2B5EF4-FFF2-40B4-BE49-F238E27FC236}">
                    <a16:creationId xmlns:a16="http://schemas.microsoft.com/office/drawing/2014/main" id="{0AA4E3C5-6FB1-45C9-8230-85FE02D55A09}"/>
                  </a:ext>
                </a:extLst>
              </p:cNvPr>
              <p:cNvSpPr/>
              <p:nvPr/>
            </p:nvSpPr>
            <p:spPr>
              <a:xfrm>
                <a:off x="3841348" y="911938"/>
                <a:ext cx="4296208" cy="4350590"/>
              </a:xfrm>
              <a:prstGeom prst="arc">
                <a:avLst>
                  <a:gd name="adj1" fmla="val 21446386"/>
                  <a:gd name="adj2" fmla="val 10869581"/>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nvGrpSpPr>
              <p:cNvPr id="29" name="Group 28">
                <a:extLst>
                  <a:ext uri="{FF2B5EF4-FFF2-40B4-BE49-F238E27FC236}">
                    <a16:creationId xmlns:a16="http://schemas.microsoft.com/office/drawing/2014/main" id="{511069AE-E86C-4DE4-A6DA-9BE7E858B4DE}"/>
                  </a:ext>
                </a:extLst>
              </p:cNvPr>
              <p:cNvGrpSpPr/>
              <p:nvPr/>
            </p:nvGrpSpPr>
            <p:grpSpPr>
              <a:xfrm>
                <a:off x="3841348" y="2144270"/>
                <a:ext cx="4296638" cy="899488"/>
                <a:chOff x="3841348" y="2144270"/>
                <a:chExt cx="4296638" cy="899488"/>
              </a:xfrm>
            </p:grpSpPr>
            <p:sp>
              <p:nvSpPr>
                <p:cNvPr id="30" name="Freeform: Shape 29">
                  <a:extLst>
                    <a:ext uri="{FF2B5EF4-FFF2-40B4-BE49-F238E27FC236}">
                      <a16:creationId xmlns:a16="http://schemas.microsoft.com/office/drawing/2014/main" id="{4D3658A1-6A7E-4D8C-B63F-C54F13A5D219}"/>
                    </a:ext>
                  </a:extLst>
                </p:cNvPr>
                <p:cNvSpPr/>
                <p:nvPr/>
              </p:nvSpPr>
              <p:spPr>
                <a:xfrm>
                  <a:off x="3841348" y="2144270"/>
                  <a:ext cx="4296208" cy="392163"/>
                </a:xfrm>
                <a:custGeom>
                  <a:avLst/>
                  <a:gdLst>
                    <a:gd name="connsiteX0" fmla="*/ 0 w 4333480"/>
                    <a:gd name="connsiteY0" fmla="*/ 358012 h 659689"/>
                    <a:gd name="connsiteX1" fmla="*/ 1168842 w 4333480"/>
                    <a:gd name="connsiteY1" fmla="*/ 55862 h 659689"/>
                    <a:gd name="connsiteX2" fmla="*/ 3355451 w 4333480"/>
                    <a:gd name="connsiteY2" fmla="*/ 652210 h 659689"/>
                    <a:gd name="connsiteX3" fmla="*/ 4333461 w 4333480"/>
                    <a:gd name="connsiteY3" fmla="*/ 365963 h 659689"/>
                    <a:gd name="connsiteX4" fmla="*/ 3379305 w 4333480"/>
                    <a:gd name="connsiteY4" fmla="*/ 203 h 659689"/>
                    <a:gd name="connsiteX5" fmla="*/ 2178658 w 4333480"/>
                    <a:gd name="connsiteY5" fmla="*/ 310304 h 659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33480" h="659689">
                      <a:moveTo>
                        <a:pt x="0" y="358012"/>
                      </a:moveTo>
                      <a:cubicBezTo>
                        <a:pt x="304800" y="182420"/>
                        <a:pt x="609600" y="6829"/>
                        <a:pt x="1168842" y="55862"/>
                      </a:cubicBezTo>
                      <a:cubicBezTo>
                        <a:pt x="1728084" y="104895"/>
                        <a:pt x="2828014" y="600526"/>
                        <a:pt x="3355451" y="652210"/>
                      </a:cubicBezTo>
                      <a:cubicBezTo>
                        <a:pt x="3882888" y="703894"/>
                        <a:pt x="4329485" y="474631"/>
                        <a:pt x="4333461" y="365963"/>
                      </a:cubicBezTo>
                      <a:cubicBezTo>
                        <a:pt x="4337437" y="257295"/>
                        <a:pt x="3738439" y="9479"/>
                        <a:pt x="3379305" y="203"/>
                      </a:cubicBezTo>
                      <a:cubicBezTo>
                        <a:pt x="3020171" y="-9073"/>
                        <a:pt x="2335034" y="302353"/>
                        <a:pt x="2178658" y="310304"/>
                      </a:cubicBezTo>
                    </a:path>
                  </a:pathLst>
                </a:cu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cxnSp>
              <p:nvCxnSpPr>
                <p:cNvPr id="31" name="Straight Connector 30">
                  <a:extLst>
                    <a:ext uri="{FF2B5EF4-FFF2-40B4-BE49-F238E27FC236}">
                      <a16:creationId xmlns:a16="http://schemas.microsoft.com/office/drawing/2014/main" id="{32B34797-637A-4CF2-BA12-F3BE8DC2C94A}"/>
                    </a:ext>
                  </a:extLst>
                </p:cNvPr>
                <p:cNvCxnSpPr>
                  <a:stCxn id="28" idx="2"/>
                </p:cNvCxnSpPr>
                <p:nvPr/>
              </p:nvCxnSpPr>
              <p:spPr>
                <a:xfrm flipH="1" flipV="1">
                  <a:off x="3841348" y="2366667"/>
                  <a:ext cx="430" cy="67709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10006532-053C-4A73-B2C1-E851327E91AF}"/>
                    </a:ext>
                  </a:extLst>
                </p:cNvPr>
                <p:cNvCxnSpPr/>
                <p:nvPr/>
              </p:nvCxnSpPr>
              <p:spPr>
                <a:xfrm flipH="1" flipV="1">
                  <a:off x="8137556" y="2340351"/>
                  <a:ext cx="430" cy="67709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868A4642-F153-4A6E-9DE3-54306249837A}"/>
                    </a:ext>
                  </a:extLst>
                </p:cNvPr>
                <p:cNvCxnSpPr>
                  <a:cxnSpLocks/>
                </p:cNvCxnSpPr>
                <p:nvPr/>
              </p:nvCxnSpPr>
              <p:spPr>
                <a:xfrm>
                  <a:off x="3859574" y="3016566"/>
                  <a:ext cx="4275891" cy="15497"/>
                </a:xfrm>
                <a:prstGeom prst="line">
                  <a:avLst/>
                </a:prstGeom>
                <a:ln w="12700">
                  <a:prstDash val="dash"/>
                  <a:headEnd type="none" w="med" len="med"/>
                  <a:tailEnd type="none" w="med" len="med"/>
                </a:ln>
              </p:spPr>
              <p:style>
                <a:lnRef idx="1">
                  <a:schemeClr val="dk1"/>
                </a:lnRef>
                <a:fillRef idx="0">
                  <a:schemeClr val="dk1"/>
                </a:fillRef>
                <a:effectRef idx="0">
                  <a:schemeClr val="dk1"/>
                </a:effectRef>
                <a:fontRef idx="minor">
                  <a:schemeClr val="tx1"/>
                </a:fontRef>
              </p:style>
            </p:cxnSp>
          </p:grpSp>
        </p:grpSp>
        <p:cxnSp>
          <p:nvCxnSpPr>
            <p:cNvPr id="27" name="Straight Connector 26">
              <a:extLst>
                <a:ext uri="{FF2B5EF4-FFF2-40B4-BE49-F238E27FC236}">
                  <a16:creationId xmlns:a16="http://schemas.microsoft.com/office/drawing/2014/main" id="{107A3A92-3A1C-482B-BF8D-C471B095B997}"/>
                </a:ext>
              </a:extLst>
            </p:cNvPr>
            <p:cNvCxnSpPr>
              <a:cxnSpLocks/>
            </p:cNvCxnSpPr>
            <p:nvPr/>
          </p:nvCxnSpPr>
          <p:spPr>
            <a:xfrm flipV="1">
              <a:off x="3944901" y="2052084"/>
              <a:ext cx="10632" cy="3285457"/>
            </a:xfrm>
            <a:prstGeom prst="line">
              <a:avLst/>
            </a:prstGeom>
            <a:ln w="19050">
              <a:prstDash val="lgDashDotDot"/>
            </a:ln>
          </p:spPr>
          <p:style>
            <a:lnRef idx="1">
              <a:schemeClr val="dk1"/>
            </a:lnRef>
            <a:fillRef idx="0">
              <a:schemeClr val="dk1"/>
            </a:fillRef>
            <a:effectRef idx="0">
              <a:schemeClr val="dk1"/>
            </a:effectRef>
            <a:fontRef idx="minor">
              <a:schemeClr val="tx1"/>
            </a:fontRef>
          </p:style>
        </p:cxnSp>
      </p:gr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48B183E-8190-4BEE-85D0-4D31A20F083B}"/>
                  </a:ext>
                </a:extLst>
              </p:cNvPr>
              <p:cNvSpPr txBox="1"/>
              <p:nvPr/>
            </p:nvSpPr>
            <p:spPr>
              <a:xfrm>
                <a:off x="6728163" y="2667798"/>
                <a:ext cx="385042"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rPr>
                        <m:t>𝒁</m:t>
                      </m:r>
                      <m:r>
                        <a:rPr lang="en-US" sz="1400" b="1" i="1" dirty="0" smtClean="0">
                          <a:latin typeface="Cambria Math" panose="02040503050406030204" pitchFamily="18" charset="0"/>
                        </a:rPr>
                        <m:t>′</m:t>
                      </m:r>
                    </m:oMath>
                  </m:oMathPara>
                </a14:m>
                <a:endParaRPr lang="en-US" b="1" dirty="0"/>
              </a:p>
            </p:txBody>
          </p:sp>
        </mc:Choice>
        <mc:Fallback xmlns="">
          <p:sp>
            <p:nvSpPr>
              <p:cNvPr id="8" name="TextBox 7">
                <a:extLst>
                  <a:ext uri="{FF2B5EF4-FFF2-40B4-BE49-F238E27FC236}">
                    <a16:creationId xmlns:a16="http://schemas.microsoft.com/office/drawing/2014/main" id="{E48B183E-8190-4BEE-85D0-4D31A20F083B}"/>
                  </a:ext>
                </a:extLst>
              </p:cNvPr>
              <p:cNvSpPr txBox="1">
                <a:spLocks noRot="1" noChangeAspect="1" noMove="1" noResize="1" noEditPoints="1" noAdjustHandles="1" noChangeArrowheads="1" noChangeShapeType="1" noTextEdit="1"/>
              </p:cNvSpPr>
              <p:nvPr/>
            </p:nvSpPr>
            <p:spPr>
              <a:xfrm>
                <a:off x="6728163" y="2667798"/>
                <a:ext cx="385042" cy="307777"/>
              </a:xfrm>
              <a:prstGeom prst="rect">
                <a:avLst/>
              </a:prstGeom>
              <a:blipFill>
                <a:blip r:embed="rId2"/>
                <a:stretch>
                  <a:fillRect/>
                </a:stretch>
              </a:blipFill>
            </p:spPr>
            <p:txBody>
              <a:bodyPr/>
              <a:lstStyle/>
              <a:p>
                <a:r>
                  <a:rPr lang="en-US">
                    <a:noFill/>
                  </a:rPr>
                  <a:t> </a:t>
                </a:r>
              </a:p>
            </p:txBody>
          </p:sp>
        </mc:Fallback>
      </mc:AlternateContent>
      <p:cxnSp>
        <p:nvCxnSpPr>
          <p:cNvPr id="12" name="Straight Arrow Connector 11">
            <a:extLst>
              <a:ext uri="{FF2B5EF4-FFF2-40B4-BE49-F238E27FC236}">
                <a16:creationId xmlns:a16="http://schemas.microsoft.com/office/drawing/2014/main" id="{C13D5D9F-A6A0-4237-967F-5E3FBE6E6F6E}"/>
              </a:ext>
            </a:extLst>
          </p:cNvPr>
          <p:cNvCxnSpPr>
            <a:cxnSpLocks/>
          </p:cNvCxnSpPr>
          <p:nvPr/>
        </p:nvCxnSpPr>
        <p:spPr>
          <a:xfrm>
            <a:off x="6333184" y="3829454"/>
            <a:ext cx="4284774" cy="51497"/>
          </a:xfrm>
          <a:prstGeom prst="straightConnector1">
            <a:avLst/>
          </a:prstGeom>
          <a:ln w="38100">
            <a:tailEnd type="triangle"/>
          </a:ln>
        </p:spPr>
        <p:style>
          <a:lnRef idx="3">
            <a:schemeClr val="accent5"/>
          </a:lnRef>
          <a:fillRef idx="0">
            <a:schemeClr val="accent5"/>
          </a:fillRef>
          <a:effectRef idx="2">
            <a:schemeClr val="accent5"/>
          </a:effectRef>
          <a:fontRef idx="minor">
            <a:schemeClr val="tx1"/>
          </a:fontRef>
        </p:style>
      </p:cxnSp>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4AD564E9-84B6-41FF-8005-066374E82A47}"/>
                  </a:ext>
                </a:extLst>
              </p:cNvPr>
              <p:cNvSpPr/>
              <p:nvPr/>
            </p:nvSpPr>
            <p:spPr>
              <a:xfrm>
                <a:off x="8702761" y="3465951"/>
                <a:ext cx="639919" cy="34015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sz="1400" b="1" i="1" smtClean="0">
                              <a:latin typeface="Cambria Math" panose="02040503050406030204" pitchFamily="18" charset="0"/>
                            </a:rPr>
                          </m:ctrlPr>
                        </m:accPr>
                        <m:e>
                          <m:r>
                            <a:rPr lang="en-US" sz="1400" b="1" i="1" smtClean="0">
                              <a:latin typeface="Cambria Math" panose="02040503050406030204" pitchFamily="18" charset="0"/>
                            </a:rPr>
                            <m:t>𝒇𝒆𝒆𝒅</m:t>
                          </m:r>
                        </m:e>
                      </m:acc>
                    </m:oMath>
                  </m:oMathPara>
                </a14:m>
                <a:endParaRPr lang="en-US" sz="1400" b="1" dirty="0"/>
              </a:p>
            </p:txBody>
          </p:sp>
        </mc:Choice>
        <mc:Fallback xmlns="">
          <p:sp>
            <p:nvSpPr>
              <p:cNvPr id="14" name="Rectangle 13">
                <a:extLst>
                  <a:ext uri="{FF2B5EF4-FFF2-40B4-BE49-F238E27FC236}">
                    <a16:creationId xmlns:a16="http://schemas.microsoft.com/office/drawing/2014/main" id="{4AD564E9-84B6-41FF-8005-066374E82A47}"/>
                  </a:ext>
                </a:extLst>
              </p:cNvPr>
              <p:cNvSpPr>
                <a:spLocks noRot="1" noChangeAspect="1" noMove="1" noResize="1" noEditPoints="1" noAdjustHandles="1" noChangeArrowheads="1" noChangeShapeType="1" noTextEdit="1"/>
              </p:cNvSpPr>
              <p:nvPr/>
            </p:nvSpPr>
            <p:spPr>
              <a:xfrm>
                <a:off x="8702761" y="3465951"/>
                <a:ext cx="639919" cy="340158"/>
              </a:xfrm>
              <a:prstGeom prst="rect">
                <a:avLst/>
              </a:prstGeom>
              <a:blipFill>
                <a:blip r:embed="rId3"/>
                <a:stretch>
                  <a:fillRect b="-9091"/>
                </a:stretch>
              </a:blipFill>
            </p:spPr>
            <p:txBody>
              <a:bodyPr/>
              <a:lstStyle/>
              <a:p>
                <a:r>
                  <a:rPr lang="en-US">
                    <a:noFill/>
                  </a:rPr>
                  <a:t> </a:t>
                </a:r>
              </a:p>
            </p:txBody>
          </p:sp>
        </mc:Fallback>
      </mc:AlternateContent>
      <p:cxnSp>
        <p:nvCxnSpPr>
          <p:cNvPr id="15" name="Straight Connector 14">
            <a:extLst>
              <a:ext uri="{FF2B5EF4-FFF2-40B4-BE49-F238E27FC236}">
                <a16:creationId xmlns:a16="http://schemas.microsoft.com/office/drawing/2014/main" id="{A1BF8A03-0540-442B-A4F1-0DBFEC3AAD74}"/>
              </a:ext>
            </a:extLst>
          </p:cNvPr>
          <p:cNvCxnSpPr>
            <a:cxnSpLocks/>
          </p:cNvCxnSpPr>
          <p:nvPr/>
        </p:nvCxnSpPr>
        <p:spPr>
          <a:xfrm flipV="1">
            <a:off x="2552131" y="5294293"/>
            <a:ext cx="8161362" cy="10991"/>
          </a:xfrm>
          <a:prstGeom prst="line">
            <a:avLst/>
          </a:prstGeom>
          <a:ln w="57150">
            <a:solidFill>
              <a:schemeClr val="bg1">
                <a:lumMod val="75000"/>
              </a:schemeClr>
            </a:solidFill>
          </a:ln>
        </p:spPr>
        <p:style>
          <a:lnRef idx="1">
            <a:schemeClr val="accent2"/>
          </a:lnRef>
          <a:fillRef idx="0">
            <a:schemeClr val="accent2"/>
          </a:fillRef>
          <a:effectRef idx="0">
            <a:schemeClr val="accent2"/>
          </a:effectRef>
          <a:fontRef idx="minor">
            <a:schemeClr val="tx1"/>
          </a:fontRef>
        </p:style>
      </p:cxnSp>
      <p:cxnSp>
        <p:nvCxnSpPr>
          <p:cNvPr id="34" name="Straight Connector 33">
            <a:extLst>
              <a:ext uri="{FF2B5EF4-FFF2-40B4-BE49-F238E27FC236}">
                <a16:creationId xmlns:a16="http://schemas.microsoft.com/office/drawing/2014/main" id="{C25EB27D-378F-4179-94F5-5E5531EC53C8}"/>
              </a:ext>
            </a:extLst>
          </p:cNvPr>
          <p:cNvCxnSpPr>
            <a:cxnSpLocks/>
          </p:cNvCxnSpPr>
          <p:nvPr/>
        </p:nvCxnSpPr>
        <p:spPr>
          <a:xfrm>
            <a:off x="2678432" y="6046409"/>
            <a:ext cx="5337248" cy="0"/>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35" name="Straight Connector 34">
            <a:extLst>
              <a:ext uri="{FF2B5EF4-FFF2-40B4-BE49-F238E27FC236}">
                <a16:creationId xmlns:a16="http://schemas.microsoft.com/office/drawing/2014/main" id="{8BCDBC08-E2CE-4844-AC63-BBB01D908F8E}"/>
              </a:ext>
            </a:extLst>
          </p:cNvPr>
          <p:cNvCxnSpPr>
            <a:cxnSpLocks/>
          </p:cNvCxnSpPr>
          <p:nvPr/>
        </p:nvCxnSpPr>
        <p:spPr>
          <a:xfrm>
            <a:off x="2889515" y="5344954"/>
            <a:ext cx="0" cy="661848"/>
          </a:xfrm>
          <a:prstGeom prst="line">
            <a:avLst/>
          </a:prstGeom>
          <a:ln w="12700">
            <a:prstDash val="solid"/>
            <a:headEnd type="arrow" w="med" len="med"/>
            <a:tailEnd type="arrow" w="med" len="med"/>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781A3EB4-F43C-4CBB-BBF2-C9937AA049A2}"/>
                  </a:ext>
                </a:extLst>
              </p:cNvPr>
              <p:cNvSpPr txBox="1"/>
              <p:nvPr/>
            </p:nvSpPr>
            <p:spPr>
              <a:xfrm>
                <a:off x="2887936" y="5520728"/>
                <a:ext cx="1463862"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rPr>
                        <m:t>𝑪𝒖𝒕𝒕𝒊𝒏𝒈</m:t>
                      </m:r>
                      <m:r>
                        <a:rPr lang="en-US" sz="1400" b="1" i="1" dirty="0" smtClean="0">
                          <a:latin typeface="Cambria Math" panose="02040503050406030204" pitchFamily="18" charset="0"/>
                        </a:rPr>
                        <m:t> </m:t>
                      </m:r>
                      <m:r>
                        <a:rPr lang="en-US" sz="1400" b="1" i="1" dirty="0">
                          <a:latin typeface="Cambria Math" panose="02040503050406030204" pitchFamily="18" charset="0"/>
                        </a:rPr>
                        <m:t>𝒅𝒆𝒑𝒕𝒉</m:t>
                      </m:r>
                    </m:oMath>
                  </m:oMathPara>
                </a14:m>
                <a:endParaRPr lang="en-US" sz="1400" b="1" dirty="0"/>
              </a:p>
            </p:txBody>
          </p:sp>
        </mc:Choice>
        <mc:Fallback xmlns="">
          <p:sp>
            <p:nvSpPr>
              <p:cNvPr id="36" name="TextBox 35">
                <a:extLst>
                  <a:ext uri="{FF2B5EF4-FFF2-40B4-BE49-F238E27FC236}">
                    <a16:creationId xmlns:a16="http://schemas.microsoft.com/office/drawing/2014/main" id="{781A3EB4-F43C-4CBB-BBF2-C9937AA049A2}"/>
                  </a:ext>
                </a:extLst>
              </p:cNvPr>
              <p:cNvSpPr txBox="1">
                <a:spLocks noRot="1" noChangeAspect="1" noMove="1" noResize="1" noEditPoints="1" noAdjustHandles="1" noChangeArrowheads="1" noChangeShapeType="1" noTextEdit="1"/>
              </p:cNvSpPr>
              <p:nvPr/>
            </p:nvSpPr>
            <p:spPr>
              <a:xfrm>
                <a:off x="2887936" y="5520728"/>
                <a:ext cx="1463862" cy="307777"/>
              </a:xfrm>
              <a:prstGeom prst="rect">
                <a:avLst/>
              </a:prstGeom>
              <a:blipFill>
                <a:blip r:embed="rId4"/>
                <a:stretch>
                  <a:fillRect b="-8000"/>
                </a:stretch>
              </a:blipFill>
            </p:spPr>
            <p:txBody>
              <a:bodyPr/>
              <a:lstStyle/>
              <a:p>
                <a:r>
                  <a:rPr lang="en-US">
                    <a:noFill/>
                  </a:rPr>
                  <a:t> </a:t>
                </a:r>
              </a:p>
            </p:txBody>
          </p:sp>
        </mc:Fallback>
      </mc:AlternateContent>
    </p:spTree>
    <p:extLst>
      <p:ext uri="{BB962C8B-B14F-4D97-AF65-F5344CB8AC3E}">
        <p14:creationId xmlns:p14="http://schemas.microsoft.com/office/powerpoint/2010/main" val="178388568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par>
                                <p:cTn id="8" presetID="10" presetClass="entr" presetSubtype="0" fill="hold" grpId="0" nodeType="withEffect">
                                  <p:stCondLst>
                                    <p:cond delay="25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anim calcmode="lin" valueType="num">
                                      <p:cBhvr>
                                        <p:cTn id="16" dur="500" fill="hold"/>
                                        <p:tgtEl>
                                          <p:spTgt spid="15"/>
                                        </p:tgtEl>
                                        <p:attrNameLst>
                                          <p:attrName>ppt_x</p:attrName>
                                        </p:attrNameLst>
                                      </p:cBhvr>
                                      <p:tavLst>
                                        <p:tav tm="0">
                                          <p:val>
                                            <p:strVal val="#ppt_x"/>
                                          </p:val>
                                        </p:tav>
                                        <p:tav tm="100000">
                                          <p:val>
                                            <p:strVal val="#ppt_x"/>
                                          </p:val>
                                        </p:tav>
                                      </p:tavLst>
                                    </p:anim>
                                    <p:anim calcmode="lin" valueType="num">
                                      <p:cBhvr>
                                        <p:cTn id="17" dur="500" fill="hold"/>
                                        <p:tgtEl>
                                          <p:spTgt spid="15"/>
                                        </p:tgtEl>
                                        <p:attrNameLst>
                                          <p:attrName>ppt_y</p:attrName>
                                        </p:attrNameLst>
                                      </p:cBhvr>
                                      <p:tavLst>
                                        <p:tav tm="0">
                                          <p:val>
                                            <p:strVal val="#ppt_y+.1"/>
                                          </p:val>
                                        </p:tav>
                                        <p:tav tm="100000">
                                          <p:val>
                                            <p:strVal val="#ppt_y"/>
                                          </p:val>
                                        </p:tav>
                                      </p:tavLst>
                                    </p:anim>
                                  </p:childTnLst>
                                </p:cTn>
                              </p:par>
                              <p:par>
                                <p:cTn id="18" presetID="10" presetClass="entr" presetSubtype="0" fill="hold" grpId="0" nodeType="withEffect">
                                  <p:stCondLst>
                                    <p:cond delay="250"/>
                                  </p:stCondLst>
                                  <p:childTnLst>
                                    <p:set>
                                      <p:cBhvr>
                                        <p:cTn id="19" dur="1" fill="hold">
                                          <p:stCondLst>
                                            <p:cond delay="0"/>
                                          </p:stCondLst>
                                        </p:cTn>
                                        <p:tgtEl>
                                          <p:spTgt spid="36"/>
                                        </p:tgtEl>
                                        <p:attrNameLst>
                                          <p:attrName>style.visibility</p:attrName>
                                        </p:attrNameLst>
                                      </p:cBhvr>
                                      <p:to>
                                        <p:strVal val="visible"/>
                                      </p:to>
                                    </p:set>
                                    <p:animEffect transition="in" filter="fade">
                                      <p:cBhvr>
                                        <p:cTn id="20" dur="500"/>
                                        <p:tgtEl>
                                          <p:spTgt spid="36"/>
                                        </p:tgtEl>
                                      </p:cBhvr>
                                    </p:animEffect>
                                  </p:childTnLst>
                                </p:cTn>
                              </p:par>
                              <p:par>
                                <p:cTn id="21" presetID="10" presetClass="entr" presetSubtype="0" fill="hold" nodeType="withEffect">
                                  <p:stCondLst>
                                    <p:cond delay="250"/>
                                  </p:stCondLst>
                                  <p:childTnLst>
                                    <p:set>
                                      <p:cBhvr>
                                        <p:cTn id="22" dur="1" fill="hold">
                                          <p:stCondLst>
                                            <p:cond delay="0"/>
                                          </p:stCondLst>
                                        </p:cTn>
                                        <p:tgtEl>
                                          <p:spTgt spid="35"/>
                                        </p:tgtEl>
                                        <p:attrNameLst>
                                          <p:attrName>style.visibility</p:attrName>
                                        </p:attrNameLst>
                                      </p:cBhvr>
                                      <p:to>
                                        <p:strVal val="visible"/>
                                      </p:to>
                                    </p:set>
                                    <p:animEffect transition="in" filter="fade">
                                      <p:cBhvr>
                                        <p:cTn id="23"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t="34313" b="35608"/>
          <a:stretch/>
        </p:blipFill>
        <p:spPr>
          <a:xfrm>
            <a:off x="510369" y="1487606"/>
            <a:ext cx="11116175" cy="2388358"/>
          </a:xfrm>
          <a:prstGeom prst="rect">
            <a:avLst/>
          </a:prstGeom>
        </p:spPr>
      </p:pic>
      <p:sp>
        <p:nvSpPr>
          <p:cNvPr id="3" name="TextBox 2"/>
          <p:cNvSpPr txBox="1"/>
          <p:nvPr/>
        </p:nvSpPr>
        <p:spPr>
          <a:xfrm>
            <a:off x="3927998" y="3875964"/>
            <a:ext cx="4280916" cy="276999"/>
          </a:xfrm>
          <a:prstGeom prst="rect">
            <a:avLst/>
          </a:prstGeom>
          <a:noFill/>
        </p:spPr>
        <p:txBody>
          <a:bodyPr wrap="none" rtlCol="0">
            <a:spAutoFit/>
          </a:bodyPr>
          <a:lstStyle/>
          <a:p>
            <a:r>
              <a:rPr lang="en-US" sz="1200" i="1" dirty="0"/>
              <a:t>Ref: http://www.sgstool.com/images-dev/_products/series-1b.jpg</a:t>
            </a:r>
          </a:p>
        </p:txBody>
      </p:sp>
    </p:spTree>
    <p:extLst>
      <p:ext uri="{BB962C8B-B14F-4D97-AF65-F5344CB8AC3E}">
        <p14:creationId xmlns:p14="http://schemas.microsoft.com/office/powerpoint/2010/main" val="19721568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48642"/>
            <a:ext cx="3200400" cy="2235501"/>
          </a:xfrm>
        </p:spPr>
        <p:txBody>
          <a:bodyPr>
            <a:normAutofit/>
          </a:bodyPr>
          <a:lstStyle/>
          <a:p>
            <a:r>
              <a:rPr lang="en-IN" sz="4000" dirty="0"/>
              <a:t>STEP 1:</a:t>
            </a:r>
            <a:br>
              <a:rPr lang="en-IN" sz="4000" dirty="0"/>
            </a:br>
            <a:r>
              <a:rPr lang="en-IN" sz="4000" dirty="0"/>
              <a:t>TOOL ENVELOPE FORMULATION</a:t>
            </a:r>
          </a:p>
        </p:txBody>
      </p:sp>
      <mc:AlternateContent xmlns:mc="http://schemas.openxmlformats.org/markup-compatibility/2006" xmlns:a14="http://schemas.microsoft.com/office/drawing/2010/main">
        <mc:Choice Requires="a14">
          <p:sp>
            <p:nvSpPr>
              <p:cNvPr id="4" name="Content Placeholder 3"/>
              <p:cNvSpPr>
                <a:spLocks noGrp="1"/>
              </p:cNvSpPr>
              <p:nvPr>
                <p:ph idx="1"/>
              </p:nvPr>
            </p:nvSpPr>
            <p:spPr>
              <a:xfrm>
                <a:off x="4753947" y="783771"/>
                <a:ext cx="6492240" cy="5646058"/>
              </a:xfrm>
            </p:spPr>
            <p:txBody>
              <a:bodyPr>
                <a:normAutofit/>
              </a:bodyPr>
              <a:lstStyle/>
              <a:p>
                <a:pPr lvl="1">
                  <a:lnSpc>
                    <a:spcPct val="150000"/>
                  </a:lnSpc>
                  <a:buFont typeface="Arial" panose="020B0604020202020204" pitchFamily="34" charset="0"/>
                  <a:buChar char="•"/>
                </a:pPr>
                <a:r>
                  <a:rPr lang="en-US" sz="2400" dirty="0"/>
                  <a:t>Flutes or cutting edge: </a:t>
                </a:r>
                <a:r>
                  <a:rPr lang="en-US" sz="2400" dirty="0">
                    <a:solidFill>
                      <a:schemeClr val="tx1"/>
                    </a:solidFill>
                  </a:rPr>
                  <a:t>helix angle i</a:t>
                </a:r>
                <a:r>
                  <a:rPr lang="en-US" sz="2400" baseline="-25000" dirty="0">
                    <a:solidFill>
                      <a:schemeClr val="tx1"/>
                    </a:solidFill>
                  </a:rPr>
                  <a:t>0</a:t>
                </a:r>
              </a:p>
              <a:p>
                <a:pPr marL="201168" lvl="1" indent="0">
                  <a:lnSpc>
                    <a:spcPct val="150000"/>
                  </a:lnSpc>
                  <a:buNone/>
                </a:pPr>
                <a:r>
                  <a:rPr lang="en-US" sz="2800" dirty="0"/>
                  <a:t>Cutting edge parameters:</a:t>
                </a:r>
                <a:endParaRPr lang="en-IN" sz="2400" dirty="0">
                  <a:solidFill>
                    <a:schemeClr val="tx1"/>
                  </a:solidFill>
                </a:endParaRPr>
              </a:p>
              <a:p>
                <a:pPr marL="601218" lvl="1" indent="-400050">
                  <a:lnSpc>
                    <a:spcPct val="150000"/>
                  </a:lnSpc>
                  <a:buFont typeface="+mj-lt"/>
                  <a:buAutoNum type="romanLcPeriod"/>
                </a:pPr>
                <a:r>
                  <a:rPr lang="en-US" sz="2400" dirty="0"/>
                  <a:t>Distance from tool tip along tool-axis (Z)</a:t>
                </a:r>
              </a:p>
              <a:p>
                <a:pPr marL="601218" lvl="1" indent="-400050">
                  <a:lnSpc>
                    <a:spcPct val="150000"/>
                  </a:lnSpc>
                  <a:buFont typeface="+mj-lt"/>
                  <a:buAutoNum type="romanLcPeriod"/>
                </a:pPr>
                <a:r>
                  <a:rPr lang="en-US" sz="2400" dirty="0"/>
                  <a:t>Local radius r(z)</a:t>
                </a:r>
              </a:p>
              <a:p>
                <a:pPr marL="601218" lvl="1" indent="-400050">
                  <a:lnSpc>
                    <a:spcPct val="150000"/>
                  </a:lnSpc>
                  <a:buFont typeface="+mj-lt"/>
                  <a:buAutoNum type="romanLcPeriod"/>
                </a:pPr>
                <a:r>
                  <a:rPr lang="en-US" sz="2400" dirty="0"/>
                  <a:t>Axial immersion angle</a:t>
                </a:r>
              </a:p>
              <a:p>
                <a:pPr marL="601218" lvl="1" indent="-400050">
                  <a:lnSpc>
                    <a:spcPct val="150000"/>
                  </a:lnSpc>
                  <a:buFont typeface="+mj-lt"/>
                  <a:buAutoNum type="romanLcPeriod"/>
                </a:pPr>
                <a:r>
                  <a:rPr lang="en-US" sz="2400" dirty="0"/>
                  <a:t>Lag angle Ψ: angle on x-y plane in TCS between the line which connects the cutting point to the tool tip</a:t>
                </a:r>
              </a:p>
              <a:p>
                <a:pPr marL="601218" lvl="1" indent="-400050">
                  <a:lnSpc>
                    <a:spcPct val="150000"/>
                  </a:lnSpc>
                  <a:buFont typeface="+mj-lt"/>
                  <a:buAutoNum type="romanLcPeriod"/>
                </a:pPr>
                <a:r>
                  <a:rPr lang="en-US" sz="2400" dirty="0"/>
                  <a:t>Radial Immersion angle </a:t>
                </a:r>
                <a14:m>
                  <m:oMath xmlns:m="http://schemas.openxmlformats.org/officeDocument/2006/math">
                    <m:r>
                      <a:rPr lang="en-US" sz="2400" i="1">
                        <a:latin typeface="Cambria Math" panose="02040503050406030204" pitchFamily="18" charset="0"/>
                      </a:rPr>
                      <m:t>(</m:t>
                    </m:r>
                    <m:r>
                      <a:rPr lang="en-US" sz="2400" i="1">
                        <a:latin typeface="Cambria Math" panose="02040503050406030204" pitchFamily="18" charset="0"/>
                      </a:rPr>
                      <m:t>𝛷</m:t>
                    </m:r>
                    <m:r>
                      <a:rPr lang="en-US" sz="2400" i="1">
                        <a:latin typeface="Cambria Math" panose="02040503050406030204" pitchFamily="18" charset="0"/>
                      </a:rPr>
                      <m:t>)</m:t>
                    </m:r>
                  </m:oMath>
                </a14:m>
                <a:endParaRPr lang="en-US" sz="2400" dirty="0"/>
              </a:p>
              <a:p>
                <a:pPr lvl="1">
                  <a:lnSpc>
                    <a:spcPct val="150000"/>
                  </a:lnSpc>
                  <a:buFont typeface="Arial" panose="020B0604020202020204" pitchFamily="34" charset="0"/>
                  <a:buChar char="•"/>
                </a:pPr>
                <a:endParaRPr lang="en-IN" dirty="0">
                  <a:solidFill>
                    <a:schemeClr val="tx1"/>
                  </a:solidFill>
                </a:endParaRPr>
              </a:p>
              <a:p>
                <a:pPr marL="0" indent="0">
                  <a:buNone/>
                </a:pPr>
                <a:endParaRPr lang="en-IN" dirty="0">
                  <a:solidFill>
                    <a:schemeClr val="tx1"/>
                  </a:solidFill>
                </a:endParaRPr>
              </a:p>
              <a:p>
                <a:endParaRPr lang="en-IN" dirty="0">
                  <a:solidFill>
                    <a:schemeClr val="tx1"/>
                  </a:solidFill>
                </a:endParaRPr>
              </a:p>
            </p:txBody>
          </p:sp>
        </mc:Choice>
        <mc:Fallback xmlns="">
          <p:sp>
            <p:nvSpPr>
              <p:cNvPr id="4" name="Content Placeholder 3"/>
              <p:cNvSpPr>
                <a:spLocks noGrp="1" noRot="1" noChangeAspect="1" noMove="1" noResize="1" noEditPoints="1" noAdjustHandles="1" noChangeArrowheads="1" noChangeShapeType="1" noTextEdit="1"/>
              </p:cNvSpPr>
              <p:nvPr>
                <p:ph idx="1"/>
              </p:nvPr>
            </p:nvSpPr>
            <p:spPr>
              <a:xfrm>
                <a:off x="4753947" y="783771"/>
                <a:ext cx="6492240" cy="5646058"/>
              </a:xfrm>
              <a:blipFill>
                <a:blip r:embed="rId2"/>
                <a:stretch>
                  <a:fillRect l="-282" r="-3380" b="-324"/>
                </a:stretch>
              </a:blipFill>
            </p:spPr>
            <p:txBody>
              <a:bodyPr/>
              <a:lstStyle/>
              <a:p>
                <a:r>
                  <a:rPr lang="en-US">
                    <a:noFill/>
                  </a:rPr>
                  <a:t> </a:t>
                </a:r>
              </a:p>
            </p:txBody>
          </p:sp>
        </mc:Fallback>
      </mc:AlternateContent>
      <p:sp>
        <p:nvSpPr>
          <p:cNvPr id="5" name="Text Placeholder 4"/>
          <p:cNvSpPr>
            <a:spLocks noGrp="1"/>
          </p:cNvSpPr>
          <p:nvPr>
            <p:ph type="body" sz="half" idx="2"/>
          </p:nvPr>
        </p:nvSpPr>
        <p:spPr>
          <a:xfrm>
            <a:off x="457200" y="3500846"/>
            <a:ext cx="3200400" cy="2804358"/>
          </a:xfrm>
        </p:spPr>
        <p:txBody>
          <a:bodyPr/>
          <a:lstStyle/>
          <a:p>
            <a:pPr algn="ctr"/>
            <a:r>
              <a:rPr lang="en-IN" dirty="0"/>
              <a:t>Helical cutting edges on ball end mill envelope </a:t>
            </a:r>
          </a:p>
        </p:txBody>
      </p:sp>
      <p:pic>
        <p:nvPicPr>
          <p:cNvPr id="7" name="Picture 6" descr="C:\Users\Ayush Bandil\Desktop\ball end.png"/>
          <p:cNvPicPr/>
          <p:nvPr/>
        </p:nvPicPr>
        <p:blipFill rotWithShape="1">
          <a:blip r:embed="rId3">
            <a:extLst>
              <a:ext uri="{28A0092B-C50C-407E-A947-70E740481C1C}">
                <a14:useLocalDpi xmlns:a14="http://schemas.microsoft.com/office/drawing/2010/main" val="0"/>
              </a:ext>
            </a:extLst>
          </a:blip>
          <a:srcRect l="18115" r="33090" b="4242"/>
          <a:stretch/>
        </p:blipFill>
        <p:spPr bwMode="auto">
          <a:xfrm>
            <a:off x="654050" y="3990909"/>
            <a:ext cx="2806700" cy="2625725"/>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58782675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animEffect transition="in" filter="fade">
                                      <p:cBhvr>
                                        <p:cTn id="7" dur="500"/>
                                        <p:tgtEl>
                                          <p:spTgt spid="4">
                                            <p:txEl>
                                              <p:pRg st="2" end="2"/>
                                            </p:txEl>
                                          </p:spTgt>
                                        </p:tgtEl>
                                      </p:cBhvr>
                                    </p:animEffect>
                                  </p:childTnLst>
                                </p:cTn>
                              </p:par>
                              <p:par>
                                <p:cTn id="8" presetID="10" presetClass="entr" presetSubtype="0" fill="hold" nodeType="withEffect">
                                  <p:stCondLst>
                                    <p:cond delay="250"/>
                                  </p:stCondLst>
                                  <p:childTnLst>
                                    <p:set>
                                      <p:cBhvr>
                                        <p:cTn id="9" dur="1" fill="hold">
                                          <p:stCondLst>
                                            <p:cond delay="0"/>
                                          </p:stCondLst>
                                        </p:cTn>
                                        <p:tgtEl>
                                          <p:spTgt spid="4">
                                            <p:txEl>
                                              <p:pRg st="3" end="3"/>
                                            </p:txEl>
                                          </p:spTgt>
                                        </p:tgtEl>
                                        <p:attrNameLst>
                                          <p:attrName>style.visibility</p:attrName>
                                        </p:attrNameLst>
                                      </p:cBhvr>
                                      <p:to>
                                        <p:strVal val="visible"/>
                                      </p:to>
                                    </p:set>
                                    <p:animEffect transition="in" filter="fade">
                                      <p:cBhvr>
                                        <p:cTn id="10" dur="500"/>
                                        <p:tgtEl>
                                          <p:spTgt spid="4">
                                            <p:txEl>
                                              <p:pRg st="3" end="3"/>
                                            </p:txEl>
                                          </p:spTgt>
                                        </p:tgtEl>
                                      </p:cBhvr>
                                    </p:animEffect>
                                  </p:childTnLst>
                                </p:cTn>
                              </p:par>
                              <p:par>
                                <p:cTn id="11" presetID="10" presetClass="entr" presetSubtype="0" fill="hold" nodeType="withEffect">
                                  <p:stCondLst>
                                    <p:cond delay="500"/>
                                  </p:stCondLst>
                                  <p:childTnLst>
                                    <p:set>
                                      <p:cBhvr>
                                        <p:cTn id="12" dur="1" fill="hold">
                                          <p:stCondLst>
                                            <p:cond delay="0"/>
                                          </p:stCondLst>
                                        </p:cTn>
                                        <p:tgtEl>
                                          <p:spTgt spid="4">
                                            <p:txEl>
                                              <p:pRg st="4" end="4"/>
                                            </p:txEl>
                                          </p:spTgt>
                                        </p:tgtEl>
                                        <p:attrNameLst>
                                          <p:attrName>style.visibility</p:attrName>
                                        </p:attrNameLst>
                                      </p:cBhvr>
                                      <p:to>
                                        <p:strVal val="visible"/>
                                      </p:to>
                                    </p:set>
                                    <p:animEffect transition="in" filter="fade">
                                      <p:cBhvr>
                                        <p:cTn id="13" dur="500"/>
                                        <p:tgtEl>
                                          <p:spTgt spid="4">
                                            <p:txEl>
                                              <p:pRg st="4" end="4"/>
                                            </p:txEl>
                                          </p:spTgt>
                                        </p:tgtEl>
                                      </p:cBhvr>
                                    </p:animEffect>
                                  </p:childTnLst>
                                </p:cTn>
                              </p:par>
                              <p:par>
                                <p:cTn id="14" presetID="10" presetClass="entr" presetSubtype="0" fill="hold" nodeType="withEffect">
                                  <p:stCondLst>
                                    <p:cond delay="750"/>
                                  </p:stCondLst>
                                  <p:childTnLst>
                                    <p:set>
                                      <p:cBhvr>
                                        <p:cTn id="15" dur="1" fill="hold">
                                          <p:stCondLst>
                                            <p:cond delay="0"/>
                                          </p:stCondLst>
                                        </p:cTn>
                                        <p:tgtEl>
                                          <p:spTgt spid="4">
                                            <p:txEl>
                                              <p:pRg st="5" end="5"/>
                                            </p:txEl>
                                          </p:spTgt>
                                        </p:tgtEl>
                                        <p:attrNameLst>
                                          <p:attrName>style.visibility</p:attrName>
                                        </p:attrNameLst>
                                      </p:cBhvr>
                                      <p:to>
                                        <p:strVal val="visible"/>
                                      </p:to>
                                    </p:set>
                                    <p:animEffect transition="in" filter="fade">
                                      <p:cBhvr>
                                        <p:cTn id="16" dur="500"/>
                                        <p:tgtEl>
                                          <p:spTgt spid="4">
                                            <p:txEl>
                                              <p:pRg st="5" end="5"/>
                                            </p:txEl>
                                          </p:spTgt>
                                        </p:tgtEl>
                                      </p:cBhvr>
                                    </p:animEffect>
                                  </p:childTnLst>
                                </p:cTn>
                              </p:par>
                              <p:par>
                                <p:cTn id="17" presetID="10" presetClass="entr" presetSubtype="0" fill="hold" nodeType="withEffect">
                                  <p:stCondLst>
                                    <p:cond delay="1000"/>
                                  </p:stCondLst>
                                  <p:childTnLst>
                                    <p:set>
                                      <p:cBhvr>
                                        <p:cTn id="18" dur="1" fill="hold">
                                          <p:stCondLst>
                                            <p:cond delay="0"/>
                                          </p:stCondLst>
                                        </p:cTn>
                                        <p:tgtEl>
                                          <p:spTgt spid="4">
                                            <p:txEl>
                                              <p:pRg st="6" end="6"/>
                                            </p:txEl>
                                          </p:spTgt>
                                        </p:tgtEl>
                                        <p:attrNameLst>
                                          <p:attrName>style.visibility</p:attrName>
                                        </p:attrNameLst>
                                      </p:cBhvr>
                                      <p:to>
                                        <p:strVal val="visible"/>
                                      </p:to>
                                    </p:set>
                                    <p:animEffect transition="in" filter="fade">
                                      <p:cBhvr>
                                        <p:cTn id="19"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473054" y="589697"/>
                <a:ext cx="6492240" cy="5980921"/>
              </a:xfrm>
            </p:spPr>
            <p:txBody>
              <a:bodyPr>
                <a:normAutofit/>
              </a:bodyPr>
              <a:lstStyle/>
              <a:p>
                <a:pPr lvl="1">
                  <a:buFont typeface="Arial" panose="020B0604020202020204" pitchFamily="34" charset="0"/>
                  <a:buChar char="•"/>
                </a:pPr>
                <a:endParaRPr lang="en-IN" dirty="0"/>
              </a:p>
              <a:p>
                <a:pPr lvl="1">
                  <a:buFont typeface="Arial" panose="020B0604020202020204" pitchFamily="34" charset="0"/>
                  <a:buChar char="•"/>
                </a:pPr>
                <a:endParaRPr lang="en-IN" dirty="0"/>
              </a:p>
              <a:p>
                <a:pPr lvl="1">
                  <a:buFont typeface="Arial" panose="020B0604020202020204" pitchFamily="34" charset="0"/>
                  <a:buChar char="•"/>
                </a:pPr>
                <a:endParaRPr lang="en-IN" dirty="0"/>
              </a:p>
              <a:p>
                <a:pPr lvl="1">
                  <a:buFont typeface="Arial" panose="020B0604020202020204" pitchFamily="34" charset="0"/>
                  <a:buChar char="•"/>
                </a:pPr>
                <a:r>
                  <a:rPr lang="en-IN" dirty="0"/>
                  <a:t>In Tool Coordinate System:</a:t>
                </a:r>
              </a:p>
              <a:p>
                <a:pPr lvl="1">
                  <a:buFont typeface="Arial" panose="020B0604020202020204" pitchFamily="34" charset="0"/>
                  <a:buChar char="•"/>
                </a:pPr>
                <a:endParaRPr lang="en-IN" dirty="0"/>
              </a:p>
              <a:p>
                <a:pPr marL="601218" lvl="1" indent="-400050">
                  <a:buFont typeface="+mj-lt"/>
                  <a:buAutoNum type="romanLcPeriod"/>
                </a:pPr>
                <a:r>
                  <a:rPr lang="en-IN" dirty="0"/>
                  <a:t>𝑥𝑥</a:t>
                </a:r>
                <a:r>
                  <a:rPr lang="en-IN" baseline="-25000" dirty="0"/>
                  <a:t>𝑡𝑐𝑠</a:t>
                </a:r>
                <a:r>
                  <a:rPr lang="en-IN" dirty="0"/>
                  <a:t>(𝑧) = 𝑟(𝑧) ∗ sin𝛷(𝑧) </a:t>
                </a:r>
              </a:p>
              <a:p>
                <a:pPr marL="601218" lvl="1" indent="-400050">
                  <a:buFont typeface="+mj-lt"/>
                  <a:buAutoNum type="romanLcPeriod"/>
                </a:pPr>
                <a:r>
                  <a:rPr lang="en-IN" dirty="0"/>
                  <a:t>𝑦𝑦</a:t>
                </a:r>
                <a:r>
                  <a:rPr lang="en-IN" baseline="-25000" dirty="0"/>
                  <a:t>𝑡𝑐𝑠</a:t>
                </a:r>
                <a:r>
                  <a:rPr lang="en-IN" dirty="0"/>
                  <a:t>(𝑧) = 𝑟(𝑧) ∗ cos𝛷(z) </a:t>
                </a:r>
              </a:p>
              <a:p>
                <a:pPr marL="601218" lvl="1" indent="-400050">
                  <a:buFont typeface="+mj-lt"/>
                  <a:buAutoNum type="romanLcPeriod"/>
                </a:pPr>
                <a:r>
                  <a:rPr lang="en-IN" dirty="0"/>
                  <a:t>𝑧𝑧</a:t>
                </a:r>
                <a:r>
                  <a:rPr lang="en-IN" baseline="-25000" dirty="0"/>
                  <a:t>𝑡𝑐𝑠</a:t>
                </a:r>
                <a:r>
                  <a:rPr lang="en-IN" dirty="0"/>
                  <a:t>(𝑧) = 𝑧 	</a:t>
                </a:r>
              </a:p>
              <a:p>
                <a:pPr marL="0" indent="0">
                  <a:buNone/>
                </a:pPr>
                <a:endParaRPr lang="en-IN" dirty="0"/>
              </a:p>
              <a:p>
                <a:endParaRPr lang="en-IN" dirty="0"/>
              </a:p>
              <a:p>
                <a:r>
                  <a:rPr lang="en-IN" dirty="0"/>
                  <a:t>Angular incremental (𝑑𝜃) and axial incremental (𝑑𝑧) values: to control the density</a:t>
                </a:r>
              </a:p>
              <a:p>
                <a:pPr lvl="1">
                  <a:buFont typeface="Arial" panose="020B0604020202020204" pitchFamily="34" charset="0"/>
                  <a:buChar char="•"/>
                </a:pPr>
                <a:r>
                  <a:rPr lang="en-IN" dirty="0"/>
                  <a:t>Number of angular integration points (𝐾</a:t>
                </a:r>
                <a:r>
                  <a:rPr lang="en-IN" baseline="-25000" dirty="0"/>
                  <a:t>𝑝</a:t>
                </a:r>
                <a:r>
                  <a:rPr lang="en-IN" dirty="0"/>
                  <a:t>) </a:t>
                </a:r>
              </a:p>
              <a:p>
                <a:pPr marL="201168" lvl="1" indent="0">
                  <a:buNone/>
                </a:pPr>
                <a:r>
                  <a:rPr lang="en-IN" dirty="0"/>
                  <a:t>	 𝐾</a:t>
                </a:r>
                <a:r>
                  <a:rPr lang="en-IN" baseline="-25000" dirty="0"/>
                  <a:t>𝑝 </a:t>
                </a:r>
                <a:r>
                  <a:rPr lang="en-IN" dirty="0"/>
                  <a:t>= </a:t>
                </a:r>
                <a14:m>
                  <m:oMath xmlns:m="http://schemas.openxmlformats.org/officeDocument/2006/math">
                    <m:f>
                      <m:fPr>
                        <m:ctrlPr>
                          <a:rPr lang="en-IN" i="1" smtClean="0">
                            <a:latin typeface="Cambria Math" panose="02040503050406030204" pitchFamily="18" charset="0"/>
                          </a:rPr>
                        </m:ctrlPr>
                      </m:fPr>
                      <m:num>
                        <m:r>
                          <m:rPr>
                            <m:nor/>
                          </m:rPr>
                          <a:rPr lang="en-IN" dirty="0"/>
                          <m:t>2</m:t>
                        </m:r>
                        <m:r>
                          <m:rPr>
                            <m:nor/>
                          </m:rPr>
                          <a:rPr lang="en-IN" dirty="0"/>
                          <m:t>𝜋</m:t>
                        </m:r>
                      </m:num>
                      <m:den>
                        <m:r>
                          <m:rPr>
                            <m:nor/>
                          </m:rPr>
                          <a:rPr lang="en-IN" dirty="0"/>
                          <m:t>𝑑</m:t>
                        </m:r>
                        <m:r>
                          <m:rPr>
                            <m:nor/>
                          </m:rPr>
                          <a:rPr lang="en-IN" dirty="0"/>
                          <m:t>𝜃</m:t>
                        </m:r>
                      </m:den>
                    </m:f>
                  </m:oMath>
                </a14:m>
                <a:r>
                  <a:rPr lang="en-IN" dirty="0"/>
                  <a:t> 	</a:t>
                </a:r>
              </a:p>
              <a:p>
                <a:pPr lvl="1">
                  <a:buFont typeface="Arial" panose="020B0604020202020204" pitchFamily="34" charset="0"/>
                  <a:buChar char="•"/>
                </a:pPr>
                <a:r>
                  <a:rPr lang="en-IN" dirty="0"/>
                  <a:t>Axial integration points (𝐿</a:t>
                </a:r>
                <a:r>
                  <a:rPr lang="en-IN" baseline="-25000" dirty="0"/>
                  <a:t>𝑝</a:t>
                </a:r>
                <a:r>
                  <a:rPr lang="en-IN" dirty="0"/>
                  <a:t>)</a:t>
                </a:r>
              </a:p>
              <a:p>
                <a:pPr marL="201168" lvl="1" indent="0">
                  <a:buNone/>
                </a:pPr>
                <a:r>
                  <a:rPr lang="en-IN" dirty="0"/>
                  <a:t>	 𝐿</a:t>
                </a:r>
                <a:r>
                  <a:rPr lang="en-IN" baseline="-25000" dirty="0"/>
                  <a:t>𝑝 </a:t>
                </a:r>
                <a:r>
                  <a:rPr lang="en-IN" dirty="0"/>
                  <a:t>= </a:t>
                </a:r>
                <a14:m>
                  <m:oMath xmlns:m="http://schemas.openxmlformats.org/officeDocument/2006/math">
                    <m:f>
                      <m:fPr>
                        <m:ctrlPr>
                          <a:rPr lang="en-IN" i="1" smtClean="0">
                            <a:latin typeface="Cambria Math" panose="02040503050406030204" pitchFamily="18" charset="0"/>
                          </a:rPr>
                        </m:ctrlPr>
                      </m:fPr>
                      <m:num>
                        <m:r>
                          <m:rPr>
                            <m:nor/>
                          </m:rPr>
                          <a:rPr lang="en-IN" dirty="0"/>
                          <m:t>𝑟</m:t>
                        </m:r>
                      </m:num>
                      <m:den>
                        <m:r>
                          <m:rPr>
                            <m:nor/>
                          </m:rPr>
                          <a:rPr lang="en-IN" dirty="0"/>
                          <m:t>𝑑𝑧</m:t>
                        </m:r>
                      </m:den>
                    </m:f>
                  </m:oMath>
                </a14:m>
                <a:r>
                  <a:rPr lang="en-IN" dirty="0"/>
                  <a:t> 	</a:t>
                </a:r>
              </a:p>
              <a:p>
                <a:pPr marL="201168" lvl="1" indent="0">
                  <a:buNone/>
                </a:pPr>
                <a:endParaRPr lang="en-IN"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473054" y="589697"/>
                <a:ext cx="6492240" cy="5980921"/>
              </a:xfrm>
              <a:blipFill>
                <a:blip r:embed="rId2"/>
                <a:stretch>
                  <a:fillRect l="-1033"/>
                </a:stretch>
              </a:blipFill>
            </p:spPr>
            <p:txBody>
              <a:bodyPr/>
              <a:lstStyle/>
              <a:p>
                <a:r>
                  <a:rPr lang="en-US">
                    <a:noFill/>
                  </a:rPr>
                  <a:t> </a:t>
                </a:r>
              </a:p>
            </p:txBody>
          </p:sp>
        </mc:Fallback>
      </mc:AlternateContent>
      <p:sp>
        <p:nvSpPr>
          <p:cNvPr id="8" name="Text Placeholder 4"/>
          <p:cNvSpPr>
            <a:spLocks noGrp="1"/>
          </p:cNvSpPr>
          <p:nvPr>
            <p:ph type="body" sz="half" idx="2"/>
          </p:nvPr>
        </p:nvSpPr>
        <p:spPr>
          <a:xfrm>
            <a:off x="457200" y="3315625"/>
            <a:ext cx="3200400" cy="2804358"/>
          </a:xfrm>
        </p:spPr>
        <p:txBody>
          <a:bodyPr/>
          <a:lstStyle/>
          <a:p>
            <a:pPr algn="ctr"/>
            <a:r>
              <a:rPr lang="en-US" dirty="0"/>
              <a:t>Discretized points in FCN coordinate system</a:t>
            </a:r>
            <a:r>
              <a:rPr lang="en-IN" dirty="0"/>
              <a:t> envelope </a:t>
            </a:r>
          </a:p>
        </p:txBody>
      </p:sp>
      <p:pic>
        <p:nvPicPr>
          <p:cNvPr id="6" name="Picture 5" descr="C:\Users\Ayush Bandil\Desktop\x and y.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02582" y="130158"/>
            <a:ext cx="4572000" cy="3895684"/>
          </a:xfrm>
          <a:prstGeom prst="rect">
            <a:avLst/>
          </a:prstGeom>
          <a:noFill/>
          <a:ln>
            <a:noFill/>
          </a:ln>
        </p:spPr>
      </p:pic>
      <p:pic>
        <p:nvPicPr>
          <p:cNvPr id="7" name="Picture 6" descr="C:\Users\Ayush Bandil\Desktop\discretized.png"/>
          <p:cNvPicPr/>
          <p:nvPr/>
        </p:nvPicPr>
        <p:blipFill rotWithShape="1">
          <a:blip r:embed="rId4">
            <a:extLst>
              <a:ext uri="{28A0092B-C50C-407E-A947-70E740481C1C}">
                <a14:useLocalDpi xmlns:a14="http://schemas.microsoft.com/office/drawing/2010/main" val="0"/>
              </a:ext>
            </a:extLst>
          </a:blip>
          <a:srcRect l="8134" t="13181" r="36232" b="7716"/>
          <a:stretch/>
        </p:blipFill>
        <p:spPr bwMode="auto">
          <a:xfrm>
            <a:off x="261937" y="3837305"/>
            <a:ext cx="3590925" cy="2434590"/>
          </a:xfrm>
          <a:prstGeom prst="rect">
            <a:avLst/>
          </a:prstGeom>
          <a:noFill/>
          <a:ln>
            <a:noFill/>
          </a:ln>
          <a:extLst>
            <a:ext uri="{53640926-AAD7-44D8-BBD7-CCE9431645EC}">
              <a14:shadowObscured xmlns:a14="http://schemas.microsoft.com/office/drawing/2010/main"/>
            </a:ext>
          </a:extLst>
        </p:spPr>
      </p:pic>
      <p:sp>
        <p:nvSpPr>
          <p:cNvPr id="9" name="Title 1"/>
          <p:cNvSpPr txBox="1">
            <a:spLocks/>
          </p:cNvSpPr>
          <p:nvPr/>
        </p:nvSpPr>
        <p:spPr>
          <a:xfrm>
            <a:off x="418011" y="594358"/>
            <a:ext cx="3200400" cy="1985069"/>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3600" b="0" kern="1200" spc="-50" baseline="0">
                <a:solidFill>
                  <a:srgbClr val="FFFFFF"/>
                </a:solidFill>
                <a:latin typeface="+mj-lt"/>
                <a:ea typeface="+mj-ea"/>
                <a:cs typeface="+mj-cs"/>
              </a:defRPr>
            </a:lvl1pPr>
          </a:lstStyle>
          <a:p>
            <a:r>
              <a:rPr lang="en-IN" dirty="0"/>
              <a:t>STEP 2: DISCRETIZATION OF SURFACE POINTS</a:t>
            </a:r>
          </a:p>
        </p:txBody>
      </p:sp>
    </p:spTree>
    <p:extLst>
      <p:ext uri="{BB962C8B-B14F-4D97-AF65-F5344CB8AC3E}">
        <p14:creationId xmlns:p14="http://schemas.microsoft.com/office/powerpoint/2010/main" val="95256668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fade">
                                      <p:cBhvr>
                                        <p:cTn id="10" dur="500"/>
                                        <p:tgtEl>
                                          <p:spTgt spid="3">
                                            <p:txEl>
                                              <p:pRg st="3" end="3"/>
                                            </p:txEl>
                                          </p:spTgt>
                                        </p:tgtEl>
                                      </p:cBhvr>
                                    </p:animEffect>
                                  </p:childTnLst>
                                </p:cTn>
                              </p:par>
                              <p:par>
                                <p:cTn id="11" presetID="10" presetClass="entr" presetSubtype="0" fill="hold" nodeType="withEffect">
                                  <p:stCondLst>
                                    <p:cond delay="500"/>
                                  </p:stCondLst>
                                  <p:childTnLst>
                                    <p:set>
                                      <p:cBhvr>
                                        <p:cTn id="12" dur="1" fill="hold">
                                          <p:stCondLst>
                                            <p:cond delay="0"/>
                                          </p:stCondLst>
                                        </p:cTn>
                                        <p:tgtEl>
                                          <p:spTgt spid="3">
                                            <p:txEl>
                                              <p:pRg st="5" end="5"/>
                                            </p:txEl>
                                          </p:spTgt>
                                        </p:tgtEl>
                                        <p:attrNameLst>
                                          <p:attrName>style.visibility</p:attrName>
                                        </p:attrNameLst>
                                      </p:cBhvr>
                                      <p:to>
                                        <p:strVal val="visible"/>
                                      </p:to>
                                    </p:set>
                                    <p:animEffect transition="in" filter="fade">
                                      <p:cBhvr>
                                        <p:cTn id="13" dur="500"/>
                                        <p:tgtEl>
                                          <p:spTgt spid="3">
                                            <p:txEl>
                                              <p:pRg st="5" end="5"/>
                                            </p:txEl>
                                          </p:spTgt>
                                        </p:tgtEl>
                                      </p:cBhvr>
                                    </p:animEffect>
                                  </p:childTnLst>
                                </p:cTn>
                              </p:par>
                              <p:par>
                                <p:cTn id="14" presetID="10" presetClass="entr" presetSubtype="0" fill="hold" nodeType="withEffect">
                                  <p:stCondLst>
                                    <p:cond delay="500"/>
                                  </p:stCondLst>
                                  <p:childTnLst>
                                    <p:set>
                                      <p:cBhvr>
                                        <p:cTn id="15" dur="1" fill="hold">
                                          <p:stCondLst>
                                            <p:cond delay="0"/>
                                          </p:stCondLst>
                                        </p:cTn>
                                        <p:tgtEl>
                                          <p:spTgt spid="3">
                                            <p:txEl>
                                              <p:pRg st="6" end="6"/>
                                            </p:txEl>
                                          </p:spTgt>
                                        </p:tgtEl>
                                        <p:attrNameLst>
                                          <p:attrName>style.visibility</p:attrName>
                                        </p:attrNameLst>
                                      </p:cBhvr>
                                      <p:to>
                                        <p:strVal val="visible"/>
                                      </p:to>
                                    </p:set>
                                    <p:animEffect transition="in" filter="fade">
                                      <p:cBhvr>
                                        <p:cTn id="16" dur="500"/>
                                        <p:tgtEl>
                                          <p:spTgt spid="3">
                                            <p:txEl>
                                              <p:pRg st="6" end="6"/>
                                            </p:txEl>
                                          </p:spTgt>
                                        </p:tgtEl>
                                      </p:cBhvr>
                                    </p:animEffect>
                                  </p:childTnLst>
                                </p:cTn>
                              </p:par>
                              <p:par>
                                <p:cTn id="17" presetID="10" presetClass="entr" presetSubtype="0" fill="hold" nodeType="withEffect">
                                  <p:stCondLst>
                                    <p:cond delay="500"/>
                                  </p:stCondLst>
                                  <p:childTnLst>
                                    <p:set>
                                      <p:cBhvr>
                                        <p:cTn id="18" dur="1" fill="hold">
                                          <p:stCondLst>
                                            <p:cond delay="0"/>
                                          </p:stCondLst>
                                        </p:cTn>
                                        <p:tgtEl>
                                          <p:spTgt spid="3">
                                            <p:txEl>
                                              <p:pRg st="7" end="7"/>
                                            </p:txEl>
                                          </p:spTgt>
                                        </p:tgtEl>
                                        <p:attrNameLst>
                                          <p:attrName>style.visibility</p:attrName>
                                        </p:attrNameLst>
                                      </p:cBhvr>
                                      <p:to>
                                        <p:strVal val="visible"/>
                                      </p:to>
                                    </p:set>
                                    <p:animEffect transition="in" filter="fade">
                                      <p:cBhvr>
                                        <p:cTn id="19" dur="500"/>
                                        <p:tgtEl>
                                          <p:spTgt spid="3">
                                            <p:txEl>
                                              <p:pRg st="7" end="7"/>
                                            </p:txEl>
                                          </p:spTgt>
                                        </p:tgtEl>
                                      </p:cBhvr>
                                    </p:animEffect>
                                  </p:childTnLst>
                                </p:cTn>
                              </p:par>
                              <p:par>
                                <p:cTn id="20" presetID="10" presetClass="entr" presetSubtype="0" fill="hold" nodeType="withEffect">
                                  <p:stCondLst>
                                    <p:cond delay="1000"/>
                                  </p:stCondLst>
                                  <p:childTnLst>
                                    <p:set>
                                      <p:cBhvr>
                                        <p:cTn id="21" dur="1" fill="hold">
                                          <p:stCondLst>
                                            <p:cond delay="0"/>
                                          </p:stCondLst>
                                        </p:cTn>
                                        <p:tgtEl>
                                          <p:spTgt spid="3">
                                            <p:txEl>
                                              <p:pRg st="10" end="10"/>
                                            </p:txEl>
                                          </p:spTgt>
                                        </p:tgtEl>
                                        <p:attrNameLst>
                                          <p:attrName>style.visibility</p:attrName>
                                        </p:attrNameLst>
                                      </p:cBhvr>
                                      <p:to>
                                        <p:strVal val="visible"/>
                                      </p:to>
                                    </p:set>
                                    <p:animEffect transition="in" filter="fade">
                                      <p:cBhvr>
                                        <p:cTn id="22" dur="500"/>
                                        <p:tgtEl>
                                          <p:spTgt spid="3">
                                            <p:txEl>
                                              <p:pRg st="10" end="10"/>
                                            </p:txEl>
                                          </p:spTgt>
                                        </p:tgtEl>
                                      </p:cBhvr>
                                    </p:animEffect>
                                  </p:childTnLst>
                                </p:cTn>
                              </p:par>
                              <p:par>
                                <p:cTn id="23" presetID="10" presetClass="entr" presetSubtype="0" fill="hold" nodeType="withEffect">
                                  <p:stCondLst>
                                    <p:cond delay="1000"/>
                                  </p:stCondLst>
                                  <p:childTnLst>
                                    <p:set>
                                      <p:cBhvr>
                                        <p:cTn id="24" dur="1" fill="hold">
                                          <p:stCondLst>
                                            <p:cond delay="0"/>
                                          </p:stCondLst>
                                        </p:cTn>
                                        <p:tgtEl>
                                          <p:spTgt spid="3">
                                            <p:txEl>
                                              <p:pRg st="11" end="11"/>
                                            </p:txEl>
                                          </p:spTgt>
                                        </p:tgtEl>
                                        <p:attrNameLst>
                                          <p:attrName>style.visibility</p:attrName>
                                        </p:attrNameLst>
                                      </p:cBhvr>
                                      <p:to>
                                        <p:strVal val="visible"/>
                                      </p:to>
                                    </p:set>
                                    <p:animEffect transition="in" filter="fade">
                                      <p:cBhvr>
                                        <p:cTn id="25" dur="500"/>
                                        <p:tgtEl>
                                          <p:spTgt spid="3">
                                            <p:txEl>
                                              <p:pRg st="11" end="11"/>
                                            </p:txEl>
                                          </p:spTgt>
                                        </p:tgtEl>
                                      </p:cBhvr>
                                    </p:animEffect>
                                  </p:childTnLst>
                                </p:cTn>
                              </p:par>
                              <p:par>
                                <p:cTn id="26" presetID="10" presetClass="entr" presetSubtype="0" fill="hold" nodeType="withEffect">
                                  <p:stCondLst>
                                    <p:cond delay="1000"/>
                                  </p:stCondLst>
                                  <p:childTnLst>
                                    <p:set>
                                      <p:cBhvr>
                                        <p:cTn id="27" dur="1" fill="hold">
                                          <p:stCondLst>
                                            <p:cond delay="0"/>
                                          </p:stCondLst>
                                        </p:cTn>
                                        <p:tgtEl>
                                          <p:spTgt spid="3">
                                            <p:txEl>
                                              <p:pRg st="12" end="12"/>
                                            </p:txEl>
                                          </p:spTgt>
                                        </p:tgtEl>
                                        <p:attrNameLst>
                                          <p:attrName>style.visibility</p:attrName>
                                        </p:attrNameLst>
                                      </p:cBhvr>
                                      <p:to>
                                        <p:strVal val="visible"/>
                                      </p:to>
                                    </p:set>
                                    <p:animEffect transition="in" filter="fade">
                                      <p:cBhvr>
                                        <p:cTn id="28" dur="500"/>
                                        <p:tgtEl>
                                          <p:spTgt spid="3">
                                            <p:txEl>
                                              <p:pRg st="12" end="12"/>
                                            </p:txEl>
                                          </p:spTgt>
                                        </p:tgtEl>
                                      </p:cBhvr>
                                    </p:animEffect>
                                  </p:childTnLst>
                                </p:cTn>
                              </p:par>
                              <p:par>
                                <p:cTn id="29" presetID="10" presetClass="entr" presetSubtype="0" fill="hold" nodeType="withEffect">
                                  <p:stCondLst>
                                    <p:cond delay="1000"/>
                                  </p:stCondLst>
                                  <p:childTnLst>
                                    <p:set>
                                      <p:cBhvr>
                                        <p:cTn id="30" dur="1" fill="hold">
                                          <p:stCondLst>
                                            <p:cond delay="0"/>
                                          </p:stCondLst>
                                        </p:cTn>
                                        <p:tgtEl>
                                          <p:spTgt spid="3">
                                            <p:txEl>
                                              <p:pRg st="13" end="13"/>
                                            </p:txEl>
                                          </p:spTgt>
                                        </p:tgtEl>
                                        <p:attrNameLst>
                                          <p:attrName>style.visibility</p:attrName>
                                        </p:attrNameLst>
                                      </p:cBhvr>
                                      <p:to>
                                        <p:strVal val="visible"/>
                                      </p:to>
                                    </p:set>
                                    <p:animEffect transition="in" filter="fade">
                                      <p:cBhvr>
                                        <p:cTn id="31" dur="500"/>
                                        <p:tgtEl>
                                          <p:spTgt spid="3">
                                            <p:txEl>
                                              <p:pRg st="13" end="13"/>
                                            </p:txEl>
                                          </p:spTgt>
                                        </p:tgtEl>
                                      </p:cBhvr>
                                    </p:animEffect>
                                  </p:childTnLst>
                                </p:cTn>
                              </p:par>
                              <p:par>
                                <p:cTn id="32" presetID="10" presetClass="entr" presetSubtype="0" fill="hold" nodeType="withEffect">
                                  <p:stCondLst>
                                    <p:cond delay="1000"/>
                                  </p:stCondLst>
                                  <p:childTnLst>
                                    <p:set>
                                      <p:cBhvr>
                                        <p:cTn id="33" dur="1" fill="hold">
                                          <p:stCondLst>
                                            <p:cond delay="0"/>
                                          </p:stCondLst>
                                        </p:cTn>
                                        <p:tgtEl>
                                          <p:spTgt spid="3">
                                            <p:txEl>
                                              <p:pRg st="14" end="14"/>
                                            </p:txEl>
                                          </p:spTgt>
                                        </p:tgtEl>
                                        <p:attrNameLst>
                                          <p:attrName>style.visibility</p:attrName>
                                        </p:attrNameLst>
                                      </p:cBhvr>
                                      <p:to>
                                        <p:strVal val="visible"/>
                                      </p:to>
                                    </p:set>
                                    <p:animEffect transition="in" filter="fade">
                                      <p:cBhvr>
                                        <p:cTn id="34" dur="500"/>
                                        <p:tgtEl>
                                          <p:spTgt spid="3">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4133" y="594359"/>
            <a:ext cx="3600045" cy="1547950"/>
          </a:xfrm>
        </p:spPr>
        <p:txBody>
          <a:bodyPr>
            <a:normAutofit/>
          </a:bodyPr>
          <a:lstStyle/>
          <a:p>
            <a:r>
              <a:rPr lang="en-IN" dirty="0"/>
              <a:t>STEP 3: IDENTIFICATION OF CUTTING ZONE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748348" y="419878"/>
                <a:ext cx="7086600" cy="5980921"/>
              </a:xfrm>
            </p:spPr>
            <p:txBody>
              <a:bodyPr>
                <a:normAutofit/>
              </a:bodyPr>
              <a:lstStyle/>
              <a:p>
                <a:pPr lvl="1">
                  <a:buFont typeface="Arial" panose="020B0604020202020204" pitchFamily="34" charset="0"/>
                  <a:buChar char="•"/>
                </a:pPr>
                <a:endParaRPr lang="en-US" dirty="0">
                  <a:solidFill>
                    <a:schemeClr val="tx1">
                      <a:lumMod val="85000"/>
                      <a:lumOff val="15000"/>
                    </a:schemeClr>
                  </a:solidFill>
                </a:endParaRPr>
              </a:p>
              <a:p>
                <a:pPr lvl="1">
                  <a:buFont typeface="Arial" panose="020B0604020202020204" pitchFamily="34" charset="0"/>
                  <a:buChar char="•"/>
                </a:pPr>
                <a:r>
                  <a:rPr lang="en-US" dirty="0">
                    <a:solidFill>
                      <a:schemeClr val="tx1">
                        <a:lumMod val="85000"/>
                        <a:lumOff val="15000"/>
                      </a:schemeClr>
                    </a:solidFill>
                  </a:rPr>
                  <a:t>Identified by removing two sets of points from the set of cutting points: </a:t>
                </a:r>
              </a:p>
              <a:p>
                <a:pPr marL="601218" lvl="1" indent="-400050">
                  <a:buFont typeface="+mj-lt"/>
                  <a:buAutoNum type="romanLcPeriod"/>
                </a:pPr>
                <a:r>
                  <a:rPr lang="en-US" dirty="0">
                    <a:solidFill>
                      <a:schemeClr val="tx1">
                        <a:lumMod val="85000"/>
                        <a:lumOff val="15000"/>
                      </a:schemeClr>
                    </a:solidFill>
                  </a:rPr>
                  <a:t>Points above the cutting depth</a:t>
                </a:r>
              </a:p>
              <a:p>
                <a:pPr marL="601218" lvl="1" indent="-400050">
                  <a:buFont typeface="+mj-lt"/>
                  <a:buAutoNum type="romanLcPeriod"/>
                </a:pPr>
                <a:r>
                  <a:rPr lang="en-US" dirty="0">
                    <a:solidFill>
                      <a:schemeClr val="tx1">
                        <a:lumMod val="85000"/>
                        <a:lumOff val="15000"/>
                      </a:schemeClr>
                    </a:solidFill>
                  </a:rPr>
                  <a:t>Points lying opposite to the direction of the feed in FCN coordinate system</a:t>
                </a:r>
              </a:p>
              <a:p>
                <a:pPr marL="201168" lvl="1" indent="0">
                  <a:buNone/>
                </a:pPr>
                <a14:m>
                  <m:oMathPara xmlns:m="http://schemas.openxmlformats.org/officeDocument/2006/math">
                    <m:oMathParaPr>
                      <m:jc m:val="centerGroup"/>
                    </m:oMathParaPr>
                    <m:oMath xmlns:m="http://schemas.openxmlformats.org/officeDocument/2006/math">
                      <m:r>
                        <a:rPr lang="en-US" i="1">
                          <a:solidFill>
                            <a:schemeClr val="tx1">
                              <a:lumMod val="85000"/>
                              <a:lumOff val="15000"/>
                            </a:schemeClr>
                          </a:solidFill>
                          <a:latin typeface="Cambria Math" panose="02040503050406030204" pitchFamily="18" charset="0"/>
                        </a:rPr>
                        <m:t>𝑃</m:t>
                      </m:r>
                      <m:d>
                        <m:dPr>
                          <m:ctrlPr>
                            <a:rPr lang="en-US" i="1">
                              <a:solidFill>
                                <a:schemeClr val="tx1">
                                  <a:lumMod val="85000"/>
                                  <a:lumOff val="15000"/>
                                </a:schemeClr>
                              </a:solidFill>
                              <a:latin typeface="Cambria Math" panose="02040503050406030204" pitchFamily="18" charset="0"/>
                            </a:rPr>
                          </m:ctrlPr>
                        </m:dPr>
                        <m:e>
                          <m:r>
                            <a:rPr lang="en-US" i="1">
                              <a:solidFill>
                                <a:schemeClr val="tx1">
                                  <a:lumMod val="85000"/>
                                  <a:lumOff val="15000"/>
                                </a:schemeClr>
                              </a:solidFill>
                              <a:latin typeface="Cambria Math" panose="02040503050406030204" pitchFamily="18" charset="0"/>
                            </a:rPr>
                            <m:t>𝑖</m:t>
                          </m:r>
                          <m:r>
                            <a:rPr lang="en-US" i="1">
                              <a:solidFill>
                                <a:schemeClr val="tx1">
                                  <a:lumMod val="85000"/>
                                  <a:lumOff val="15000"/>
                                </a:schemeClr>
                              </a:solidFill>
                              <a:latin typeface="Cambria Math" panose="02040503050406030204" pitchFamily="18" charset="0"/>
                            </a:rPr>
                            <m:t>,</m:t>
                          </m:r>
                          <m:r>
                            <a:rPr lang="en-US" i="1">
                              <a:solidFill>
                                <a:schemeClr val="tx1">
                                  <a:lumMod val="85000"/>
                                  <a:lumOff val="15000"/>
                                </a:schemeClr>
                              </a:solidFill>
                              <a:latin typeface="Cambria Math" panose="02040503050406030204" pitchFamily="18" charset="0"/>
                            </a:rPr>
                            <m:t>𝑗</m:t>
                          </m:r>
                        </m:e>
                      </m:d>
                      <m:r>
                        <a:rPr lang="en-US">
                          <a:solidFill>
                            <a:schemeClr val="tx1">
                              <a:lumMod val="85000"/>
                              <a:lumOff val="15000"/>
                            </a:schemeClr>
                          </a:solidFill>
                          <a:latin typeface="Cambria Math" panose="02040503050406030204" pitchFamily="18" charset="0"/>
                        </a:rPr>
                        <m:t>==</m:t>
                      </m:r>
                      <m:d>
                        <m:dPr>
                          <m:ctrlPr>
                            <a:rPr lang="en-US" i="1">
                              <a:solidFill>
                                <a:schemeClr val="tx1">
                                  <a:lumMod val="85000"/>
                                  <a:lumOff val="15000"/>
                                </a:schemeClr>
                              </a:solidFill>
                              <a:latin typeface="Cambria Math" panose="02040503050406030204" pitchFamily="18" charset="0"/>
                            </a:rPr>
                          </m:ctrlPr>
                        </m:dPr>
                        <m:e>
                          <m:r>
                            <a:rPr lang="en-US">
                              <a:solidFill>
                                <a:schemeClr val="tx1">
                                  <a:lumMod val="85000"/>
                                  <a:lumOff val="15000"/>
                                </a:schemeClr>
                              </a:solidFill>
                              <a:latin typeface="Cambria Math" panose="02040503050406030204" pitchFamily="18" charset="0"/>
                            </a:rPr>
                            <m:t> </m:t>
                          </m:r>
                          <m:r>
                            <m:rPr>
                              <m:sty m:val="p"/>
                            </m:rPr>
                            <a:rPr lang="en-US">
                              <a:solidFill>
                                <a:schemeClr val="tx1">
                                  <a:lumMod val="85000"/>
                                  <a:lumOff val="15000"/>
                                </a:schemeClr>
                              </a:solidFill>
                              <a:latin typeface="Cambria Math" panose="02040503050406030204" pitchFamily="18" charset="0"/>
                            </a:rPr>
                            <m:t>z</m:t>
                          </m:r>
                          <m:d>
                            <m:dPr>
                              <m:ctrlPr>
                                <a:rPr lang="en-US" i="1">
                                  <a:solidFill>
                                    <a:schemeClr val="tx1">
                                      <a:lumMod val="85000"/>
                                      <a:lumOff val="15000"/>
                                    </a:schemeClr>
                                  </a:solidFill>
                                  <a:latin typeface="Cambria Math" panose="02040503050406030204" pitchFamily="18" charset="0"/>
                                </a:rPr>
                              </m:ctrlPr>
                            </m:dPr>
                            <m:e>
                              <m:r>
                                <m:rPr>
                                  <m:sty m:val="p"/>
                                </m:rPr>
                                <a:rPr lang="en-US">
                                  <a:solidFill>
                                    <a:schemeClr val="tx1">
                                      <a:lumMod val="85000"/>
                                      <a:lumOff val="15000"/>
                                    </a:schemeClr>
                                  </a:solidFill>
                                  <a:latin typeface="Cambria Math" panose="02040503050406030204" pitchFamily="18" charset="0"/>
                                </a:rPr>
                                <m:t>i</m:t>
                              </m:r>
                              <m:r>
                                <a:rPr lang="en-US">
                                  <a:solidFill>
                                    <a:schemeClr val="tx1">
                                      <a:lumMod val="85000"/>
                                      <a:lumOff val="15000"/>
                                    </a:schemeClr>
                                  </a:solidFill>
                                  <a:latin typeface="Cambria Math" panose="02040503050406030204" pitchFamily="18" charset="0"/>
                                </a:rPr>
                                <m:t>,</m:t>
                              </m:r>
                              <m:r>
                                <m:rPr>
                                  <m:sty m:val="p"/>
                                </m:rPr>
                                <a:rPr lang="en-US">
                                  <a:solidFill>
                                    <a:schemeClr val="tx1">
                                      <a:lumMod val="85000"/>
                                      <a:lumOff val="15000"/>
                                    </a:schemeClr>
                                  </a:solidFill>
                                  <a:latin typeface="Cambria Math" panose="02040503050406030204" pitchFamily="18" charset="0"/>
                                </a:rPr>
                                <m:t>j</m:t>
                              </m:r>
                            </m:e>
                          </m:d>
                          <m:r>
                            <a:rPr lang="en-US">
                              <a:solidFill>
                                <a:schemeClr val="tx1">
                                  <a:lumMod val="85000"/>
                                  <a:lumOff val="15000"/>
                                </a:schemeClr>
                              </a:solidFill>
                              <a:latin typeface="Cambria Math" panose="02040503050406030204" pitchFamily="18" charset="0"/>
                            </a:rPr>
                            <m:t>&gt;</m:t>
                          </m:r>
                          <m:r>
                            <a:rPr lang="en-US" i="1">
                              <a:solidFill>
                                <a:schemeClr val="tx1">
                                  <a:lumMod val="85000"/>
                                  <a:lumOff val="15000"/>
                                </a:schemeClr>
                              </a:solidFill>
                              <a:latin typeface="Cambria Math" panose="02040503050406030204" pitchFamily="18" charset="0"/>
                            </a:rPr>
                            <m:t>𝑐𝑢𝑡𝑡𝑖𝑛𝑔</m:t>
                          </m:r>
                          <m:r>
                            <a:rPr lang="en-US" i="1">
                              <a:solidFill>
                                <a:schemeClr val="tx1">
                                  <a:lumMod val="85000"/>
                                  <a:lumOff val="15000"/>
                                </a:schemeClr>
                              </a:solidFill>
                              <a:latin typeface="Cambria Math" panose="02040503050406030204" pitchFamily="18" charset="0"/>
                            </a:rPr>
                            <m:t> </m:t>
                          </m:r>
                          <m:r>
                            <a:rPr lang="en-US" i="1">
                              <a:solidFill>
                                <a:schemeClr val="tx1">
                                  <a:lumMod val="85000"/>
                                  <a:lumOff val="15000"/>
                                </a:schemeClr>
                              </a:solidFill>
                              <a:latin typeface="Cambria Math" panose="02040503050406030204" pitchFamily="18" charset="0"/>
                            </a:rPr>
                            <m:t>𝑑𝑒𝑝𝑡h</m:t>
                          </m:r>
                        </m:e>
                      </m:d>
                      <m:r>
                        <a:rPr lang="en-US" i="1">
                          <a:solidFill>
                            <a:schemeClr val="tx1">
                              <a:lumMod val="85000"/>
                              <a:lumOff val="15000"/>
                            </a:schemeClr>
                          </a:solidFill>
                          <a:latin typeface="Cambria Math" panose="02040503050406030204" pitchFamily="18" charset="0"/>
                        </a:rPr>
                        <m:t> &amp;&amp; (</m:t>
                      </m:r>
                      <m:acc>
                        <m:accPr>
                          <m:chr m:val="⃗"/>
                          <m:ctrlPr>
                            <a:rPr lang="en-US" i="1">
                              <a:solidFill>
                                <a:schemeClr val="tx1">
                                  <a:lumMod val="85000"/>
                                  <a:lumOff val="15000"/>
                                </a:schemeClr>
                              </a:solidFill>
                              <a:latin typeface="Cambria Math" panose="02040503050406030204" pitchFamily="18" charset="0"/>
                            </a:rPr>
                          </m:ctrlPr>
                        </m:accPr>
                        <m:e>
                          <m:r>
                            <a:rPr lang="en-US" i="1">
                              <a:solidFill>
                                <a:schemeClr val="tx1">
                                  <a:lumMod val="85000"/>
                                  <a:lumOff val="15000"/>
                                </a:schemeClr>
                              </a:solidFill>
                              <a:latin typeface="Cambria Math" panose="02040503050406030204" pitchFamily="18" charset="0"/>
                            </a:rPr>
                            <m:t>𝑓𝑒𝑒𝑑</m:t>
                          </m:r>
                        </m:e>
                      </m:acc>
                      <m:r>
                        <a:rPr lang="en-US" i="1">
                          <a:solidFill>
                            <a:schemeClr val="tx1">
                              <a:lumMod val="85000"/>
                              <a:lumOff val="15000"/>
                            </a:schemeClr>
                          </a:solidFill>
                          <a:latin typeface="Cambria Math" panose="02040503050406030204" pitchFamily="18" charset="0"/>
                        </a:rPr>
                        <m:t>.</m:t>
                      </m:r>
                      <m:acc>
                        <m:accPr>
                          <m:chr m:val="⃗"/>
                          <m:ctrlPr>
                            <a:rPr lang="en-US" i="1">
                              <a:solidFill>
                                <a:schemeClr val="tx1">
                                  <a:lumMod val="85000"/>
                                  <a:lumOff val="15000"/>
                                </a:schemeClr>
                              </a:solidFill>
                              <a:latin typeface="Cambria Math" panose="02040503050406030204" pitchFamily="18" charset="0"/>
                            </a:rPr>
                          </m:ctrlPr>
                        </m:accPr>
                        <m:e>
                          <m:r>
                            <a:rPr lang="en-US" i="1">
                              <a:solidFill>
                                <a:schemeClr val="tx1">
                                  <a:lumMod val="85000"/>
                                  <a:lumOff val="15000"/>
                                </a:schemeClr>
                              </a:solidFill>
                              <a:latin typeface="Cambria Math" panose="02040503050406030204" pitchFamily="18" charset="0"/>
                            </a:rPr>
                            <m:t>𝑂𝑋</m:t>
                          </m:r>
                        </m:e>
                      </m:acc>
                      <m:r>
                        <a:rPr lang="en-US" i="1">
                          <a:solidFill>
                            <a:schemeClr val="tx1">
                              <a:lumMod val="85000"/>
                              <a:lumOff val="15000"/>
                            </a:schemeClr>
                          </a:solidFill>
                          <a:latin typeface="Cambria Math" panose="02040503050406030204" pitchFamily="18" charset="0"/>
                        </a:rPr>
                        <m:t>(</m:t>
                      </m:r>
                      <m:r>
                        <a:rPr lang="en-US" i="1">
                          <a:solidFill>
                            <a:schemeClr val="tx1">
                              <a:lumMod val="85000"/>
                              <a:lumOff val="15000"/>
                            </a:schemeClr>
                          </a:solidFill>
                          <a:latin typeface="Cambria Math" panose="02040503050406030204" pitchFamily="18" charset="0"/>
                        </a:rPr>
                        <m:t>𝑗</m:t>
                      </m:r>
                      <m:r>
                        <a:rPr lang="en-US" i="1">
                          <a:solidFill>
                            <a:schemeClr val="tx1">
                              <a:lumMod val="85000"/>
                              <a:lumOff val="15000"/>
                            </a:schemeClr>
                          </a:solidFill>
                          <a:latin typeface="Cambria Math" panose="02040503050406030204" pitchFamily="18" charset="0"/>
                        </a:rPr>
                        <m:t>,</m:t>
                      </m:r>
                      <m:r>
                        <a:rPr lang="en-US" i="1">
                          <a:solidFill>
                            <a:schemeClr val="tx1">
                              <a:lumMod val="85000"/>
                              <a:lumOff val="15000"/>
                            </a:schemeClr>
                          </a:solidFill>
                          <a:latin typeface="Cambria Math" panose="02040503050406030204" pitchFamily="18" charset="0"/>
                        </a:rPr>
                        <m:t>𝑖</m:t>
                      </m:r>
                      <m:r>
                        <a:rPr lang="en-US" i="1">
                          <a:solidFill>
                            <a:schemeClr val="tx1">
                              <a:lumMod val="85000"/>
                              <a:lumOff val="15000"/>
                            </a:schemeClr>
                          </a:solidFill>
                          <a:latin typeface="Cambria Math" panose="02040503050406030204" pitchFamily="18" charset="0"/>
                        </a:rPr>
                        <m:t>))</m:t>
                      </m:r>
                    </m:oMath>
                  </m:oMathPara>
                </a14:m>
                <a:endParaRPr lang="en-US" dirty="0">
                  <a:solidFill>
                    <a:schemeClr val="tx1">
                      <a:lumMod val="85000"/>
                      <a:lumOff val="15000"/>
                    </a:schemeClr>
                  </a:solidFill>
                </a:endParaRPr>
              </a:p>
              <a:p>
                <a:pPr marL="201168" lvl="1" indent="0">
                  <a:buNone/>
                </a:pPr>
                <a:endParaRPr lang="en-US" dirty="0">
                  <a:solidFill>
                    <a:schemeClr val="tx1">
                      <a:lumMod val="85000"/>
                      <a:lumOff val="15000"/>
                    </a:schemeClr>
                  </a:solidFill>
                </a:endParaRPr>
              </a:p>
              <a:p>
                <a:pPr lvl="1">
                  <a:buFont typeface="Arial" panose="020B0604020202020204" pitchFamily="34" charset="0"/>
                  <a:buChar char="•"/>
                </a:pPr>
                <a:r>
                  <a:rPr lang="en-US" b="1" dirty="0">
                    <a:solidFill>
                      <a:schemeClr val="tx1">
                        <a:lumMod val="85000"/>
                        <a:lumOff val="15000"/>
                      </a:schemeClr>
                    </a:solidFill>
                  </a:rPr>
                  <a:t>Logical Matrix (LG)</a:t>
                </a:r>
                <a:r>
                  <a:rPr lang="en-US" dirty="0">
                    <a:solidFill>
                      <a:schemeClr val="tx1">
                        <a:lumMod val="85000"/>
                        <a:lumOff val="15000"/>
                      </a:schemeClr>
                    </a:solidFill>
                  </a:rPr>
                  <a:t> </a:t>
                </a:r>
                <a:endParaRPr lang="en-IN" dirty="0">
                  <a:solidFill>
                    <a:schemeClr val="tx1">
                      <a:lumMod val="85000"/>
                      <a:lumOff val="15000"/>
                    </a:schemeClr>
                  </a:solidFill>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748348" y="419878"/>
                <a:ext cx="7086600" cy="5980921"/>
              </a:xfrm>
              <a:blipFill>
                <a:blip r:embed="rId2"/>
                <a:stretch>
                  <a:fillRect r="-1807"/>
                </a:stretch>
              </a:blipFill>
            </p:spPr>
            <p:txBody>
              <a:bodyPr/>
              <a:lstStyle/>
              <a:p>
                <a:r>
                  <a:rPr lang="en-US">
                    <a:noFill/>
                  </a:rPr>
                  <a:t> </a:t>
                </a:r>
              </a:p>
            </p:txBody>
          </p:sp>
        </mc:Fallback>
      </mc:AlternateContent>
      <p:sp>
        <p:nvSpPr>
          <p:cNvPr id="8" name="Text Placeholder 4"/>
          <p:cNvSpPr>
            <a:spLocks noGrp="1"/>
          </p:cNvSpPr>
          <p:nvPr>
            <p:ph type="body" sz="half" idx="2"/>
          </p:nvPr>
        </p:nvSpPr>
        <p:spPr>
          <a:xfrm>
            <a:off x="457200" y="3370217"/>
            <a:ext cx="3200400" cy="2804358"/>
          </a:xfrm>
        </p:spPr>
        <p:txBody>
          <a:bodyPr/>
          <a:lstStyle/>
          <a:p>
            <a:pPr algn="ctr"/>
            <a:r>
              <a:rPr lang="en-US"/>
              <a:t>Discretized points in FCN coordinate system</a:t>
            </a:r>
            <a:r>
              <a:rPr lang="en-IN"/>
              <a:t> </a:t>
            </a:r>
            <a:r>
              <a:rPr lang="en-IN" dirty="0"/>
              <a:t>envelope </a:t>
            </a:r>
          </a:p>
        </p:txBody>
      </p:sp>
      <p:pic>
        <p:nvPicPr>
          <p:cNvPr id="6" name="Picture 5" descr="C:\Users\Ayush Bandil\Desktop\belowcut_top.png"/>
          <p:cNvPicPr/>
          <p:nvPr/>
        </p:nvPicPr>
        <p:blipFill rotWithShape="1">
          <a:blip r:embed="rId3" cstate="print">
            <a:extLst>
              <a:ext uri="{28A0092B-C50C-407E-A947-70E740481C1C}">
                <a14:useLocalDpi xmlns:a14="http://schemas.microsoft.com/office/drawing/2010/main" val="0"/>
              </a:ext>
            </a:extLst>
          </a:blip>
          <a:srcRect l="13742" r="38411"/>
          <a:stretch/>
        </p:blipFill>
        <p:spPr bwMode="auto">
          <a:xfrm>
            <a:off x="5000422" y="3590900"/>
            <a:ext cx="2863418" cy="2853645"/>
          </a:xfrm>
          <a:prstGeom prst="rect">
            <a:avLst/>
          </a:prstGeom>
          <a:noFill/>
          <a:ln>
            <a:noFill/>
          </a:ln>
          <a:extLst>
            <a:ext uri="{53640926-AAD7-44D8-BBD7-CCE9431645EC}">
              <a14:shadowObscured xmlns:a14="http://schemas.microsoft.com/office/drawing/2010/main"/>
            </a:ext>
          </a:extLst>
        </p:spPr>
      </p:pic>
      <p:pic>
        <p:nvPicPr>
          <p:cNvPr id="10" name="Picture 9" descr="C:\Users\Ayush Bandil\Desktop\cutting zone top.png"/>
          <p:cNvPicPr/>
          <p:nvPr/>
        </p:nvPicPr>
        <p:blipFill rotWithShape="1">
          <a:blip r:embed="rId4">
            <a:extLst>
              <a:ext uri="{28A0092B-C50C-407E-A947-70E740481C1C}">
                <a14:useLocalDpi xmlns:a14="http://schemas.microsoft.com/office/drawing/2010/main" val="0"/>
              </a:ext>
            </a:extLst>
          </a:blip>
          <a:srcRect l="28468" t="3877" r="38256"/>
          <a:stretch/>
        </p:blipFill>
        <p:spPr bwMode="auto">
          <a:xfrm>
            <a:off x="9358472" y="3645430"/>
            <a:ext cx="1992194" cy="2744584"/>
          </a:xfrm>
          <a:prstGeom prst="rect">
            <a:avLst/>
          </a:prstGeom>
          <a:noFill/>
          <a:ln>
            <a:noFill/>
          </a:ln>
          <a:extLst>
            <a:ext uri="{53640926-AAD7-44D8-BBD7-CCE9431645EC}">
              <a14:shadowObscured xmlns:a14="http://schemas.microsoft.com/office/drawing/2010/main"/>
            </a:ext>
          </a:extLst>
        </p:spPr>
      </p:pic>
      <p:pic>
        <p:nvPicPr>
          <p:cNvPr id="11" name="Picture 10" descr="C:\Users\Ayush Bandil\Desktop\belowcut.png"/>
          <p:cNvPicPr/>
          <p:nvPr/>
        </p:nvPicPr>
        <p:blipFill rotWithShape="1">
          <a:blip r:embed="rId5" cstate="print">
            <a:extLst>
              <a:ext uri="{28A0092B-C50C-407E-A947-70E740481C1C}">
                <a14:useLocalDpi xmlns:a14="http://schemas.microsoft.com/office/drawing/2010/main" val="0"/>
              </a:ext>
            </a:extLst>
          </a:blip>
          <a:srcRect l="9107" t="16810" r="35926" b="13889"/>
          <a:stretch/>
        </p:blipFill>
        <p:spPr bwMode="auto">
          <a:xfrm>
            <a:off x="257377" y="4028570"/>
            <a:ext cx="3600045" cy="2148575"/>
          </a:xfrm>
          <a:prstGeom prst="rect">
            <a:avLst/>
          </a:prstGeom>
          <a:noFill/>
          <a:ln>
            <a:noFill/>
          </a:ln>
          <a:extLst>
            <a:ext uri="{53640926-AAD7-44D8-BBD7-CCE9431645EC}">
              <a14:shadowObscured xmlns:a14="http://schemas.microsoft.com/office/drawing/2010/main"/>
            </a:ext>
          </a:extLst>
        </p:spPr>
      </p:pic>
      <p:sp>
        <p:nvSpPr>
          <p:cNvPr id="4" name="TextBox 3"/>
          <p:cNvSpPr txBox="1"/>
          <p:nvPr/>
        </p:nvSpPr>
        <p:spPr>
          <a:xfrm>
            <a:off x="4648790" y="6239579"/>
            <a:ext cx="3566682" cy="461665"/>
          </a:xfrm>
          <a:prstGeom prst="rect">
            <a:avLst/>
          </a:prstGeom>
          <a:noFill/>
        </p:spPr>
        <p:txBody>
          <a:bodyPr wrap="none" rtlCol="0">
            <a:spAutoFit/>
          </a:bodyPr>
          <a:lstStyle/>
          <a:p>
            <a:pPr algn="ctr"/>
            <a:r>
              <a:rPr lang="en-US" sz="1200" i="1" dirty="0">
                <a:solidFill>
                  <a:schemeClr val="bg2">
                    <a:lumMod val="50000"/>
                  </a:schemeClr>
                </a:solidFill>
              </a:rPr>
              <a:t>Top view of discretized points below the cutting depth </a:t>
            </a:r>
          </a:p>
          <a:p>
            <a:pPr algn="ctr"/>
            <a:r>
              <a:rPr lang="en-US" sz="1200" i="1" dirty="0">
                <a:solidFill>
                  <a:schemeClr val="bg2">
                    <a:lumMod val="50000"/>
                  </a:schemeClr>
                </a:solidFill>
              </a:rPr>
              <a:t>for -20</a:t>
            </a:r>
            <a:r>
              <a:rPr lang="en-US" sz="1200" i="1" baseline="30000" dirty="0">
                <a:solidFill>
                  <a:schemeClr val="bg2">
                    <a:lumMod val="50000"/>
                  </a:schemeClr>
                </a:solidFill>
              </a:rPr>
              <a:t>0</a:t>
            </a:r>
            <a:r>
              <a:rPr lang="en-US" sz="1200" i="1" dirty="0">
                <a:solidFill>
                  <a:schemeClr val="bg2">
                    <a:lumMod val="50000"/>
                  </a:schemeClr>
                </a:solidFill>
              </a:rPr>
              <a:t> lead 30</a:t>
            </a:r>
            <a:r>
              <a:rPr lang="en-US" sz="1200" i="1" baseline="30000" dirty="0">
                <a:solidFill>
                  <a:schemeClr val="bg2">
                    <a:lumMod val="50000"/>
                  </a:schemeClr>
                </a:solidFill>
              </a:rPr>
              <a:t>0</a:t>
            </a:r>
            <a:r>
              <a:rPr lang="en-US" sz="1200" i="1" dirty="0">
                <a:solidFill>
                  <a:schemeClr val="bg2">
                    <a:lumMod val="50000"/>
                  </a:schemeClr>
                </a:solidFill>
              </a:rPr>
              <a:t> tilt</a:t>
            </a:r>
          </a:p>
        </p:txBody>
      </p:sp>
      <p:sp>
        <p:nvSpPr>
          <p:cNvPr id="12" name="TextBox 11"/>
          <p:cNvSpPr txBox="1"/>
          <p:nvPr/>
        </p:nvSpPr>
        <p:spPr>
          <a:xfrm>
            <a:off x="8541625" y="6239579"/>
            <a:ext cx="3217997" cy="461665"/>
          </a:xfrm>
          <a:prstGeom prst="rect">
            <a:avLst/>
          </a:prstGeom>
          <a:noFill/>
        </p:spPr>
        <p:txBody>
          <a:bodyPr wrap="none" rtlCol="0">
            <a:spAutoFit/>
          </a:bodyPr>
          <a:lstStyle/>
          <a:p>
            <a:pPr algn="ctr"/>
            <a:r>
              <a:rPr lang="en-US" sz="1200" i="1" dirty="0">
                <a:solidFill>
                  <a:schemeClr val="bg2">
                    <a:lumMod val="50000"/>
                  </a:schemeClr>
                </a:solidFill>
              </a:rPr>
              <a:t>Top view of discretized points in the cutting zone </a:t>
            </a:r>
          </a:p>
          <a:p>
            <a:pPr algn="ctr"/>
            <a:r>
              <a:rPr lang="en-US" sz="1200" i="1" dirty="0">
                <a:solidFill>
                  <a:schemeClr val="bg2">
                    <a:lumMod val="50000"/>
                  </a:schemeClr>
                </a:solidFill>
              </a:rPr>
              <a:t>for -20</a:t>
            </a:r>
            <a:r>
              <a:rPr lang="en-US" sz="1200" i="1" baseline="30000" dirty="0">
                <a:solidFill>
                  <a:schemeClr val="bg2">
                    <a:lumMod val="50000"/>
                  </a:schemeClr>
                </a:solidFill>
              </a:rPr>
              <a:t>0</a:t>
            </a:r>
            <a:r>
              <a:rPr lang="en-US" sz="1200" i="1" dirty="0">
                <a:solidFill>
                  <a:schemeClr val="bg2">
                    <a:lumMod val="50000"/>
                  </a:schemeClr>
                </a:solidFill>
              </a:rPr>
              <a:t> lead 30</a:t>
            </a:r>
            <a:r>
              <a:rPr lang="en-US" sz="1200" i="1" baseline="30000" dirty="0">
                <a:solidFill>
                  <a:schemeClr val="bg2">
                    <a:lumMod val="50000"/>
                  </a:schemeClr>
                </a:solidFill>
              </a:rPr>
              <a:t>0</a:t>
            </a:r>
            <a:r>
              <a:rPr lang="en-US" sz="1200" i="1" dirty="0">
                <a:solidFill>
                  <a:schemeClr val="bg2">
                    <a:lumMod val="50000"/>
                  </a:schemeClr>
                </a:solidFill>
              </a:rPr>
              <a:t> tilt</a:t>
            </a:r>
          </a:p>
        </p:txBody>
      </p:sp>
    </p:spTree>
    <p:extLst>
      <p:ext uri="{BB962C8B-B14F-4D97-AF65-F5344CB8AC3E}">
        <p14:creationId xmlns:p14="http://schemas.microsoft.com/office/powerpoint/2010/main" val="177922740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fade">
                                      <p:cBhvr>
                                        <p:cTn id="13" dur="500"/>
                                        <p:tgtEl>
                                          <p:spTgt spid="3">
                                            <p:txEl>
                                              <p:pRg st="3" end="3"/>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4" end="4"/>
                                            </p:txEl>
                                          </p:spTgt>
                                        </p:tgtEl>
                                        <p:attrNameLst>
                                          <p:attrName>style.visibility</p:attrName>
                                        </p:attrNameLst>
                                      </p:cBhvr>
                                      <p:to>
                                        <p:strVal val="visible"/>
                                      </p:to>
                                    </p:set>
                                    <p:animEffect transition="in" filter="fade">
                                      <p:cBhvr>
                                        <p:cTn id="16" dur="500"/>
                                        <p:tgtEl>
                                          <p:spTgt spid="3">
                                            <p:txEl>
                                              <p:pRg st="4" end="4"/>
                                            </p:txEl>
                                          </p:spTgt>
                                        </p:tgtEl>
                                      </p:cBhvr>
                                    </p:animEffect>
                                  </p:childTnLst>
                                </p:cTn>
                              </p:par>
                              <p:par>
                                <p:cTn id="17" presetID="10" presetClass="entr" presetSubtype="0" fill="hold" nodeType="withEffect">
                                  <p:stCondLst>
                                    <p:cond delay="500"/>
                                  </p:stCondLst>
                                  <p:childTnLst>
                                    <p:set>
                                      <p:cBhvr>
                                        <p:cTn id="18" dur="1" fill="hold">
                                          <p:stCondLst>
                                            <p:cond delay="0"/>
                                          </p:stCondLst>
                                        </p:cTn>
                                        <p:tgtEl>
                                          <p:spTgt spid="3">
                                            <p:txEl>
                                              <p:pRg st="6" end="6"/>
                                            </p:txEl>
                                          </p:spTgt>
                                        </p:tgtEl>
                                        <p:attrNameLst>
                                          <p:attrName>style.visibility</p:attrName>
                                        </p:attrNameLst>
                                      </p:cBhvr>
                                      <p:to>
                                        <p:strVal val="visible"/>
                                      </p:to>
                                    </p:set>
                                    <p:animEffect transition="in" filter="fade">
                                      <p:cBhvr>
                                        <p:cTn id="19" dur="500"/>
                                        <p:tgtEl>
                                          <p:spTgt spid="3">
                                            <p:txEl>
                                              <p:pRg st="6" end="6"/>
                                            </p:txEl>
                                          </p:spTgt>
                                        </p:tgtEl>
                                      </p:cBhvr>
                                    </p:animEffect>
                                  </p:childTnLst>
                                </p:cTn>
                              </p:par>
                              <p:par>
                                <p:cTn id="20" presetID="10" presetClass="entr" presetSubtype="0" fill="hold" nodeType="withEffect">
                                  <p:stCondLst>
                                    <p:cond delay="100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par>
                                <p:cTn id="23" presetID="10" presetClass="entr" presetSubtype="0" fill="hold" grpId="0" nodeType="withEffect">
                                  <p:stCondLst>
                                    <p:cond delay="1000"/>
                                  </p:stCondLst>
                                  <p:childTnLst>
                                    <p:set>
                                      <p:cBhvr>
                                        <p:cTn id="24" dur="1" fill="hold">
                                          <p:stCondLst>
                                            <p:cond delay="0"/>
                                          </p:stCondLst>
                                        </p:cTn>
                                        <p:tgtEl>
                                          <p:spTgt spid="4"/>
                                        </p:tgtEl>
                                        <p:attrNameLst>
                                          <p:attrName>style.visibility</p:attrName>
                                        </p:attrNameLst>
                                      </p:cBhvr>
                                      <p:to>
                                        <p:strVal val="visible"/>
                                      </p:to>
                                    </p:set>
                                    <p:animEffect transition="in" filter="fade">
                                      <p:cBhvr>
                                        <p:cTn id="25" dur="500"/>
                                        <p:tgtEl>
                                          <p:spTgt spid="4"/>
                                        </p:tgtEl>
                                      </p:cBhvr>
                                    </p:animEffect>
                                  </p:childTnLst>
                                </p:cTn>
                              </p:par>
                              <p:par>
                                <p:cTn id="26" presetID="10" presetClass="entr" presetSubtype="0" fill="hold" nodeType="withEffect">
                                  <p:stCondLst>
                                    <p:cond delay="100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500"/>
                                        <p:tgtEl>
                                          <p:spTgt spid="10"/>
                                        </p:tgtEl>
                                      </p:cBhvr>
                                    </p:animEffect>
                                  </p:childTnLst>
                                </p:cTn>
                              </p:par>
                              <p:par>
                                <p:cTn id="29" presetID="10" presetClass="entr" presetSubtype="0" fill="hold" grpId="0" nodeType="withEffect">
                                  <p:stCondLst>
                                    <p:cond delay="100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IN" dirty="0"/>
              <a:t>STEP 4: CHIP DIMENSIONS </a:t>
            </a:r>
          </a:p>
        </p:txBody>
      </p:sp>
      <mc:AlternateContent xmlns:mc="http://schemas.openxmlformats.org/markup-compatibility/2006" xmlns:a14="http://schemas.microsoft.com/office/drawing/2010/main">
        <mc:Choice Requires="a14">
          <p:sp>
            <p:nvSpPr>
              <p:cNvPr id="6" name="Content Placeholder 5"/>
              <p:cNvSpPr>
                <a:spLocks noGrp="1"/>
              </p:cNvSpPr>
              <p:nvPr>
                <p:ph idx="1"/>
              </p:nvPr>
            </p:nvSpPr>
            <p:spPr/>
            <p:txBody>
              <a:bodyPr>
                <a:normAutofit/>
              </a:bodyPr>
              <a:lstStyle/>
              <a:p>
                <a:pPr>
                  <a:buFont typeface="Arial" panose="020B0604020202020204" pitchFamily="34" charset="0"/>
                  <a:buChar char="•"/>
                </a:pPr>
                <a:r>
                  <a:rPr lang="en-US" sz="1900" dirty="0"/>
                  <a:t>The forces generated depend on the geometry on the chips formed.</a:t>
                </a:r>
              </a:p>
              <a:p>
                <a:pPr>
                  <a:buFont typeface="Arial" panose="020B0604020202020204" pitchFamily="34" charset="0"/>
                  <a:buChar char="•"/>
                </a:pPr>
                <a:r>
                  <a:rPr lang="en-IN" sz="1900" dirty="0"/>
                  <a:t>There are three geometric parameters which are as follows: </a:t>
                </a:r>
              </a:p>
              <a:p>
                <a:pPr marL="601218" lvl="1" indent="-400050">
                  <a:spcAft>
                    <a:spcPts val="600"/>
                  </a:spcAft>
                  <a:buFont typeface="+mj-lt"/>
                  <a:buAutoNum type="romanLcPeriod"/>
                </a:pPr>
                <a:r>
                  <a:rPr lang="en-IN" b="1" dirty="0"/>
                  <a:t>Chip thickness: </a:t>
                </a: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𝑡</m:t>
                        </m:r>
                      </m:e>
                      <m:sub>
                        <m:r>
                          <a:rPr lang="en-US" sz="1600" i="1">
                            <a:latin typeface="Cambria Math" panose="02040503050406030204" pitchFamily="18" charset="0"/>
                          </a:rPr>
                          <m:t>𝑛</m:t>
                        </m:r>
                      </m:sub>
                    </m:sSub>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𝑆</m:t>
                        </m:r>
                      </m:e>
                      <m:sub>
                        <m:r>
                          <a:rPr lang="en-US" sz="1600" i="1">
                            <a:latin typeface="Cambria Math" panose="02040503050406030204" pitchFamily="18" charset="0"/>
                          </a:rPr>
                          <m:t>𝑡</m:t>
                        </m:r>
                      </m:sub>
                    </m:sSub>
                    <m:r>
                      <a:rPr lang="en-US" sz="1600" i="1">
                        <a:latin typeface="Cambria Math" panose="02040503050406030204" pitchFamily="18" charset="0"/>
                      </a:rPr>
                      <m:t>,</m:t>
                    </m:r>
                    <m:r>
                      <m:rPr>
                        <m:sty m:val="p"/>
                      </m:rPr>
                      <a:rPr lang="en-US" sz="1600">
                        <a:latin typeface="Cambria Math" panose="02040503050406030204" pitchFamily="18" charset="0"/>
                      </a:rPr>
                      <m:t>Φ</m:t>
                    </m:r>
                    <m:r>
                      <a:rPr lang="en-US" sz="1600">
                        <a:latin typeface="Cambria Math" panose="02040503050406030204" pitchFamily="18" charset="0"/>
                      </a:rPr>
                      <m:t>,</m:t>
                    </m:r>
                    <m:r>
                      <m:rPr>
                        <m:sty m:val="p"/>
                      </m:rPr>
                      <a:rPr lang="en-US" sz="1600">
                        <a:latin typeface="Cambria Math" panose="02040503050406030204" pitchFamily="18" charset="0"/>
                      </a:rPr>
                      <m:t>K</m:t>
                    </m:r>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𝑆</m:t>
                        </m:r>
                      </m:e>
                      <m:sub>
                        <m:r>
                          <a:rPr lang="en-US" sz="1600" i="1">
                            <a:latin typeface="Cambria Math" panose="02040503050406030204" pitchFamily="18" charset="0"/>
                          </a:rPr>
                          <m:t>𝑡</m:t>
                        </m:r>
                      </m:sub>
                    </m:sSub>
                    <m:func>
                      <m:funcPr>
                        <m:ctrlPr>
                          <a:rPr lang="en-US" sz="1600" i="1">
                            <a:latin typeface="Cambria Math" panose="02040503050406030204" pitchFamily="18" charset="0"/>
                          </a:rPr>
                        </m:ctrlPr>
                      </m:funcPr>
                      <m:fName>
                        <m:r>
                          <m:rPr>
                            <m:sty m:val="p"/>
                          </m:rPr>
                          <a:rPr lang="en-US" sz="1600">
                            <a:latin typeface="Cambria Math" panose="02040503050406030204" pitchFamily="18" charset="0"/>
                          </a:rPr>
                          <m:t>sin</m:t>
                        </m:r>
                      </m:fName>
                      <m:e>
                        <m:r>
                          <m:rPr>
                            <m:sty m:val="p"/>
                          </m:rPr>
                          <a:rPr lang="en-US" sz="1600">
                            <a:latin typeface="Cambria Math" panose="02040503050406030204" pitchFamily="18" charset="0"/>
                          </a:rPr>
                          <m:t>Φ</m:t>
                        </m:r>
                      </m:e>
                    </m:func>
                    <m:func>
                      <m:funcPr>
                        <m:ctrlPr>
                          <a:rPr lang="en-US" sz="1600" i="1">
                            <a:latin typeface="Cambria Math" panose="02040503050406030204" pitchFamily="18" charset="0"/>
                          </a:rPr>
                        </m:ctrlPr>
                      </m:funcPr>
                      <m:fName>
                        <m:r>
                          <m:rPr>
                            <m:sty m:val="p"/>
                          </m:rPr>
                          <a:rPr lang="en-US" sz="1600">
                            <a:latin typeface="Cambria Math" panose="02040503050406030204" pitchFamily="18" charset="0"/>
                          </a:rPr>
                          <m:t>sin</m:t>
                        </m:r>
                      </m:fName>
                      <m:e>
                        <m:r>
                          <a:rPr lang="en-US" sz="1600" i="1">
                            <a:latin typeface="Cambria Math" panose="02040503050406030204" pitchFamily="18" charset="0"/>
                          </a:rPr>
                          <m:t>𝐾</m:t>
                        </m:r>
                      </m:e>
                    </m:func>
                  </m:oMath>
                </a14:m>
                <a:endParaRPr lang="en-IN" dirty="0"/>
              </a:p>
              <a:p>
                <a:pPr marL="601218" lvl="1" indent="-400050">
                  <a:spcAft>
                    <a:spcPts val="0"/>
                  </a:spcAft>
                  <a:buFont typeface="+mj-lt"/>
                  <a:buAutoNum type="romanLcPeriod"/>
                </a:pPr>
                <a:r>
                  <a:rPr lang="en-IN" b="1" dirty="0"/>
                  <a:t>Chip width: </a:t>
                </a:r>
                <a:r>
                  <a:rPr lang="en-US" dirty="0"/>
                  <a:t>projected length of an element in the direction of cutting velocity: </a:t>
                </a:r>
                <a14:m>
                  <m:oMath xmlns:m="http://schemas.openxmlformats.org/officeDocument/2006/math">
                    <m:r>
                      <a:rPr lang="en-US" sz="1600" i="1">
                        <a:latin typeface="Cambria Math" panose="02040503050406030204" pitchFamily="18" charset="0"/>
                      </a:rPr>
                      <m:t>𝑑𝑏</m:t>
                    </m:r>
                    <m:r>
                      <a:rPr lang="en-US" sz="1600" i="1">
                        <a:latin typeface="Cambria Math" panose="02040503050406030204" pitchFamily="18" charset="0"/>
                      </a:rPr>
                      <m:t>=</m:t>
                    </m:r>
                    <m:f>
                      <m:fPr>
                        <m:ctrlPr>
                          <a:rPr lang="en-US" sz="1600" i="1">
                            <a:latin typeface="Cambria Math" panose="02040503050406030204" pitchFamily="18" charset="0"/>
                          </a:rPr>
                        </m:ctrlPr>
                      </m:fPr>
                      <m:num>
                        <m:r>
                          <a:rPr lang="en-US" sz="1600" i="1">
                            <a:latin typeface="Cambria Math" panose="02040503050406030204" pitchFamily="18" charset="0"/>
                          </a:rPr>
                          <m:t>𝑑𝑧</m:t>
                        </m:r>
                      </m:num>
                      <m:den>
                        <m:func>
                          <m:funcPr>
                            <m:ctrlPr>
                              <a:rPr lang="en-US" sz="1600" i="1">
                                <a:latin typeface="Cambria Math" panose="02040503050406030204" pitchFamily="18" charset="0"/>
                              </a:rPr>
                            </m:ctrlPr>
                          </m:funcPr>
                          <m:fName>
                            <m:r>
                              <m:rPr>
                                <m:sty m:val="p"/>
                              </m:rPr>
                              <a:rPr lang="en-US" sz="1600">
                                <a:latin typeface="Cambria Math" panose="02040503050406030204" pitchFamily="18" charset="0"/>
                              </a:rPr>
                              <m:t>sin</m:t>
                            </m:r>
                          </m:fName>
                          <m:e>
                            <m:r>
                              <a:rPr lang="en-US" sz="1600" i="1">
                                <a:latin typeface="Cambria Math" panose="02040503050406030204" pitchFamily="18" charset="0"/>
                              </a:rPr>
                              <m:t>𝐾</m:t>
                            </m:r>
                          </m:e>
                        </m:func>
                      </m:den>
                    </m:f>
                  </m:oMath>
                </a14:m>
                <a:endParaRPr lang="en-IN" dirty="0"/>
              </a:p>
              <a:p>
                <a:pPr marL="601218" lvl="1" indent="-400050">
                  <a:buFont typeface="+mj-lt"/>
                  <a:buAutoNum type="romanLcPeriod"/>
                </a:pPr>
                <a:r>
                  <a:rPr lang="en-IN" b="1" dirty="0"/>
                  <a:t>Chip length: </a:t>
                </a:r>
                <a:r>
                  <a:rPr lang="en-US" dirty="0"/>
                  <a:t>distance between two adjacent cutting points: </a:t>
                </a:r>
                <a14:m>
                  <m:oMath xmlns:m="http://schemas.openxmlformats.org/officeDocument/2006/math">
                    <m:r>
                      <a:rPr lang="en-US" sz="1200" i="1">
                        <a:latin typeface="Cambria Math" panose="02040503050406030204" pitchFamily="18" charset="0"/>
                      </a:rPr>
                      <m:t>𝑑𝑠</m:t>
                    </m:r>
                    <m:r>
                      <a:rPr lang="en-US" sz="1200" i="1">
                        <a:latin typeface="Cambria Math" panose="02040503050406030204" pitchFamily="18" charset="0"/>
                      </a:rPr>
                      <m:t>=</m:t>
                    </m:r>
                    <m:rad>
                      <m:radPr>
                        <m:degHide m:val="on"/>
                        <m:ctrlPr>
                          <a:rPr lang="en-US" sz="1200" i="1">
                            <a:latin typeface="Cambria Math" panose="02040503050406030204" pitchFamily="18" charset="0"/>
                          </a:rPr>
                        </m:ctrlPr>
                      </m:radPr>
                      <m:deg/>
                      <m:e>
                        <m:sSup>
                          <m:sSupPr>
                            <m:ctrlPr>
                              <a:rPr lang="en-US" sz="1200" i="1">
                                <a:latin typeface="Cambria Math" panose="02040503050406030204" pitchFamily="18" charset="0"/>
                              </a:rPr>
                            </m:ctrlPr>
                          </m:sSupPr>
                          <m:e>
                            <m:r>
                              <a:rPr lang="en-US" sz="1200" i="1">
                                <a:latin typeface="Cambria Math" panose="02040503050406030204" pitchFamily="18" charset="0"/>
                              </a:rPr>
                              <m:t>(</m:t>
                            </m:r>
                            <m:acc>
                              <m:accPr>
                                <m:chr m:val="⃗"/>
                                <m:ctrlPr>
                                  <a:rPr lang="en-US" sz="1200" i="1">
                                    <a:latin typeface="Cambria Math" panose="02040503050406030204" pitchFamily="18" charset="0"/>
                                  </a:rPr>
                                </m:ctrlPr>
                              </m:accPr>
                              <m:e>
                                <m:r>
                                  <a:rPr lang="en-US" sz="1200" i="1">
                                    <a:latin typeface="Cambria Math" panose="02040503050406030204" pitchFamily="18" charset="0"/>
                                  </a:rPr>
                                  <m:t>𝑋</m:t>
                                </m:r>
                              </m:e>
                            </m:acc>
                            <m:d>
                              <m:dPr>
                                <m:ctrlPr>
                                  <a:rPr lang="en-US" sz="1200" i="1">
                                    <a:latin typeface="Cambria Math" panose="02040503050406030204" pitchFamily="18" charset="0"/>
                                  </a:rPr>
                                </m:ctrlPr>
                              </m:dPr>
                              <m:e>
                                <m:r>
                                  <a:rPr lang="en-US" sz="1200" i="1">
                                    <a:latin typeface="Cambria Math" panose="02040503050406030204" pitchFamily="18" charset="0"/>
                                  </a:rPr>
                                  <m:t>𝑗</m:t>
                                </m:r>
                                <m:r>
                                  <a:rPr lang="en-US" sz="1200" i="1">
                                    <a:latin typeface="Cambria Math" panose="02040503050406030204" pitchFamily="18" charset="0"/>
                                  </a:rPr>
                                  <m:t>,</m:t>
                                </m:r>
                                <m:r>
                                  <a:rPr lang="en-US" sz="1200" i="1">
                                    <a:latin typeface="Cambria Math" panose="02040503050406030204" pitchFamily="18" charset="0"/>
                                  </a:rPr>
                                  <m:t>𝑖</m:t>
                                </m:r>
                              </m:e>
                            </m:d>
                            <m:r>
                              <a:rPr lang="en-US" sz="1200" i="1">
                                <a:latin typeface="Cambria Math" panose="02040503050406030204" pitchFamily="18" charset="0"/>
                              </a:rPr>
                              <m:t>−</m:t>
                            </m:r>
                            <m:acc>
                              <m:accPr>
                                <m:chr m:val="⃗"/>
                                <m:ctrlPr>
                                  <a:rPr lang="en-US" sz="1200" i="1">
                                    <a:latin typeface="Cambria Math" panose="02040503050406030204" pitchFamily="18" charset="0"/>
                                  </a:rPr>
                                </m:ctrlPr>
                              </m:accPr>
                              <m:e>
                                <m:r>
                                  <a:rPr lang="en-US" sz="1200" i="1">
                                    <a:latin typeface="Cambria Math" panose="02040503050406030204" pitchFamily="18" charset="0"/>
                                  </a:rPr>
                                  <m:t>𝑋</m:t>
                                </m:r>
                              </m:e>
                            </m:acc>
                            <m:r>
                              <a:rPr lang="en-US" sz="1200" i="1">
                                <a:latin typeface="Cambria Math" panose="02040503050406030204" pitchFamily="18" charset="0"/>
                              </a:rPr>
                              <m:t>(</m:t>
                            </m:r>
                            <m:r>
                              <a:rPr lang="en-US" sz="1200" i="1">
                                <a:latin typeface="Cambria Math" panose="02040503050406030204" pitchFamily="18" charset="0"/>
                              </a:rPr>
                              <m:t>𝑗</m:t>
                            </m:r>
                            <m:r>
                              <a:rPr lang="en-US" sz="1200" i="1">
                                <a:latin typeface="Cambria Math" panose="02040503050406030204" pitchFamily="18" charset="0"/>
                              </a:rPr>
                              <m:t>−1,</m:t>
                            </m:r>
                            <m:r>
                              <a:rPr lang="en-US" sz="1200" i="1">
                                <a:latin typeface="Cambria Math" panose="02040503050406030204" pitchFamily="18" charset="0"/>
                              </a:rPr>
                              <m:t>𝑖</m:t>
                            </m:r>
                            <m:r>
                              <a:rPr lang="en-US" sz="1200" i="1">
                                <a:latin typeface="Cambria Math" panose="02040503050406030204" pitchFamily="18" charset="0"/>
                              </a:rPr>
                              <m:t>))</m:t>
                            </m:r>
                          </m:e>
                          <m:sup>
                            <m:r>
                              <a:rPr lang="en-US" sz="1200" i="1">
                                <a:latin typeface="Cambria Math" panose="02040503050406030204" pitchFamily="18" charset="0"/>
                              </a:rPr>
                              <m:t>2</m:t>
                            </m:r>
                          </m:sup>
                        </m:sSup>
                      </m:e>
                    </m:rad>
                  </m:oMath>
                </a14:m>
                <a:endParaRPr lang="en-IN" b="1" dirty="0"/>
              </a:p>
              <a:p>
                <a:endParaRPr lang="en-IN" dirty="0"/>
              </a:p>
            </p:txBody>
          </p:sp>
        </mc:Choice>
        <mc:Fallback xmlns="">
          <p:sp>
            <p:nvSpPr>
              <p:cNvPr id="6" name="Content Placeholder 5"/>
              <p:cNvSpPr>
                <a:spLocks noGrp="1" noRot="1" noChangeAspect="1" noMove="1" noResize="1" noEditPoints="1" noAdjustHandles="1" noChangeArrowheads="1" noChangeShapeType="1" noTextEdit="1"/>
              </p:cNvSpPr>
              <p:nvPr>
                <p:ph idx="1"/>
              </p:nvPr>
            </p:nvSpPr>
            <p:spPr>
              <a:blipFill>
                <a:blip r:embed="rId2"/>
                <a:stretch>
                  <a:fillRect l="-1333" t="-1515"/>
                </a:stretch>
              </a:blipFill>
            </p:spPr>
            <p:txBody>
              <a:bodyPr/>
              <a:lstStyle/>
              <a:p>
                <a:r>
                  <a:rPr lang="en-US">
                    <a:noFill/>
                  </a:rPr>
                  <a:t> </a:t>
                </a:r>
              </a:p>
            </p:txBody>
          </p:sp>
        </mc:Fallback>
      </mc:AlternateContent>
      <p:pic>
        <p:nvPicPr>
          <p:cNvPr id="4" name="Picture 3" descr="C:\Users\Ayush Bandil\Desktop\chip thickness.png"/>
          <p:cNvPicPr/>
          <p:nvPr/>
        </p:nvPicPr>
        <p:blipFill rotWithShape="1">
          <a:blip r:embed="rId3" cstate="print">
            <a:extLst>
              <a:ext uri="{BEBA8EAE-BF5A-486C-A8C5-ECC9F3942E4B}">
                <a14:imgProps xmlns:a14="http://schemas.microsoft.com/office/drawing/2010/main">
                  <a14:imgLayer r:embed="rId4">
                    <a14:imgEffect>
                      <a14:artisticCutout/>
                    </a14:imgEffect>
                  </a14:imgLayer>
                </a14:imgProps>
              </a:ext>
              <a:ext uri="{28A0092B-C50C-407E-A947-70E740481C1C}">
                <a14:useLocalDpi xmlns:a14="http://schemas.microsoft.com/office/drawing/2010/main" val="0"/>
              </a:ext>
            </a:extLst>
          </a:blip>
          <a:srcRect l="7748" t="2609" r="16731" b="4021"/>
          <a:stretch/>
        </p:blipFill>
        <p:spPr bwMode="auto">
          <a:xfrm>
            <a:off x="605760" y="4237242"/>
            <a:ext cx="3331029" cy="2009140"/>
          </a:xfrm>
          <a:prstGeom prst="rect">
            <a:avLst/>
          </a:prstGeom>
          <a:noFill/>
          <a:ln>
            <a:noFill/>
          </a:ln>
          <a:extLst>
            <a:ext uri="{53640926-AAD7-44D8-BBD7-CCE9431645EC}">
              <a14:shadowObscured xmlns:a14="http://schemas.microsoft.com/office/drawing/2010/main"/>
            </a:ext>
          </a:extLst>
        </p:spPr>
      </p:pic>
      <p:pic>
        <p:nvPicPr>
          <p:cNvPr id="7" name="Picture 6" descr="C:\Users\Ayush Bandil\Desktop\chip width.png"/>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037330" y="4206044"/>
            <a:ext cx="4178300" cy="2038350"/>
          </a:xfrm>
          <a:prstGeom prst="rect">
            <a:avLst/>
          </a:prstGeom>
          <a:noFill/>
          <a:ln>
            <a:noFill/>
          </a:ln>
        </p:spPr>
      </p:pic>
      <p:pic>
        <p:nvPicPr>
          <p:cNvPr id="8" name="Picture 7" descr="C:\Users\Ayush Bandil\Desktop\chip length.png"/>
          <p:cNvPicPr/>
          <p:nvPr/>
        </p:nvPicPr>
        <p:blipFill rotWithShape="1">
          <a:blip r:embed="rId6">
            <a:extLst>
              <a:ext uri="{28A0092B-C50C-407E-A947-70E740481C1C}">
                <a14:useLocalDpi xmlns:a14="http://schemas.microsoft.com/office/drawing/2010/main" val="0"/>
              </a:ext>
            </a:extLst>
          </a:blip>
          <a:srcRect t="8897" r="2225" b="3271"/>
          <a:stretch/>
        </p:blipFill>
        <p:spPr bwMode="auto">
          <a:xfrm>
            <a:off x="8358414" y="4279356"/>
            <a:ext cx="3339415" cy="2023745"/>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89508402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nodeType="withEffect">
                                  <p:stCondLst>
                                    <p:cond delay="50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par>
                                <p:cTn id="11" presetID="10" presetClass="entr" presetSubtype="0" fill="hold" nodeType="withEffect">
                                  <p:stCondLst>
                                    <p:cond delay="500"/>
                                  </p:stCondLst>
                                  <p:childTnLst>
                                    <p:set>
                                      <p:cBhvr>
                                        <p:cTn id="12" dur="1" fill="hold">
                                          <p:stCondLst>
                                            <p:cond delay="0"/>
                                          </p:stCondLst>
                                        </p:cTn>
                                        <p:tgtEl>
                                          <p:spTgt spid="6">
                                            <p:txEl>
                                              <p:pRg st="2" end="2"/>
                                            </p:txEl>
                                          </p:spTgt>
                                        </p:tgtEl>
                                        <p:attrNameLst>
                                          <p:attrName>style.visibility</p:attrName>
                                        </p:attrNameLst>
                                      </p:cBhvr>
                                      <p:to>
                                        <p:strVal val="visible"/>
                                      </p:to>
                                    </p:set>
                                    <p:animEffect transition="in" filter="fade">
                                      <p:cBhvr>
                                        <p:cTn id="13" dur="500"/>
                                        <p:tgtEl>
                                          <p:spTgt spid="6">
                                            <p:txEl>
                                              <p:pRg st="2" end="2"/>
                                            </p:txEl>
                                          </p:spTgt>
                                        </p:tgtEl>
                                      </p:cBhvr>
                                    </p:animEffect>
                                  </p:childTnLst>
                                </p:cTn>
                              </p:par>
                              <p:par>
                                <p:cTn id="14" presetID="10" presetClass="entr" presetSubtype="0" fill="hold" nodeType="withEffect">
                                  <p:stCondLst>
                                    <p:cond delay="500"/>
                                  </p:stCondLst>
                                  <p:childTnLst>
                                    <p:set>
                                      <p:cBhvr>
                                        <p:cTn id="15" dur="1" fill="hold">
                                          <p:stCondLst>
                                            <p:cond delay="0"/>
                                          </p:stCondLst>
                                        </p:cTn>
                                        <p:tgtEl>
                                          <p:spTgt spid="6">
                                            <p:txEl>
                                              <p:pRg st="3" end="3"/>
                                            </p:txEl>
                                          </p:spTgt>
                                        </p:tgtEl>
                                        <p:attrNameLst>
                                          <p:attrName>style.visibility</p:attrName>
                                        </p:attrNameLst>
                                      </p:cBhvr>
                                      <p:to>
                                        <p:strVal val="visible"/>
                                      </p:to>
                                    </p:set>
                                    <p:animEffect transition="in" filter="fade">
                                      <p:cBhvr>
                                        <p:cTn id="16" dur="500"/>
                                        <p:tgtEl>
                                          <p:spTgt spid="6">
                                            <p:txEl>
                                              <p:pRg st="3" end="3"/>
                                            </p:txEl>
                                          </p:spTgt>
                                        </p:tgtEl>
                                      </p:cBhvr>
                                    </p:animEffect>
                                  </p:childTnLst>
                                </p:cTn>
                              </p:par>
                              <p:par>
                                <p:cTn id="17" presetID="10" presetClass="entr" presetSubtype="0" fill="hold" nodeType="withEffect">
                                  <p:stCondLst>
                                    <p:cond delay="500"/>
                                  </p:stCondLst>
                                  <p:childTnLst>
                                    <p:set>
                                      <p:cBhvr>
                                        <p:cTn id="18" dur="1" fill="hold">
                                          <p:stCondLst>
                                            <p:cond delay="0"/>
                                          </p:stCondLst>
                                        </p:cTn>
                                        <p:tgtEl>
                                          <p:spTgt spid="6">
                                            <p:txEl>
                                              <p:pRg st="4" end="4"/>
                                            </p:txEl>
                                          </p:spTgt>
                                        </p:tgtEl>
                                        <p:attrNameLst>
                                          <p:attrName>style.visibility</p:attrName>
                                        </p:attrNameLst>
                                      </p:cBhvr>
                                      <p:to>
                                        <p:strVal val="visible"/>
                                      </p:to>
                                    </p:set>
                                    <p:animEffect transition="in" filter="fade">
                                      <p:cBhvr>
                                        <p:cTn id="19" dur="500"/>
                                        <p:tgtEl>
                                          <p:spTgt spid="6">
                                            <p:txEl>
                                              <p:pRg st="4" end="4"/>
                                            </p:txEl>
                                          </p:spTgt>
                                        </p:tgtEl>
                                      </p:cBhvr>
                                    </p:animEffect>
                                  </p:childTnLst>
                                </p:cTn>
                              </p:par>
                              <p:par>
                                <p:cTn id="20" presetID="10" presetClass="entr" presetSubtype="0" fill="hold" nodeType="withEffect">
                                  <p:stCondLst>
                                    <p:cond delay="100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par>
                                <p:cTn id="23" presetID="10" presetClass="entr" presetSubtype="0" fill="hold" nodeType="withEffect">
                                  <p:stCondLst>
                                    <p:cond delay="125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500"/>
                                        <p:tgtEl>
                                          <p:spTgt spid="7"/>
                                        </p:tgtEl>
                                      </p:cBhvr>
                                    </p:animEffect>
                                  </p:childTnLst>
                                </p:cTn>
                              </p:par>
                              <p:par>
                                <p:cTn id="26" presetID="10" presetClass="entr" presetSubtype="0" fill="hold" nodeType="withEffect">
                                  <p:stCondLst>
                                    <p:cond delay="1500"/>
                                  </p:stCondLst>
                                  <p:childTnLst>
                                    <p:set>
                                      <p:cBhvr>
                                        <p:cTn id="27" dur="1" fill="hold">
                                          <p:stCondLst>
                                            <p:cond delay="0"/>
                                          </p:stCondLst>
                                        </p:cTn>
                                        <p:tgtEl>
                                          <p:spTgt spid="8"/>
                                        </p:tgtEl>
                                        <p:attrNameLst>
                                          <p:attrName>style.visibility</p:attrName>
                                        </p:attrNameLst>
                                      </p:cBhvr>
                                      <p:to>
                                        <p:strVal val="visible"/>
                                      </p:to>
                                    </p:set>
                                    <p:animEffect transition="in" filter="fade">
                                      <p:cBhvr>
                                        <p:cTn id="2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4133" y="594359"/>
            <a:ext cx="3443289" cy="1547950"/>
          </a:xfrm>
        </p:spPr>
        <p:txBody>
          <a:bodyPr>
            <a:normAutofit/>
          </a:bodyPr>
          <a:lstStyle/>
          <a:p>
            <a:r>
              <a:rPr lang="en-IN" dirty="0"/>
              <a:t>STEP 5: COMPUTATION OF FORCES</a:t>
            </a:r>
          </a:p>
        </p:txBody>
      </p:sp>
      <p:sp>
        <p:nvSpPr>
          <p:cNvPr id="7" name="Text Placeholder 6">
            <a:extLst>
              <a:ext uri="{FF2B5EF4-FFF2-40B4-BE49-F238E27FC236}">
                <a16:creationId xmlns:a16="http://schemas.microsoft.com/office/drawing/2014/main" id="{3A2C305B-C147-4DDD-99EF-1A99A23C19CB}"/>
              </a:ext>
            </a:extLst>
          </p:cNvPr>
          <p:cNvSpPr>
            <a:spLocks noGrp="1"/>
          </p:cNvSpPr>
          <p:nvPr>
            <p:ph type="body" sz="half" idx="2"/>
          </p:nvPr>
        </p:nvSpPr>
        <p:spPr>
          <a:xfrm>
            <a:off x="457200" y="3372582"/>
            <a:ext cx="3200400" cy="2932621"/>
          </a:xfrm>
        </p:spPr>
        <p:txBody>
          <a:bodyPr/>
          <a:lstStyle/>
          <a:p>
            <a:r>
              <a:rPr lang="en-US" dirty="0"/>
              <a:t>Forces in FCN coordinate system</a:t>
            </a:r>
          </a:p>
        </p:txBody>
      </p:sp>
      <p:pic>
        <p:nvPicPr>
          <p:cNvPr id="14" name="Picture 13">
            <a:extLst>
              <a:ext uri="{FF2B5EF4-FFF2-40B4-BE49-F238E27FC236}">
                <a16:creationId xmlns:a16="http://schemas.microsoft.com/office/drawing/2014/main" id="{D786CE63-E893-41B5-959B-71142597BE50}"/>
              </a:ext>
            </a:extLst>
          </p:cNvPr>
          <p:cNvPicPr>
            <a:picLocks noChangeAspect="1"/>
          </p:cNvPicPr>
          <p:nvPr/>
        </p:nvPicPr>
        <p:blipFill rotWithShape="1">
          <a:blip r:embed="rId2"/>
          <a:srcRect l="9183"/>
          <a:stretch/>
        </p:blipFill>
        <p:spPr>
          <a:xfrm>
            <a:off x="4366393" y="884997"/>
            <a:ext cx="4458917" cy="5189440"/>
          </a:xfrm>
          <a:prstGeom prst="rect">
            <a:avLst/>
          </a:prstGeom>
        </p:spPr>
      </p:pic>
      <p:cxnSp>
        <p:nvCxnSpPr>
          <p:cNvPr id="16" name="Straight Connector 15">
            <a:extLst>
              <a:ext uri="{FF2B5EF4-FFF2-40B4-BE49-F238E27FC236}">
                <a16:creationId xmlns:a16="http://schemas.microsoft.com/office/drawing/2014/main" id="{B325E97D-F40D-4076-AC9F-D8E912FBD8F4}"/>
              </a:ext>
            </a:extLst>
          </p:cNvPr>
          <p:cNvCxnSpPr>
            <a:cxnSpLocks/>
          </p:cNvCxnSpPr>
          <p:nvPr/>
        </p:nvCxnSpPr>
        <p:spPr>
          <a:xfrm>
            <a:off x="6661066" y="315753"/>
            <a:ext cx="1" cy="5758684"/>
          </a:xfrm>
          <a:prstGeom prst="line">
            <a:avLst/>
          </a:prstGeom>
          <a:ln w="28575">
            <a:solidFill>
              <a:schemeClr val="tx1">
                <a:lumMod val="85000"/>
                <a:lumOff val="15000"/>
              </a:schemeClr>
            </a:solidFill>
            <a:prstDash val="lgDashDotDot"/>
          </a:ln>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F52F58B7-15AC-4500-AFF8-C18E89662995}"/>
              </a:ext>
            </a:extLst>
          </p:cNvPr>
          <p:cNvCxnSpPr>
            <a:cxnSpLocks/>
          </p:cNvCxnSpPr>
          <p:nvPr/>
        </p:nvCxnSpPr>
        <p:spPr>
          <a:xfrm>
            <a:off x="7584907" y="2559395"/>
            <a:ext cx="646857" cy="1"/>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70BFD9E9-740D-468F-883F-CD303C7F2BDA}"/>
              </a:ext>
            </a:extLst>
          </p:cNvPr>
          <p:cNvCxnSpPr>
            <a:cxnSpLocks/>
          </p:cNvCxnSpPr>
          <p:nvPr/>
        </p:nvCxnSpPr>
        <p:spPr>
          <a:xfrm>
            <a:off x="7419760" y="2916454"/>
            <a:ext cx="646857" cy="1"/>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D8E79B20-3183-4A93-BFB7-E13C95280FEE}"/>
                  </a:ext>
                </a:extLst>
              </p:cNvPr>
              <p:cNvSpPr txBox="1"/>
              <p:nvPr/>
            </p:nvSpPr>
            <p:spPr>
              <a:xfrm>
                <a:off x="9178167" y="1544570"/>
                <a:ext cx="2400801" cy="705642"/>
              </a:xfrm>
              <a:prstGeom prst="rect">
                <a:avLst/>
              </a:prstGeom>
              <a:noFill/>
            </p:spPr>
            <p:txBody>
              <a:bodyPr wrap="square" rtlCol="0">
                <a:spAutoFit/>
              </a:bodyPr>
              <a:lstStyle/>
              <a:p>
                <a:pPr algn="r"/>
                <a14:m>
                  <m:oMath xmlns:m="http://schemas.openxmlformats.org/officeDocument/2006/math">
                    <m:sSub>
                      <m:sSubPr>
                        <m:ctrlPr>
                          <a:rPr lang="en-US" b="0" i="1" smtClean="0">
                            <a:solidFill>
                              <a:schemeClr val="bg2">
                                <a:lumMod val="25000"/>
                              </a:schemeClr>
                            </a:solidFill>
                            <a:latin typeface="Cambria Math" panose="02040503050406030204" pitchFamily="18" charset="0"/>
                          </a:rPr>
                        </m:ctrlPr>
                      </m:sSubPr>
                      <m:e>
                        <m:acc>
                          <m:accPr>
                            <m:chr m:val="⃗"/>
                            <m:ctrlPr>
                              <a:rPr lang="en-US" b="0" i="1" smtClean="0">
                                <a:solidFill>
                                  <a:schemeClr val="bg2">
                                    <a:lumMod val="25000"/>
                                  </a:schemeClr>
                                </a:solidFill>
                                <a:latin typeface="Cambria Math" panose="02040503050406030204" pitchFamily="18" charset="0"/>
                              </a:rPr>
                            </m:ctrlPr>
                          </m:accPr>
                          <m:e>
                            <m:r>
                              <a:rPr lang="en-US" i="1">
                                <a:solidFill>
                                  <a:schemeClr val="bg2">
                                    <a:lumMod val="25000"/>
                                  </a:schemeClr>
                                </a:solidFill>
                                <a:latin typeface="Cambria Math" panose="02040503050406030204" pitchFamily="18" charset="0"/>
                              </a:rPr>
                              <m:t>𝑑𝐹</m:t>
                            </m:r>
                          </m:e>
                        </m:acc>
                      </m:e>
                      <m:sub>
                        <m:r>
                          <a:rPr lang="en-US" b="0" i="1" smtClean="0">
                            <a:solidFill>
                              <a:schemeClr val="bg2">
                                <a:lumMod val="25000"/>
                              </a:schemeClr>
                            </a:solidFill>
                            <a:latin typeface="Cambria Math" panose="02040503050406030204" pitchFamily="18" charset="0"/>
                          </a:rPr>
                          <m:t>𝐿𝐶𝑆</m:t>
                        </m:r>
                      </m:sub>
                    </m:sSub>
                    <m:r>
                      <a:rPr lang="en-US" b="0" i="1" smtClean="0">
                        <a:solidFill>
                          <a:schemeClr val="bg2">
                            <a:lumMod val="25000"/>
                          </a:schemeClr>
                        </a:solidFill>
                        <a:latin typeface="Cambria Math" panose="02040503050406030204" pitchFamily="18" charset="0"/>
                      </a:rPr>
                      <m:t>=</m:t>
                    </m:r>
                  </m:oMath>
                </a14:m>
                <a:r>
                  <a:rPr lang="en-US" dirty="0">
                    <a:solidFill>
                      <a:schemeClr val="bg2">
                        <a:lumMod val="25000"/>
                      </a:schemeClr>
                    </a:solidFill>
                  </a:rPr>
                  <a:t> </a:t>
                </a:r>
                <a:r>
                  <a:rPr lang="en-US" i="1" dirty="0">
                    <a:solidFill>
                      <a:schemeClr val="bg2">
                        <a:lumMod val="25000"/>
                      </a:schemeClr>
                    </a:solidFill>
                  </a:rPr>
                  <a:t>edge forces +  cutting forces</a:t>
                </a:r>
              </a:p>
            </p:txBody>
          </p:sp>
        </mc:Choice>
        <mc:Fallback xmlns="">
          <p:sp>
            <p:nvSpPr>
              <p:cNvPr id="20" name="TextBox 19">
                <a:extLst>
                  <a:ext uri="{FF2B5EF4-FFF2-40B4-BE49-F238E27FC236}">
                    <a16:creationId xmlns:a16="http://schemas.microsoft.com/office/drawing/2014/main" id="{D8E79B20-3183-4A93-BFB7-E13C95280FEE}"/>
                  </a:ext>
                </a:extLst>
              </p:cNvPr>
              <p:cNvSpPr txBox="1">
                <a:spLocks noRot="1" noChangeAspect="1" noMove="1" noResize="1" noEditPoints="1" noAdjustHandles="1" noChangeArrowheads="1" noChangeShapeType="1" noTextEdit="1"/>
              </p:cNvSpPr>
              <p:nvPr/>
            </p:nvSpPr>
            <p:spPr>
              <a:xfrm>
                <a:off x="9178167" y="1544570"/>
                <a:ext cx="2400801" cy="705642"/>
              </a:xfrm>
              <a:prstGeom prst="rect">
                <a:avLst/>
              </a:prstGeom>
              <a:blipFill>
                <a:blip r:embed="rId3"/>
                <a:stretch>
                  <a:fillRect r="-6616" b="-10345"/>
                </a:stretch>
              </a:blipFill>
            </p:spPr>
            <p:txBody>
              <a:bodyPr/>
              <a:lstStyle/>
              <a:p>
                <a:r>
                  <a:rPr lang="en-US">
                    <a:noFill/>
                  </a:rPr>
                  <a:t> </a:t>
                </a:r>
              </a:p>
            </p:txBody>
          </p:sp>
        </mc:Fallback>
      </mc:AlternateContent>
      <p:cxnSp>
        <p:nvCxnSpPr>
          <p:cNvPr id="24" name="Straight Arrow Connector 23">
            <a:extLst>
              <a:ext uri="{FF2B5EF4-FFF2-40B4-BE49-F238E27FC236}">
                <a16:creationId xmlns:a16="http://schemas.microsoft.com/office/drawing/2014/main" id="{3405F384-C720-425F-A92B-F0743B51F607}"/>
              </a:ext>
            </a:extLst>
          </p:cNvPr>
          <p:cNvCxnSpPr/>
          <p:nvPr/>
        </p:nvCxnSpPr>
        <p:spPr>
          <a:xfrm flipH="1" flipV="1">
            <a:off x="9894301" y="1027161"/>
            <a:ext cx="436136" cy="153675"/>
          </a:xfrm>
          <a:prstGeom prst="straightConnector1">
            <a:avLst/>
          </a:prstGeom>
          <a:ln>
            <a:solidFill>
              <a:schemeClr val="bg2">
                <a:lumMod val="25000"/>
              </a:schemeClr>
            </a:solidFill>
            <a:tailEnd type="triangle"/>
          </a:ln>
        </p:spPr>
        <p:style>
          <a:lnRef idx="2">
            <a:schemeClr val="accent6"/>
          </a:lnRef>
          <a:fillRef idx="0">
            <a:schemeClr val="accent6"/>
          </a:fillRef>
          <a:effectRef idx="1">
            <a:schemeClr val="accent6"/>
          </a:effectRef>
          <a:fontRef idx="minor">
            <a:schemeClr val="tx1"/>
          </a:fontRef>
        </p:style>
      </p:cxnSp>
      <p:cxnSp>
        <p:nvCxnSpPr>
          <p:cNvPr id="25" name="Straight Arrow Connector 24">
            <a:extLst>
              <a:ext uri="{FF2B5EF4-FFF2-40B4-BE49-F238E27FC236}">
                <a16:creationId xmlns:a16="http://schemas.microsoft.com/office/drawing/2014/main" id="{B1660050-09C5-4D77-A2A9-37C149DA1C44}"/>
              </a:ext>
            </a:extLst>
          </p:cNvPr>
          <p:cNvCxnSpPr/>
          <p:nvPr/>
        </p:nvCxnSpPr>
        <p:spPr>
          <a:xfrm flipV="1">
            <a:off x="10316196" y="818413"/>
            <a:ext cx="201654" cy="364765"/>
          </a:xfrm>
          <a:prstGeom prst="straightConnector1">
            <a:avLst/>
          </a:prstGeom>
          <a:ln>
            <a:solidFill>
              <a:schemeClr val="bg2">
                <a:lumMod val="25000"/>
              </a:schemeClr>
            </a:solidFill>
            <a:prstDash val="sysDash"/>
            <a:tailEnd type="triangle"/>
          </a:ln>
        </p:spPr>
        <p:style>
          <a:lnRef idx="2">
            <a:schemeClr val="accent6"/>
          </a:lnRef>
          <a:fillRef idx="0">
            <a:schemeClr val="accent6"/>
          </a:fillRef>
          <a:effectRef idx="1">
            <a:schemeClr val="accent6"/>
          </a:effectRef>
          <a:fontRef idx="minor">
            <a:schemeClr val="tx1"/>
          </a:fontRef>
        </p:style>
      </p:cxnSp>
      <p:cxnSp>
        <p:nvCxnSpPr>
          <p:cNvPr id="26" name="Straight Arrow Connector 25">
            <a:extLst>
              <a:ext uri="{FF2B5EF4-FFF2-40B4-BE49-F238E27FC236}">
                <a16:creationId xmlns:a16="http://schemas.microsoft.com/office/drawing/2014/main" id="{C398A2AC-50FE-4CCA-BD44-85FF085C3555}"/>
              </a:ext>
            </a:extLst>
          </p:cNvPr>
          <p:cNvCxnSpPr/>
          <p:nvPr/>
        </p:nvCxnSpPr>
        <p:spPr>
          <a:xfrm>
            <a:off x="10328372" y="1174726"/>
            <a:ext cx="631265" cy="141194"/>
          </a:xfrm>
          <a:prstGeom prst="straightConnector1">
            <a:avLst/>
          </a:prstGeom>
          <a:ln>
            <a:solidFill>
              <a:schemeClr val="bg2">
                <a:lumMod val="25000"/>
              </a:schemeClr>
            </a:solidFill>
            <a:tailEnd type="triangle"/>
          </a:ln>
        </p:spPr>
        <p:style>
          <a:lnRef idx="2">
            <a:schemeClr val="accent6"/>
          </a:lnRef>
          <a:fillRef idx="0">
            <a:schemeClr val="accent6"/>
          </a:fillRef>
          <a:effectRef idx="1">
            <a:schemeClr val="accent6"/>
          </a:effectRef>
          <a:fontRef idx="minor">
            <a:schemeClr val="tx1"/>
          </a:fontRef>
        </p:style>
      </p:cxnSp>
      <p:sp>
        <p:nvSpPr>
          <p:cNvPr id="27" name="TextBox 26">
            <a:extLst>
              <a:ext uri="{FF2B5EF4-FFF2-40B4-BE49-F238E27FC236}">
                <a16:creationId xmlns:a16="http://schemas.microsoft.com/office/drawing/2014/main" id="{17099700-E0B6-47DE-A9B8-75EA41661E3C}"/>
              </a:ext>
            </a:extLst>
          </p:cNvPr>
          <p:cNvSpPr txBox="1"/>
          <p:nvPr/>
        </p:nvSpPr>
        <p:spPr>
          <a:xfrm>
            <a:off x="10260503" y="506043"/>
            <a:ext cx="594586" cy="307777"/>
          </a:xfrm>
          <a:prstGeom prst="rect">
            <a:avLst/>
          </a:prstGeom>
          <a:noFill/>
          <a:ln>
            <a:noFill/>
          </a:ln>
        </p:spPr>
        <p:txBody>
          <a:bodyPr wrap="none" rtlCol="0">
            <a:spAutoFit/>
          </a:bodyPr>
          <a:lstStyle/>
          <a:p>
            <a:r>
              <a:rPr lang="en-US" sz="1400" dirty="0">
                <a:solidFill>
                  <a:schemeClr val="bg2">
                    <a:lumMod val="25000"/>
                  </a:schemeClr>
                </a:solidFill>
              </a:rPr>
              <a:t>radial</a:t>
            </a:r>
          </a:p>
        </p:txBody>
      </p:sp>
      <p:sp>
        <p:nvSpPr>
          <p:cNvPr id="28" name="TextBox 27">
            <a:extLst>
              <a:ext uri="{FF2B5EF4-FFF2-40B4-BE49-F238E27FC236}">
                <a16:creationId xmlns:a16="http://schemas.microsoft.com/office/drawing/2014/main" id="{2B995B4E-06ED-418D-BA10-EAF1F3756E08}"/>
              </a:ext>
            </a:extLst>
          </p:cNvPr>
          <p:cNvSpPr txBox="1"/>
          <p:nvPr/>
        </p:nvSpPr>
        <p:spPr>
          <a:xfrm>
            <a:off x="9185507" y="717042"/>
            <a:ext cx="921534" cy="307777"/>
          </a:xfrm>
          <a:prstGeom prst="rect">
            <a:avLst/>
          </a:prstGeom>
          <a:noFill/>
          <a:ln>
            <a:noFill/>
          </a:ln>
        </p:spPr>
        <p:txBody>
          <a:bodyPr wrap="none" rtlCol="0">
            <a:spAutoFit/>
          </a:bodyPr>
          <a:lstStyle/>
          <a:p>
            <a:r>
              <a:rPr lang="en-US" sz="1400" dirty="0">
                <a:solidFill>
                  <a:schemeClr val="bg2">
                    <a:lumMod val="25000"/>
                  </a:schemeClr>
                </a:solidFill>
              </a:rPr>
              <a:t>tangential</a:t>
            </a:r>
          </a:p>
        </p:txBody>
      </p:sp>
      <p:sp>
        <p:nvSpPr>
          <p:cNvPr id="29" name="TextBox 28">
            <a:extLst>
              <a:ext uri="{FF2B5EF4-FFF2-40B4-BE49-F238E27FC236}">
                <a16:creationId xmlns:a16="http://schemas.microsoft.com/office/drawing/2014/main" id="{86802668-B414-417F-B28B-FC0F1BA08745}"/>
              </a:ext>
            </a:extLst>
          </p:cNvPr>
          <p:cNvSpPr txBox="1"/>
          <p:nvPr/>
        </p:nvSpPr>
        <p:spPr>
          <a:xfrm>
            <a:off x="10787842" y="1248699"/>
            <a:ext cx="518027" cy="307777"/>
          </a:xfrm>
          <a:prstGeom prst="rect">
            <a:avLst/>
          </a:prstGeom>
          <a:noFill/>
          <a:ln>
            <a:noFill/>
          </a:ln>
        </p:spPr>
        <p:txBody>
          <a:bodyPr wrap="none" rtlCol="0">
            <a:spAutoFit/>
          </a:bodyPr>
          <a:lstStyle/>
          <a:p>
            <a:r>
              <a:rPr lang="en-US" sz="1400" dirty="0">
                <a:solidFill>
                  <a:schemeClr val="bg2">
                    <a:lumMod val="25000"/>
                  </a:schemeClr>
                </a:solidFill>
              </a:rPr>
              <a:t>axial</a:t>
            </a:r>
          </a:p>
        </p:txBody>
      </p:sp>
      <p:sp>
        <p:nvSpPr>
          <p:cNvPr id="30" name="Left Bracket 29">
            <a:extLst>
              <a:ext uri="{FF2B5EF4-FFF2-40B4-BE49-F238E27FC236}">
                <a16:creationId xmlns:a16="http://schemas.microsoft.com/office/drawing/2014/main" id="{C0312A6B-7D1E-4872-BE98-32909883A3B9}"/>
              </a:ext>
            </a:extLst>
          </p:cNvPr>
          <p:cNvSpPr/>
          <p:nvPr/>
        </p:nvSpPr>
        <p:spPr>
          <a:xfrm>
            <a:off x="9210195" y="506043"/>
            <a:ext cx="290265" cy="1846517"/>
          </a:xfrm>
          <a:prstGeom prst="leftBracket">
            <a:avLst/>
          </a:prstGeom>
          <a:ln>
            <a:solidFill>
              <a:schemeClr val="bg2">
                <a:lumMod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bg2">
                  <a:lumMod val="25000"/>
                </a:schemeClr>
              </a:solidFill>
            </a:endParaRPr>
          </a:p>
        </p:txBody>
      </p:sp>
      <p:sp>
        <p:nvSpPr>
          <p:cNvPr id="31" name="Left Bracket 30">
            <a:extLst>
              <a:ext uri="{FF2B5EF4-FFF2-40B4-BE49-F238E27FC236}">
                <a16:creationId xmlns:a16="http://schemas.microsoft.com/office/drawing/2014/main" id="{480B62CF-20AF-4D78-8BA9-EDA748A2BEBB}"/>
              </a:ext>
            </a:extLst>
          </p:cNvPr>
          <p:cNvSpPr/>
          <p:nvPr/>
        </p:nvSpPr>
        <p:spPr>
          <a:xfrm flipH="1">
            <a:off x="11419106" y="516503"/>
            <a:ext cx="264438" cy="1843470"/>
          </a:xfrm>
          <a:prstGeom prst="leftBracket">
            <a:avLst/>
          </a:prstGeom>
          <a:ln>
            <a:solidFill>
              <a:schemeClr val="bg2">
                <a:lumMod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bg2">
                  <a:lumMod val="25000"/>
                </a:schemeClr>
              </a:solidFill>
            </a:endParaRPr>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0A1484C6-F1A4-45F7-990B-8FB2CF11070E}"/>
                  </a:ext>
                </a:extLst>
              </p:cNvPr>
              <p:cNvSpPr txBox="1"/>
              <p:nvPr/>
            </p:nvSpPr>
            <p:spPr>
              <a:xfrm>
                <a:off x="9178167" y="3456213"/>
                <a:ext cx="2400801" cy="410625"/>
              </a:xfrm>
              <a:prstGeom prst="rect">
                <a:avLst/>
              </a:prstGeom>
              <a:noFill/>
              <a:ln>
                <a:noFill/>
              </a:ln>
            </p:spPr>
            <p:txBody>
              <a:bodyPr wrap="square" rtlCol="0">
                <a:spAutoFit/>
              </a:bodyPr>
              <a:lstStyle/>
              <a:p>
                <a:pPr algn="r"/>
                <a14:m>
                  <m:oMath xmlns:m="http://schemas.openxmlformats.org/officeDocument/2006/math">
                    <m:sSub>
                      <m:sSubPr>
                        <m:ctrlPr>
                          <a:rPr lang="en-US" i="1" smtClean="0">
                            <a:solidFill>
                              <a:schemeClr val="accent2">
                                <a:lumMod val="75000"/>
                              </a:schemeClr>
                            </a:solidFill>
                            <a:latin typeface="Cambria Math" panose="02040503050406030204" pitchFamily="18" charset="0"/>
                          </a:rPr>
                        </m:ctrlPr>
                      </m:sSubPr>
                      <m:e>
                        <m:acc>
                          <m:accPr>
                            <m:chr m:val="⃗"/>
                            <m:ctrlPr>
                              <a:rPr lang="en-US" i="1">
                                <a:solidFill>
                                  <a:schemeClr val="accent2">
                                    <a:lumMod val="75000"/>
                                  </a:schemeClr>
                                </a:solidFill>
                                <a:latin typeface="Cambria Math" panose="02040503050406030204" pitchFamily="18" charset="0"/>
                              </a:rPr>
                            </m:ctrlPr>
                          </m:accPr>
                          <m:e>
                            <m:r>
                              <a:rPr lang="en-US" i="1">
                                <a:solidFill>
                                  <a:schemeClr val="accent2">
                                    <a:lumMod val="75000"/>
                                  </a:schemeClr>
                                </a:solidFill>
                                <a:latin typeface="Cambria Math" panose="02040503050406030204" pitchFamily="18" charset="0"/>
                              </a:rPr>
                              <m:t>𝑑𝐹</m:t>
                            </m:r>
                          </m:e>
                        </m:acc>
                      </m:e>
                      <m:sub>
                        <m:r>
                          <a:rPr lang="en-US" b="0" i="1" smtClean="0">
                            <a:solidFill>
                              <a:schemeClr val="accent2">
                                <a:lumMod val="75000"/>
                              </a:schemeClr>
                            </a:solidFill>
                            <a:latin typeface="Cambria Math" panose="02040503050406030204" pitchFamily="18" charset="0"/>
                          </a:rPr>
                          <m:t>𝑇</m:t>
                        </m:r>
                        <m:r>
                          <a:rPr lang="en-US" i="1">
                            <a:solidFill>
                              <a:schemeClr val="accent2">
                                <a:lumMod val="75000"/>
                              </a:schemeClr>
                            </a:solidFill>
                            <a:latin typeface="Cambria Math" panose="02040503050406030204" pitchFamily="18" charset="0"/>
                          </a:rPr>
                          <m:t>𝐶𝑆</m:t>
                        </m:r>
                      </m:sub>
                    </m:sSub>
                    <m:r>
                      <a:rPr lang="en-US" b="0" i="1" smtClean="0">
                        <a:solidFill>
                          <a:schemeClr val="accent2">
                            <a:lumMod val="75000"/>
                          </a:schemeClr>
                        </a:solidFill>
                        <a:latin typeface="Cambria Math" panose="02040503050406030204" pitchFamily="18" charset="0"/>
                      </a:rPr>
                      <m:t>=[</m:t>
                    </m:r>
                    <m:r>
                      <a:rPr lang="en-US" b="0" i="1" smtClean="0">
                        <a:solidFill>
                          <a:schemeClr val="accent2">
                            <a:lumMod val="75000"/>
                          </a:schemeClr>
                        </a:solidFill>
                        <a:latin typeface="Cambria Math" panose="02040503050406030204" pitchFamily="18" charset="0"/>
                      </a:rPr>
                      <m:t>𝐴</m:t>
                    </m:r>
                    <m:r>
                      <a:rPr lang="en-US" b="0" i="1" smtClean="0">
                        <a:solidFill>
                          <a:schemeClr val="accent2">
                            <a:lumMod val="75000"/>
                          </a:schemeClr>
                        </a:solidFill>
                        <a:latin typeface="Cambria Math" panose="02040503050406030204" pitchFamily="18" charset="0"/>
                      </a:rPr>
                      <m:t>]</m:t>
                    </m:r>
                  </m:oMath>
                </a14:m>
                <a:r>
                  <a:rPr lang="en-US" dirty="0">
                    <a:solidFill>
                      <a:schemeClr val="accent2">
                        <a:lumMod val="75000"/>
                      </a:schemeClr>
                    </a:solidFill>
                  </a:rPr>
                  <a:t>X</a:t>
                </a:r>
                <a14:m>
                  <m:oMath xmlns:m="http://schemas.openxmlformats.org/officeDocument/2006/math">
                    <m:sSub>
                      <m:sSubPr>
                        <m:ctrlPr>
                          <a:rPr lang="en-US" i="1">
                            <a:solidFill>
                              <a:schemeClr val="accent2">
                                <a:lumMod val="75000"/>
                              </a:schemeClr>
                            </a:solidFill>
                            <a:latin typeface="Cambria Math" panose="02040503050406030204" pitchFamily="18" charset="0"/>
                          </a:rPr>
                        </m:ctrlPr>
                      </m:sSubPr>
                      <m:e>
                        <m:acc>
                          <m:accPr>
                            <m:chr m:val="⃗"/>
                            <m:ctrlPr>
                              <a:rPr lang="en-US" i="1">
                                <a:solidFill>
                                  <a:schemeClr val="accent2">
                                    <a:lumMod val="75000"/>
                                  </a:schemeClr>
                                </a:solidFill>
                                <a:latin typeface="Cambria Math" panose="02040503050406030204" pitchFamily="18" charset="0"/>
                              </a:rPr>
                            </m:ctrlPr>
                          </m:accPr>
                          <m:e>
                            <m:r>
                              <a:rPr lang="en-US" i="1">
                                <a:solidFill>
                                  <a:schemeClr val="accent2">
                                    <a:lumMod val="75000"/>
                                  </a:schemeClr>
                                </a:solidFill>
                                <a:latin typeface="Cambria Math" panose="02040503050406030204" pitchFamily="18" charset="0"/>
                              </a:rPr>
                              <m:t>𝑑𝐹</m:t>
                            </m:r>
                          </m:e>
                        </m:acc>
                      </m:e>
                      <m:sub>
                        <m:r>
                          <a:rPr lang="en-US" i="1">
                            <a:solidFill>
                              <a:schemeClr val="accent2">
                                <a:lumMod val="75000"/>
                              </a:schemeClr>
                            </a:solidFill>
                            <a:latin typeface="Cambria Math" panose="02040503050406030204" pitchFamily="18" charset="0"/>
                          </a:rPr>
                          <m:t>𝐿𝐶𝑆</m:t>
                        </m:r>
                      </m:sub>
                    </m:sSub>
                  </m:oMath>
                </a14:m>
                <a:endParaRPr lang="en-US" i="1" dirty="0">
                  <a:solidFill>
                    <a:schemeClr val="accent2">
                      <a:lumMod val="75000"/>
                    </a:schemeClr>
                  </a:solidFill>
                </a:endParaRPr>
              </a:p>
            </p:txBody>
          </p:sp>
        </mc:Choice>
        <mc:Fallback xmlns="">
          <p:sp>
            <p:nvSpPr>
              <p:cNvPr id="34" name="TextBox 33">
                <a:extLst>
                  <a:ext uri="{FF2B5EF4-FFF2-40B4-BE49-F238E27FC236}">
                    <a16:creationId xmlns:a16="http://schemas.microsoft.com/office/drawing/2014/main" id="{0A1484C6-F1A4-45F7-990B-8FB2CF11070E}"/>
                  </a:ext>
                </a:extLst>
              </p:cNvPr>
              <p:cNvSpPr txBox="1">
                <a:spLocks noRot="1" noChangeAspect="1" noMove="1" noResize="1" noEditPoints="1" noAdjustHandles="1" noChangeArrowheads="1" noChangeShapeType="1" noTextEdit="1"/>
              </p:cNvSpPr>
              <p:nvPr/>
            </p:nvSpPr>
            <p:spPr>
              <a:xfrm>
                <a:off x="9178167" y="3456213"/>
                <a:ext cx="2400801" cy="410625"/>
              </a:xfrm>
              <a:prstGeom prst="rect">
                <a:avLst/>
              </a:prstGeom>
              <a:blipFill>
                <a:blip r:embed="rId4"/>
                <a:stretch>
                  <a:fillRect b="-23881"/>
                </a:stretch>
              </a:blipFill>
              <a:ln>
                <a:noFill/>
              </a:ln>
            </p:spPr>
            <p:txBody>
              <a:bodyPr/>
              <a:lstStyle/>
              <a:p>
                <a:r>
                  <a:rPr lang="en-US">
                    <a:noFill/>
                  </a:rPr>
                  <a:t> </a:t>
                </a:r>
              </a:p>
            </p:txBody>
          </p:sp>
        </mc:Fallback>
      </mc:AlternateContent>
      <p:cxnSp>
        <p:nvCxnSpPr>
          <p:cNvPr id="35" name="Straight Arrow Connector 34">
            <a:extLst>
              <a:ext uri="{FF2B5EF4-FFF2-40B4-BE49-F238E27FC236}">
                <a16:creationId xmlns:a16="http://schemas.microsoft.com/office/drawing/2014/main" id="{05A2BE64-4C4B-4146-97E5-202F4E091DF6}"/>
              </a:ext>
            </a:extLst>
          </p:cNvPr>
          <p:cNvCxnSpPr/>
          <p:nvPr/>
        </p:nvCxnSpPr>
        <p:spPr>
          <a:xfrm flipH="1" flipV="1">
            <a:off x="9976189" y="3020692"/>
            <a:ext cx="436136" cy="153675"/>
          </a:xfrm>
          <a:prstGeom prst="straightConnector1">
            <a:avLst/>
          </a:prstGeom>
          <a:ln>
            <a:solidFill>
              <a:schemeClr val="accent2">
                <a:lumMod val="75000"/>
              </a:schemeClr>
            </a:solidFill>
            <a:tailEnd type="triangle"/>
          </a:ln>
        </p:spPr>
        <p:style>
          <a:lnRef idx="2">
            <a:schemeClr val="accent6"/>
          </a:lnRef>
          <a:fillRef idx="0">
            <a:schemeClr val="accent6"/>
          </a:fillRef>
          <a:effectRef idx="1">
            <a:schemeClr val="accent6"/>
          </a:effectRef>
          <a:fontRef idx="minor">
            <a:schemeClr val="tx1"/>
          </a:fontRef>
        </p:style>
      </p:cxnSp>
      <p:cxnSp>
        <p:nvCxnSpPr>
          <p:cNvPr id="36" name="Straight Arrow Connector 35">
            <a:extLst>
              <a:ext uri="{FF2B5EF4-FFF2-40B4-BE49-F238E27FC236}">
                <a16:creationId xmlns:a16="http://schemas.microsoft.com/office/drawing/2014/main" id="{7F8BD16B-3896-47DD-9EF8-EE034CEF4B83}"/>
              </a:ext>
            </a:extLst>
          </p:cNvPr>
          <p:cNvCxnSpPr/>
          <p:nvPr/>
        </p:nvCxnSpPr>
        <p:spPr>
          <a:xfrm flipV="1">
            <a:off x="10398084" y="2811944"/>
            <a:ext cx="201654" cy="364765"/>
          </a:xfrm>
          <a:prstGeom prst="straightConnector1">
            <a:avLst/>
          </a:prstGeom>
          <a:ln>
            <a:solidFill>
              <a:schemeClr val="accent2">
                <a:lumMod val="75000"/>
              </a:schemeClr>
            </a:solidFill>
            <a:prstDash val="sysDash"/>
            <a:tailEnd type="triangle"/>
          </a:ln>
        </p:spPr>
        <p:style>
          <a:lnRef idx="2">
            <a:schemeClr val="accent6"/>
          </a:lnRef>
          <a:fillRef idx="0">
            <a:schemeClr val="accent6"/>
          </a:fillRef>
          <a:effectRef idx="1">
            <a:schemeClr val="accent6"/>
          </a:effectRef>
          <a:fontRef idx="minor">
            <a:schemeClr val="tx1"/>
          </a:fontRef>
        </p:style>
      </p:cxnSp>
      <p:cxnSp>
        <p:nvCxnSpPr>
          <p:cNvPr id="37" name="Straight Arrow Connector 36">
            <a:extLst>
              <a:ext uri="{FF2B5EF4-FFF2-40B4-BE49-F238E27FC236}">
                <a16:creationId xmlns:a16="http://schemas.microsoft.com/office/drawing/2014/main" id="{55252CA9-95BE-427A-8E88-AC110BFBA164}"/>
              </a:ext>
            </a:extLst>
          </p:cNvPr>
          <p:cNvCxnSpPr/>
          <p:nvPr/>
        </p:nvCxnSpPr>
        <p:spPr>
          <a:xfrm>
            <a:off x="10410260" y="3168257"/>
            <a:ext cx="631265" cy="141194"/>
          </a:xfrm>
          <a:prstGeom prst="straightConnector1">
            <a:avLst/>
          </a:prstGeom>
          <a:ln>
            <a:solidFill>
              <a:schemeClr val="accent2">
                <a:lumMod val="75000"/>
              </a:schemeClr>
            </a:solidFill>
            <a:tailEnd type="triangle"/>
          </a:ln>
        </p:spPr>
        <p:style>
          <a:lnRef idx="2">
            <a:schemeClr val="accent6"/>
          </a:lnRef>
          <a:fillRef idx="0">
            <a:schemeClr val="accent6"/>
          </a:fillRef>
          <a:effectRef idx="1">
            <a:schemeClr val="accent6"/>
          </a:effectRef>
          <a:fontRef idx="minor">
            <a:schemeClr val="tx1"/>
          </a:fontRef>
        </p:style>
      </p:cxnSp>
      <p:sp>
        <p:nvSpPr>
          <p:cNvPr id="38" name="TextBox 37">
            <a:extLst>
              <a:ext uri="{FF2B5EF4-FFF2-40B4-BE49-F238E27FC236}">
                <a16:creationId xmlns:a16="http://schemas.microsoft.com/office/drawing/2014/main" id="{4E4597F3-EC94-416B-B21A-A468226B299A}"/>
              </a:ext>
            </a:extLst>
          </p:cNvPr>
          <p:cNvSpPr txBox="1"/>
          <p:nvPr/>
        </p:nvSpPr>
        <p:spPr>
          <a:xfrm>
            <a:off x="10492519" y="2554166"/>
            <a:ext cx="272832" cy="307777"/>
          </a:xfrm>
          <a:prstGeom prst="rect">
            <a:avLst/>
          </a:prstGeom>
          <a:noFill/>
          <a:ln>
            <a:noFill/>
          </a:ln>
        </p:spPr>
        <p:txBody>
          <a:bodyPr wrap="none" rtlCol="0">
            <a:spAutoFit/>
          </a:bodyPr>
          <a:lstStyle/>
          <a:p>
            <a:r>
              <a:rPr lang="en-US" sz="1400" dirty="0">
                <a:solidFill>
                  <a:schemeClr val="accent2">
                    <a:lumMod val="75000"/>
                  </a:schemeClr>
                </a:solidFill>
              </a:rPr>
              <a:t>Y</a:t>
            </a:r>
          </a:p>
        </p:txBody>
      </p:sp>
      <p:sp>
        <p:nvSpPr>
          <p:cNvPr id="39" name="TextBox 38">
            <a:extLst>
              <a:ext uri="{FF2B5EF4-FFF2-40B4-BE49-F238E27FC236}">
                <a16:creationId xmlns:a16="http://schemas.microsoft.com/office/drawing/2014/main" id="{FEBDA4EA-5B32-4511-B43E-64859D3A4523}"/>
              </a:ext>
            </a:extLst>
          </p:cNvPr>
          <p:cNvSpPr txBox="1"/>
          <p:nvPr/>
        </p:nvSpPr>
        <p:spPr>
          <a:xfrm>
            <a:off x="9717776" y="2806109"/>
            <a:ext cx="268022" cy="307777"/>
          </a:xfrm>
          <a:prstGeom prst="rect">
            <a:avLst/>
          </a:prstGeom>
          <a:noFill/>
          <a:ln>
            <a:noFill/>
          </a:ln>
        </p:spPr>
        <p:txBody>
          <a:bodyPr wrap="none" rtlCol="0">
            <a:spAutoFit/>
          </a:bodyPr>
          <a:lstStyle/>
          <a:p>
            <a:r>
              <a:rPr lang="en-US" sz="1400" dirty="0">
                <a:solidFill>
                  <a:schemeClr val="accent2">
                    <a:lumMod val="75000"/>
                  </a:schemeClr>
                </a:solidFill>
              </a:rPr>
              <a:t>Z</a:t>
            </a:r>
          </a:p>
        </p:txBody>
      </p:sp>
      <p:sp>
        <p:nvSpPr>
          <p:cNvPr id="40" name="TextBox 39">
            <a:extLst>
              <a:ext uri="{FF2B5EF4-FFF2-40B4-BE49-F238E27FC236}">
                <a16:creationId xmlns:a16="http://schemas.microsoft.com/office/drawing/2014/main" id="{C954FAB4-43D0-441A-9124-08021BCB1E23}"/>
              </a:ext>
            </a:extLst>
          </p:cNvPr>
          <p:cNvSpPr txBox="1"/>
          <p:nvPr/>
        </p:nvSpPr>
        <p:spPr>
          <a:xfrm>
            <a:off x="11033506" y="3160342"/>
            <a:ext cx="277640" cy="307777"/>
          </a:xfrm>
          <a:prstGeom prst="rect">
            <a:avLst/>
          </a:prstGeom>
          <a:noFill/>
          <a:ln>
            <a:noFill/>
          </a:ln>
        </p:spPr>
        <p:txBody>
          <a:bodyPr wrap="none" rtlCol="0">
            <a:spAutoFit/>
          </a:bodyPr>
          <a:lstStyle/>
          <a:p>
            <a:r>
              <a:rPr lang="en-US" sz="1400" dirty="0">
                <a:solidFill>
                  <a:schemeClr val="accent2">
                    <a:lumMod val="75000"/>
                  </a:schemeClr>
                </a:solidFill>
              </a:rPr>
              <a:t>X</a:t>
            </a:r>
          </a:p>
        </p:txBody>
      </p:sp>
      <p:sp>
        <p:nvSpPr>
          <p:cNvPr id="41" name="Left Bracket 40">
            <a:extLst>
              <a:ext uri="{FF2B5EF4-FFF2-40B4-BE49-F238E27FC236}">
                <a16:creationId xmlns:a16="http://schemas.microsoft.com/office/drawing/2014/main" id="{D27F0879-8C13-4299-BE8B-EE0C82E64720}"/>
              </a:ext>
            </a:extLst>
          </p:cNvPr>
          <p:cNvSpPr/>
          <p:nvPr/>
        </p:nvSpPr>
        <p:spPr>
          <a:xfrm>
            <a:off x="9210195" y="2595110"/>
            <a:ext cx="290265" cy="1846517"/>
          </a:xfrm>
          <a:prstGeom prst="leftBracket">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accent2">
                  <a:lumMod val="75000"/>
                </a:schemeClr>
              </a:solidFill>
            </a:endParaRPr>
          </a:p>
        </p:txBody>
      </p:sp>
      <p:sp>
        <p:nvSpPr>
          <p:cNvPr id="42" name="Left Bracket 41">
            <a:extLst>
              <a:ext uri="{FF2B5EF4-FFF2-40B4-BE49-F238E27FC236}">
                <a16:creationId xmlns:a16="http://schemas.microsoft.com/office/drawing/2014/main" id="{D960D908-DE13-42FE-A1D1-0BE4F5D8E7F3}"/>
              </a:ext>
            </a:extLst>
          </p:cNvPr>
          <p:cNvSpPr/>
          <p:nvPr/>
        </p:nvSpPr>
        <p:spPr>
          <a:xfrm flipH="1">
            <a:off x="11419106" y="2605570"/>
            <a:ext cx="264438" cy="1843470"/>
          </a:xfrm>
          <a:prstGeom prst="leftBracket">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accent2">
                  <a:lumMod val="75000"/>
                </a:schemeClr>
              </a:solidFill>
            </a:endParaRPr>
          </a:p>
        </p:txBody>
      </p: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7962F107-9E68-4FC2-8770-7E7D76768E59}"/>
                  </a:ext>
                </a:extLst>
              </p:cNvPr>
              <p:cNvSpPr txBox="1"/>
              <p:nvPr/>
            </p:nvSpPr>
            <p:spPr>
              <a:xfrm>
                <a:off x="9205463" y="5996534"/>
                <a:ext cx="2400801" cy="402931"/>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𝐹</m:t>
                              </m:r>
                            </m:e>
                          </m:acc>
                        </m:e>
                        <m:sub>
                          <m:r>
                            <a:rPr lang="en-US" b="0" i="1" smtClean="0">
                              <a:latin typeface="Cambria Math" panose="02040503050406030204" pitchFamily="18" charset="0"/>
                            </a:rPr>
                            <m:t>𝐹</m:t>
                          </m:r>
                          <m:r>
                            <a:rPr lang="en-US" i="1">
                              <a:latin typeface="Cambria Math" panose="02040503050406030204" pitchFamily="18" charset="0"/>
                            </a:rPr>
                            <m:t>𝐶</m:t>
                          </m:r>
                          <m:r>
                            <a:rPr lang="en-US" b="0" i="1" smtClean="0">
                              <a:latin typeface="Cambria Math" panose="02040503050406030204" pitchFamily="18" charset="0"/>
                            </a:rPr>
                            <m:t>𝑁</m:t>
                          </m:r>
                        </m:sub>
                      </m:sSub>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𝑇</m:t>
                          </m:r>
                        </m:e>
                      </m:d>
                      <m:r>
                        <a:rPr lang="en-US" b="0" i="1" smtClean="0">
                          <a:latin typeface="Cambria Math" panose="02040503050406030204" pitchFamily="18" charset="0"/>
                        </a:rPr>
                        <m:t>𝑋</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𝐹</m:t>
                              </m:r>
                            </m:e>
                          </m:acc>
                        </m:e>
                        <m:sub>
                          <m:r>
                            <a:rPr lang="en-US" i="1">
                              <a:latin typeface="Cambria Math" panose="02040503050406030204" pitchFamily="18" charset="0"/>
                            </a:rPr>
                            <m:t>𝑇𝐶𝑆</m:t>
                          </m:r>
                        </m:sub>
                      </m:sSub>
                    </m:oMath>
                  </m:oMathPara>
                </a14:m>
                <a:endParaRPr lang="en-US" i="1" dirty="0"/>
              </a:p>
            </p:txBody>
          </p:sp>
        </mc:Choice>
        <mc:Fallback xmlns="">
          <p:sp>
            <p:nvSpPr>
              <p:cNvPr id="43" name="TextBox 42">
                <a:extLst>
                  <a:ext uri="{FF2B5EF4-FFF2-40B4-BE49-F238E27FC236}">
                    <a16:creationId xmlns:a16="http://schemas.microsoft.com/office/drawing/2014/main" id="{7962F107-9E68-4FC2-8770-7E7D76768E59}"/>
                  </a:ext>
                </a:extLst>
              </p:cNvPr>
              <p:cNvSpPr txBox="1">
                <a:spLocks noRot="1" noChangeAspect="1" noMove="1" noResize="1" noEditPoints="1" noAdjustHandles="1" noChangeArrowheads="1" noChangeShapeType="1" noTextEdit="1"/>
              </p:cNvSpPr>
              <p:nvPr/>
            </p:nvSpPr>
            <p:spPr>
              <a:xfrm>
                <a:off x="9205463" y="5996534"/>
                <a:ext cx="2400801" cy="402931"/>
              </a:xfrm>
              <a:prstGeom prst="rect">
                <a:avLst/>
              </a:prstGeom>
              <a:blipFill>
                <a:blip r:embed="rId5"/>
                <a:stretch>
                  <a:fillRect t="-22727"/>
                </a:stretch>
              </a:blipFill>
            </p:spPr>
            <p:txBody>
              <a:bodyPr/>
              <a:lstStyle/>
              <a:p>
                <a:r>
                  <a:rPr lang="en-US">
                    <a:noFill/>
                  </a:rPr>
                  <a:t> </a:t>
                </a:r>
              </a:p>
            </p:txBody>
          </p:sp>
        </mc:Fallback>
      </mc:AlternateContent>
      <p:cxnSp>
        <p:nvCxnSpPr>
          <p:cNvPr id="44" name="Straight Arrow Connector 43">
            <a:extLst>
              <a:ext uri="{FF2B5EF4-FFF2-40B4-BE49-F238E27FC236}">
                <a16:creationId xmlns:a16="http://schemas.microsoft.com/office/drawing/2014/main" id="{6F6BBF74-071A-4741-A3EB-1F6ECC2B8133}"/>
              </a:ext>
            </a:extLst>
          </p:cNvPr>
          <p:cNvCxnSpPr/>
          <p:nvPr/>
        </p:nvCxnSpPr>
        <p:spPr>
          <a:xfrm flipH="1" flipV="1">
            <a:off x="9894301" y="5410885"/>
            <a:ext cx="436136" cy="153675"/>
          </a:xfrm>
          <a:prstGeom prst="straightConnector1">
            <a:avLst/>
          </a:prstGeom>
          <a:ln>
            <a:solidFill>
              <a:schemeClr val="tx1"/>
            </a:solidFill>
            <a:tailEnd type="triangle"/>
          </a:ln>
        </p:spPr>
        <p:style>
          <a:lnRef idx="2">
            <a:schemeClr val="accent6"/>
          </a:lnRef>
          <a:fillRef idx="0">
            <a:schemeClr val="accent6"/>
          </a:fillRef>
          <a:effectRef idx="1">
            <a:schemeClr val="accent6"/>
          </a:effectRef>
          <a:fontRef idx="minor">
            <a:schemeClr val="tx1"/>
          </a:fontRef>
        </p:style>
      </p:cxnSp>
      <p:cxnSp>
        <p:nvCxnSpPr>
          <p:cNvPr id="45" name="Straight Arrow Connector 44">
            <a:extLst>
              <a:ext uri="{FF2B5EF4-FFF2-40B4-BE49-F238E27FC236}">
                <a16:creationId xmlns:a16="http://schemas.microsoft.com/office/drawing/2014/main" id="{840F3D4B-D561-4CC2-8B00-248F40448CAB}"/>
              </a:ext>
            </a:extLst>
          </p:cNvPr>
          <p:cNvCxnSpPr/>
          <p:nvPr/>
        </p:nvCxnSpPr>
        <p:spPr>
          <a:xfrm flipV="1">
            <a:off x="10316196" y="5202137"/>
            <a:ext cx="201654" cy="364765"/>
          </a:xfrm>
          <a:prstGeom prst="straightConnector1">
            <a:avLst/>
          </a:prstGeom>
          <a:ln>
            <a:solidFill>
              <a:schemeClr val="tx1"/>
            </a:solidFill>
            <a:prstDash val="sysDash"/>
            <a:tailEnd type="triangle"/>
          </a:ln>
        </p:spPr>
        <p:style>
          <a:lnRef idx="2">
            <a:schemeClr val="accent6"/>
          </a:lnRef>
          <a:fillRef idx="0">
            <a:schemeClr val="accent6"/>
          </a:fillRef>
          <a:effectRef idx="1">
            <a:schemeClr val="accent6"/>
          </a:effectRef>
          <a:fontRef idx="minor">
            <a:schemeClr val="tx1"/>
          </a:fontRef>
        </p:style>
      </p:cxnSp>
      <p:cxnSp>
        <p:nvCxnSpPr>
          <p:cNvPr id="46" name="Straight Arrow Connector 45">
            <a:extLst>
              <a:ext uri="{FF2B5EF4-FFF2-40B4-BE49-F238E27FC236}">
                <a16:creationId xmlns:a16="http://schemas.microsoft.com/office/drawing/2014/main" id="{CCF6F438-2357-4C39-91C4-F7162D990686}"/>
              </a:ext>
            </a:extLst>
          </p:cNvPr>
          <p:cNvCxnSpPr/>
          <p:nvPr/>
        </p:nvCxnSpPr>
        <p:spPr>
          <a:xfrm>
            <a:off x="10328372" y="5558450"/>
            <a:ext cx="631265" cy="141194"/>
          </a:xfrm>
          <a:prstGeom prst="straightConnector1">
            <a:avLst/>
          </a:prstGeom>
          <a:ln>
            <a:solidFill>
              <a:schemeClr val="tx1"/>
            </a:solidFill>
            <a:tailEnd type="triangle"/>
          </a:ln>
        </p:spPr>
        <p:style>
          <a:lnRef idx="2">
            <a:schemeClr val="accent6"/>
          </a:lnRef>
          <a:fillRef idx="0">
            <a:schemeClr val="accent6"/>
          </a:fillRef>
          <a:effectRef idx="1">
            <a:schemeClr val="accent6"/>
          </a:effectRef>
          <a:fontRef idx="minor">
            <a:schemeClr val="tx1"/>
          </a:fontRef>
        </p:style>
      </p:cxnSp>
      <p:sp>
        <p:nvSpPr>
          <p:cNvPr id="47" name="TextBox 46">
            <a:extLst>
              <a:ext uri="{FF2B5EF4-FFF2-40B4-BE49-F238E27FC236}">
                <a16:creationId xmlns:a16="http://schemas.microsoft.com/office/drawing/2014/main" id="{0FF8852C-2072-4CC5-B153-45FD05CC4627}"/>
              </a:ext>
            </a:extLst>
          </p:cNvPr>
          <p:cNvSpPr txBox="1"/>
          <p:nvPr/>
        </p:nvSpPr>
        <p:spPr>
          <a:xfrm>
            <a:off x="10410631" y="4917063"/>
            <a:ext cx="280846" cy="307777"/>
          </a:xfrm>
          <a:prstGeom prst="rect">
            <a:avLst/>
          </a:prstGeom>
          <a:noFill/>
          <a:ln>
            <a:noFill/>
          </a:ln>
        </p:spPr>
        <p:txBody>
          <a:bodyPr wrap="none" rtlCol="0">
            <a:spAutoFit/>
          </a:bodyPr>
          <a:lstStyle/>
          <a:p>
            <a:r>
              <a:rPr lang="en-US" sz="1400" dirty="0"/>
              <a:t>C</a:t>
            </a:r>
          </a:p>
        </p:txBody>
      </p:sp>
      <p:sp>
        <p:nvSpPr>
          <p:cNvPr id="48" name="TextBox 47">
            <a:extLst>
              <a:ext uri="{FF2B5EF4-FFF2-40B4-BE49-F238E27FC236}">
                <a16:creationId xmlns:a16="http://schemas.microsoft.com/office/drawing/2014/main" id="{0848BE12-C36A-482A-B1E9-A4A94B93E1BC}"/>
              </a:ext>
            </a:extLst>
          </p:cNvPr>
          <p:cNvSpPr txBox="1"/>
          <p:nvPr/>
        </p:nvSpPr>
        <p:spPr>
          <a:xfrm>
            <a:off x="9690481" y="5114414"/>
            <a:ext cx="266420" cy="307777"/>
          </a:xfrm>
          <a:prstGeom prst="rect">
            <a:avLst/>
          </a:prstGeom>
          <a:noFill/>
          <a:ln>
            <a:noFill/>
          </a:ln>
        </p:spPr>
        <p:txBody>
          <a:bodyPr wrap="none" rtlCol="0">
            <a:spAutoFit/>
          </a:bodyPr>
          <a:lstStyle/>
          <a:p>
            <a:r>
              <a:rPr lang="en-US" sz="1400" dirty="0"/>
              <a:t>F</a:t>
            </a:r>
          </a:p>
        </p:txBody>
      </p:sp>
      <p:sp>
        <p:nvSpPr>
          <p:cNvPr id="49" name="TextBox 48">
            <a:extLst>
              <a:ext uri="{FF2B5EF4-FFF2-40B4-BE49-F238E27FC236}">
                <a16:creationId xmlns:a16="http://schemas.microsoft.com/office/drawing/2014/main" id="{2D955681-1502-4995-9C69-9A5F731EB380}"/>
              </a:ext>
            </a:extLst>
          </p:cNvPr>
          <p:cNvSpPr txBox="1"/>
          <p:nvPr/>
        </p:nvSpPr>
        <p:spPr>
          <a:xfrm>
            <a:off x="10937970" y="5564184"/>
            <a:ext cx="300082" cy="307777"/>
          </a:xfrm>
          <a:prstGeom prst="rect">
            <a:avLst/>
          </a:prstGeom>
          <a:noFill/>
          <a:ln>
            <a:noFill/>
          </a:ln>
        </p:spPr>
        <p:txBody>
          <a:bodyPr wrap="none" rtlCol="0">
            <a:spAutoFit/>
          </a:bodyPr>
          <a:lstStyle/>
          <a:p>
            <a:r>
              <a:rPr lang="en-US" sz="1400" dirty="0"/>
              <a:t>N</a:t>
            </a:r>
          </a:p>
        </p:txBody>
      </p:sp>
      <p:sp>
        <p:nvSpPr>
          <p:cNvPr id="50" name="Left Bracket 49">
            <a:extLst>
              <a:ext uri="{FF2B5EF4-FFF2-40B4-BE49-F238E27FC236}">
                <a16:creationId xmlns:a16="http://schemas.microsoft.com/office/drawing/2014/main" id="{C38CF0A4-0F7C-4AB6-BDC8-60ECC9F2B5FE}"/>
              </a:ext>
            </a:extLst>
          </p:cNvPr>
          <p:cNvSpPr/>
          <p:nvPr/>
        </p:nvSpPr>
        <p:spPr>
          <a:xfrm>
            <a:off x="9210195" y="4698696"/>
            <a:ext cx="290265" cy="1846517"/>
          </a:xfrm>
          <a:prstGeom prst="leftBracket">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51" name="Left Bracket 50">
            <a:extLst>
              <a:ext uri="{FF2B5EF4-FFF2-40B4-BE49-F238E27FC236}">
                <a16:creationId xmlns:a16="http://schemas.microsoft.com/office/drawing/2014/main" id="{32E3E0A0-0299-45E8-9072-F53EF2348D4F}"/>
              </a:ext>
            </a:extLst>
          </p:cNvPr>
          <p:cNvSpPr/>
          <p:nvPr/>
        </p:nvSpPr>
        <p:spPr>
          <a:xfrm flipH="1">
            <a:off x="11419106" y="4709156"/>
            <a:ext cx="264438" cy="1843470"/>
          </a:xfrm>
          <a:prstGeom prst="leftBracket">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E7051532-45E9-4466-B35E-28973DACF116}"/>
                  </a:ext>
                </a:extLst>
              </p:cNvPr>
              <p:cNvSpPr txBox="1"/>
              <p:nvPr/>
            </p:nvSpPr>
            <p:spPr>
              <a:xfrm>
                <a:off x="9369238" y="3798739"/>
                <a:ext cx="2400801" cy="763094"/>
              </a:xfrm>
              <a:prstGeom prst="rect">
                <a:avLst/>
              </a:prstGeom>
              <a:noFill/>
              <a:ln>
                <a:noFill/>
              </a:ln>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en-US" i="1" smtClean="0">
                              <a:solidFill>
                                <a:schemeClr val="accent2">
                                  <a:lumMod val="75000"/>
                                </a:schemeClr>
                              </a:solidFill>
                              <a:latin typeface="Cambria Math" panose="02040503050406030204" pitchFamily="18" charset="0"/>
                            </a:rPr>
                          </m:ctrlPr>
                        </m:sSubPr>
                        <m:e>
                          <m:acc>
                            <m:accPr>
                              <m:chr m:val="⃗"/>
                              <m:ctrlPr>
                                <a:rPr lang="en-US" i="1">
                                  <a:solidFill>
                                    <a:schemeClr val="accent2">
                                      <a:lumMod val="75000"/>
                                    </a:schemeClr>
                                  </a:solidFill>
                                  <a:latin typeface="Cambria Math" panose="02040503050406030204" pitchFamily="18" charset="0"/>
                                </a:rPr>
                              </m:ctrlPr>
                            </m:accPr>
                            <m:e>
                              <m:r>
                                <a:rPr lang="en-US" i="1">
                                  <a:solidFill>
                                    <a:schemeClr val="accent2">
                                      <a:lumMod val="75000"/>
                                    </a:schemeClr>
                                  </a:solidFill>
                                  <a:latin typeface="Cambria Math" panose="02040503050406030204" pitchFamily="18" charset="0"/>
                                </a:rPr>
                                <m:t>𝐹</m:t>
                              </m:r>
                            </m:e>
                          </m:acc>
                        </m:e>
                        <m:sub>
                          <m:r>
                            <a:rPr lang="en-US" b="0" i="1" smtClean="0">
                              <a:solidFill>
                                <a:schemeClr val="accent2">
                                  <a:lumMod val="75000"/>
                                </a:schemeClr>
                              </a:solidFill>
                              <a:latin typeface="Cambria Math" panose="02040503050406030204" pitchFamily="18" charset="0"/>
                            </a:rPr>
                            <m:t>𝑇</m:t>
                          </m:r>
                          <m:r>
                            <a:rPr lang="en-US" i="1">
                              <a:solidFill>
                                <a:schemeClr val="accent2">
                                  <a:lumMod val="75000"/>
                                </a:schemeClr>
                              </a:solidFill>
                              <a:latin typeface="Cambria Math" panose="02040503050406030204" pitchFamily="18" charset="0"/>
                            </a:rPr>
                            <m:t>𝐶𝑆</m:t>
                          </m:r>
                        </m:sub>
                      </m:sSub>
                      <m:r>
                        <a:rPr lang="en-US" b="0" i="1" smtClean="0">
                          <a:solidFill>
                            <a:schemeClr val="accent2">
                              <a:lumMod val="75000"/>
                            </a:schemeClr>
                          </a:solidFill>
                          <a:latin typeface="Cambria Math" panose="02040503050406030204" pitchFamily="18" charset="0"/>
                        </a:rPr>
                        <m:t>=</m:t>
                      </m:r>
                      <m:nary>
                        <m:naryPr>
                          <m:chr m:val="∑"/>
                          <m:subHide m:val="on"/>
                          <m:supHide m:val="on"/>
                          <m:ctrlPr>
                            <a:rPr lang="en-US" i="1">
                              <a:solidFill>
                                <a:schemeClr val="accent2">
                                  <a:lumMod val="75000"/>
                                </a:schemeClr>
                              </a:solidFill>
                              <a:latin typeface="Cambria Math" panose="02040503050406030204" pitchFamily="18" charset="0"/>
                            </a:rPr>
                          </m:ctrlPr>
                        </m:naryPr>
                        <m:sub/>
                        <m:sup/>
                        <m:e>
                          <m:acc>
                            <m:accPr>
                              <m:chr m:val="⃗"/>
                              <m:ctrlPr>
                                <a:rPr lang="en-US" i="1">
                                  <a:solidFill>
                                    <a:schemeClr val="accent2">
                                      <a:lumMod val="75000"/>
                                    </a:schemeClr>
                                  </a:solidFill>
                                  <a:latin typeface="Cambria Math" panose="02040503050406030204" pitchFamily="18" charset="0"/>
                                </a:rPr>
                              </m:ctrlPr>
                            </m:accPr>
                            <m:e>
                              <m:sSub>
                                <m:sSubPr>
                                  <m:ctrlPr>
                                    <a:rPr lang="en-US" i="1">
                                      <a:solidFill>
                                        <a:schemeClr val="accent2">
                                          <a:lumMod val="75000"/>
                                        </a:schemeClr>
                                      </a:solidFill>
                                      <a:latin typeface="Cambria Math" panose="02040503050406030204" pitchFamily="18" charset="0"/>
                                    </a:rPr>
                                  </m:ctrlPr>
                                </m:sSubPr>
                                <m:e>
                                  <m:r>
                                    <a:rPr lang="en-US" i="1">
                                      <a:solidFill>
                                        <a:schemeClr val="accent2">
                                          <a:lumMod val="75000"/>
                                        </a:schemeClr>
                                      </a:solidFill>
                                      <a:latin typeface="Cambria Math" panose="02040503050406030204" pitchFamily="18" charset="0"/>
                                    </a:rPr>
                                    <m:t>𝑑𝐹</m:t>
                                  </m:r>
                                </m:e>
                                <m:sub>
                                  <m:r>
                                    <a:rPr lang="en-US" i="1">
                                      <a:solidFill>
                                        <a:schemeClr val="accent2">
                                          <a:lumMod val="75000"/>
                                        </a:schemeClr>
                                      </a:solidFill>
                                      <a:latin typeface="Cambria Math" panose="02040503050406030204" pitchFamily="18" charset="0"/>
                                    </a:rPr>
                                    <m:t>𝑇𝐶𝑆</m:t>
                                  </m:r>
                                </m:sub>
                              </m:sSub>
                            </m:e>
                          </m:acc>
                        </m:e>
                      </m:nary>
                    </m:oMath>
                  </m:oMathPara>
                </a14:m>
                <a:endParaRPr lang="en-US" i="1" dirty="0">
                  <a:solidFill>
                    <a:schemeClr val="accent2">
                      <a:lumMod val="75000"/>
                    </a:schemeClr>
                  </a:solidFill>
                </a:endParaRPr>
              </a:p>
            </p:txBody>
          </p:sp>
        </mc:Choice>
        <mc:Fallback xmlns="">
          <p:sp>
            <p:nvSpPr>
              <p:cNvPr id="52" name="TextBox 51">
                <a:extLst>
                  <a:ext uri="{FF2B5EF4-FFF2-40B4-BE49-F238E27FC236}">
                    <a16:creationId xmlns:a16="http://schemas.microsoft.com/office/drawing/2014/main" id="{E7051532-45E9-4466-B35E-28973DACF116}"/>
                  </a:ext>
                </a:extLst>
              </p:cNvPr>
              <p:cNvSpPr txBox="1">
                <a:spLocks noRot="1" noChangeAspect="1" noMove="1" noResize="1" noEditPoints="1" noAdjustHandles="1" noChangeArrowheads="1" noChangeShapeType="1" noTextEdit="1"/>
              </p:cNvSpPr>
              <p:nvPr/>
            </p:nvSpPr>
            <p:spPr>
              <a:xfrm>
                <a:off x="9369238" y="3798739"/>
                <a:ext cx="2400801" cy="763094"/>
              </a:xfrm>
              <a:prstGeom prst="rect">
                <a:avLst/>
              </a:prstGeom>
              <a:blipFill>
                <a:blip r:embed="rId6"/>
                <a:stretch>
                  <a:fillRect/>
                </a:stretch>
              </a:blipFill>
              <a:ln>
                <a:noFill/>
              </a:ln>
            </p:spPr>
            <p:txBody>
              <a:bodyPr/>
              <a:lstStyle/>
              <a:p>
                <a:r>
                  <a:rPr lang="en-US">
                    <a:noFill/>
                  </a:rPr>
                  <a:t> </a:t>
                </a:r>
              </a:p>
            </p:txBody>
          </p:sp>
        </mc:Fallback>
      </mc:AlternateContent>
      <p:pic>
        <p:nvPicPr>
          <p:cNvPr id="54" name="Picture 53">
            <a:extLst>
              <a:ext uri="{FF2B5EF4-FFF2-40B4-BE49-F238E27FC236}">
                <a16:creationId xmlns:a16="http://schemas.microsoft.com/office/drawing/2014/main" id="{6F1208F6-E8DD-4218-98EC-486A4FA402F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35666" y="3798739"/>
            <a:ext cx="3243467" cy="2504378"/>
          </a:xfrm>
          <a:prstGeom prst="rect">
            <a:avLst/>
          </a:prstGeom>
        </p:spPr>
      </p:pic>
    </p:spTree>
    <p:extLst>
      <p:ext uri="{BB962C8B-B14F-4D97-AF65-F5344CB8AC3E}">
        <p14:creationId xmlns:p14="http://schemas.microsoft.com/office/powerpoint/2010/main" val="108834183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wipe(down)">
                                      <p:cBhvr>
                                        <p:cTn id="15" dur="500"/>
                                        <p:tgtEl>
                                          <p:spTgt spid="25"/>
                                        </p:tgtEl>
                                      </p:cBhvr>
                                    </p:animEffect>
                                  </p:childTnLst>
                                </p:cTn>
                              </p:par>
                              <p:par>
                                <p:cTn id="16" presetID="22" presetClass="entr" presetSubtype="4" fill="hold" nodeType="withEffect">
                                  <p:stCondLst>
                                    <p:cond delay="0"/>
                                  </p:stCondLst>
                                  <p:childTnLst>
                                    <p:set>
                                      <p:cBhvr>
                                        <p:cTn id="17" dur="1" fill="hold">
                                          <p:stCondLst>
                                            <p:cond delay="0"/>
                                          </p:stCondLst>
                                        </p:cTn>
                                        <p:tgtEl>
                                          <p:spTgt spid="24"/>
                                        </p:tgtEl>
                                        <p:attrNameLst>
                                          <p:attrName>style.visibility</p:attrName>
                                        </p:attrNameLst>
                                      </p:cBhvr>
                                      <p:to>
                                        <p:strVal val="visible"/>
                                      </p:to>
                                    </p:set>
                                    <p:animEffect transition="in" filter="wipe(down)">
                                      <p:cBhvr>
                                        <p:cTn id="18" dur="500"/>
                                        <p:tgtEl>
                                          <p:spTgt spid="24"/>
                                        </p:tgtEl>
                                      </p:cBhvr>
                                    </p:animEffect>
                                  </p:childTnLst>
                                </p:cTn>
                              </p:par>
                              <p:par>
                                <p:cTn id="19" presetID="22" presetClass="entr" presetSubtype="8" fill="hold" nodeType="withEffect">
                                  <p:stCondLst>
                                    <p:cond delay="0"/>
                                  </p:stCondLst>
                                  <p:childTnLst>
                                    <p:set>
                                      <p:cBhvr>
                                        <p:cTn id="20" dur="1" fill="hold">
                                          <p:stCondLst>
                                            <p:cond delay="0"/>
                                          </p:stCondLst>
                                        </p:cTn>
                                        <p:tgtEl>
                                          <p:spTgt spid="26"/>
                                        </p:tgtEl>
                                        <p:attrNameLst>
                                          <p:attrName>style.visibility</p:attrName>
                                        </p:attrNameLst>
                                      </p:cBhvr>
                                      <p:to>
                                        <p:strVal val="visible"/>
                                      </p:to>
                                    </p:set>
                                    <p:animEffect transition="in" filter="wipe(left)">
                                      <p:cBhvr>
                                        <p:cTn id="21" dur="500"/>
                                        <p:tgtEl>
                                          <p:spTgt spid="2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8"/>
                                        </p:tgtEl>
                                        <p:attrNameLst>
                                          <p:attrName>style.visibility</p:attrName>
                                        </p:attrNameLst>
                                      </p:cBhvr>
                                      <p:to>
                                        <p:strVal val="visible"/>
                                      </p:to>
                                    </p:set>
                                    <p:animEffect transition="in" filter="fade">
                                      <p:cBhvr>
                                        <p:cTn id="24" dur="500"/>
                                        <p:tgtEl>
                                          <p:spTgt spid="28"/>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7"/>
                                        </p:tgtEl>
                                        <p:attrNameLst>
                                          <p:attrName>style.visibility</p:attrName>
                                        </p:attrNameLst>
                                      </p:cBhvr>
                                      <p:to>
                                        <p:strVal val="visible"/>
                                      </p:to>
                                    </p:set>
                                    <p:animEffect transition="in" filter="fade">
                                      <p:cBhvr>
                                        <p:cTn id="27" dur="500"/>
                                        <p:tgtEl>
                                          <p:spTgt spid="27"/>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9"/>
                                        </p:tgtEl>
                                        <p:attrNameLst>
                                          <p:attrName>style.visibility</p:attrName>
                                        </p:attrNameLst>
                                      </p:cBhvr>
                                      <p:to>
                                        <p:strVal val="visible"/>
                                      </p:to>
                                    </p:set>
                                    <p:animEffect transition="in" filter="fade">
                                      <p:cBhvr>
                                        <p:cTn id="30" dur="500"/>
                                        <p:tgtEl>
                                          <p:spTgt spid="29"/>
                                        </p:tgtEl>
                                      </p:cBhvr>
                                    </p:animEffect>
                                  </p:childTnLst>
                                </p:cTn>
                              </p:par>
                              <p:par>
                                <p:cTn id="31" presetID="10" presetClass="entr" presetSubtype="0" fill="hold" grpId="0" nodeType="withEffect">
                                  <p:stCondLst>
                                    <p:cond delay="250"/>
                                  </p:stCondLst>
                                  <p:childTnLst>
                                    <p:set>
                                      <p:cBhvr>
                                        <p:cTn id="32" dur="1" fill="hold">
                                          <p:stCondLst>
                                            <p:cond delay="0"/>
                                          </p:stCondLst>
                                        </p:cTn>
                                        <p:tgtEl>
                                          <p:spTgt spid="20"/>
                                        </p:tgtEl>
                                        <p:attrNameLst>
                                          <p:attrName>style.visibility</p:attrName>
                                        </p:attrNameLst>
                                      </p:cBhvr>
                                      <p:to>
                                        <p:strVal val="visible"/>
                                      </p:to>
                                    </p:set>
                                    <p:animEffect transition="in" filter="fade">
                                      <p:cBhvr>
                                        <p:cTn id="33" dur="500"/>
                                        <p:tgtEl>
                                          <p:spTgt spid="20"/>
                                        </p:tgtEl>
                                      </p:cBhvr>
                                    </p:animEffect>
                                  </p:childTnLst>
                                </p:cTn>
                              </p:par>
                              <p:par>
                                <p:cTn id="34" presetID="10" presetClass="entr" presetSubtype="0" fill="hold" grpId="0" nodeType="withEffect">
                                  <p:stCondLst>
                                    <p:cond delay="250"/>
                                  </p:stCondLst>
                                  <p:childTnLst>
                                    <p:set>
                                      <p:cBhvr>
                                        <p:cTn id="35" dur="1" fill="hold">
                                          <p:stCondLst>
                                            <p:cond delay="0"/>
                                          </p:stCondLst>
                                        </p:cTn>
                                        <p:tgtEl>
                                          <p:spTgt spid="30"/>
                                        </p:tgtEl>
                                        <p:attrNameLst>
                                          <p:attrName>style.visibility</p:attrName>
                                        </p:attrNameLst>
                                      </p:cBhvr>
                                      <p:to>
                                        <p:strVal val="visible"/>
                                      </p:to>
                                    </p:set>
                                    <p:animEffect transition="in" filter="fade">
                                      <p:cBhvr>
                                        <p:cTn id="36" dur="500"/>
                                        <p:tgtEl>
                                          <p:spTgt spid="30"/>
                                        </p:tgtEl>
                                      </p:cBhvr>
                                    </p:animEffect>
                                  </p:childTnLst>
                                </p:cTn>
                              </p:par>
                              <p:par>
                                <p:cTn id="37" presetID="10" presetClass="entr" presetSubtype="0" fill="hold" grpId="0" nodeType="withEffect">
                                  <p:stCondLst>
                                    <p:cond delay="250"/>
                                  </p:stCondLst>
                                  <p:childTnLst>
                                    <p:set>
                                      <p:cBhvr>
                                        <p:cTn id="38" dur="1" fill="hold">
                                          <p:stCondLst>
                                            <p:cond delay="0"/>
                                          </p:stCondLst>
                                        </p:cTn>
                                        <p:tgtEl>
                                          <p:spTgt spid="31"/>
                                        </p:tgtEl>
                                        <p:attrNameLst>
                                          <p:attrName>style.visibility</p:attrName>
                                        </p:attrNameLst>
                                      </p:cBhvr>
                                      <p:to>
                                        <p:strVal val="visible"/>
                                      </p:to>
                                    </p:set>
                                    <p:animEffect transition="in" filter="fade">
                                      <p:cBhvr>
                                        <p:cTn id="39" dur="500"/>
                                        <p:tgtEl>
                                          <p:spTgt spid="31"/>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4" fill="hold" nodeType="clickEffect">
                                  <p:stCondLst>
                                    <p:cond delay="0"/>
                                  </p:stCondLst>
                                  <p:childTnLst>
                                    <p:set>
                                      <p:cBhvr>
                                        <p:cTn id="43" dur="1" fill="hold">
                                          <p:stCondLst>
                                            <p:cond delay="0"/>
                                          </p:stCondLst>
                                        </p:cTn>
                                        <p:tgtEl>
                                          <p:spTgt spid="36"/>
                                        </p:tgtEl>
                                        <p:attrNameLst>
                                          <p:attrName>style.visibility</p:attrName>
                                        </p:attrNameLst>
                                      </p:cBhvr>
                                      <p:to>
                                        <p:strVal val="visible"/>
                                      </p:to>
                                    </p:set>
                                    <p:animEffect transition="in" filter="wipe(down)">
                                      <p:cBhvr>
                                        <p:cTn id="44" dur="500"/>
                                        <p:tgtEl>
                                          <p:spTgt spid="36"/>
                                        </p:tgtEl>
                                      </p:cBhvr>
                                    </p:animEffect>
                                  </p:childTnLst>
                                </p:cTn>
                              </p:par>
                              <p:par>
                                <p:cTn id="45" presetID="22" presetClass="entr" presetSubtype="4" fill="hold" nodeType="withEffect">
                                  <p:stCondLst>
                                    <p:cond delay="0"/>
                                  </p:stCondLst>
                                  <p:childTnLst>
                                    <p:set>
                                      <p:cBhvr>
                                        <p:cTn id="46" dur="1" fill="hold">
                                          <p:stCondLst>
                                            <p:cond delay="0"/>
                                          </p:stCondLst>
                                        </p:cTn>
                                        <p:tgtEl>
                                          <p:spTgt spid="35"/>
                                        </p:tgtEl>
                                        <p:attrNameLst>
                                          <p:attrName>style.visibility</p:attrName>
                                        </p:attrNameLst>
                                      </p:cBhvr>
                                      <p:to>
                                        <p:strVal val="visible"/>
                                      </p:to>
                                    </p:set>
                                    <p:animEffect transition="in" filter="wipe(down)">
                                      <p:cBhvr>
                                        <p:cTn id="47" dur="500"/>
                                        <p:tgtEl>
                                          <p:spTgt spid="35"/>
                                        </p:tgtEl>
                                      </p:cBhvr>
                                    </p:animEffect>
                                  </p:childTnLst>
                                </p:cTn>
                              </p:par>
                              <p:par>
                                <p:cTn id="48" presetID="22" presetClass="entr" presetSubtype="8" fill="hold" nodeType="withEffect">
                                  <p:stCondLst>
                                    <p:cond delay="0"/>
                                  </p:stCondLst>
                                  <p:childTnLst>
                                    <p:set>
                                      <p:cBhvr>
                                        <p:cTn id="49" dur="1" fill="hold">
                                          <p:stCondLst>
                                            <p:cond delay="0"/>
                                          </p:stCondLst>
                                        </p:cTn>
                                        <p:tgtEl>
                                          <p:spTgt spid="37"/>
                                        </p:tgtEl>
                                        <p:attrNameLst>
                                          <p:attrName>style.visibility</p:attrName>
                                        </p:attrNameLst>
                                      </p:cBhvr>
                                      <p:to>
                                        <p:strVal val="visible"/>
                                      </p:to>
                                    </p:set>
                                    <p:animEffect transition="in" filter="wipe(left)">
                                      <p:cBhvr>
                                        <p:cTn id="50" dur="500"/>
                                        <p:tgtEl>
                                          <p:spTgt spid="37"/>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9"/>
                                        </p:tgtEl>
                                        <p:attrNameLst>
                                          <p:attrName>style.visibility</p:attrName>
                                        </p:attrNameLst>
                                      </p:cBhvr>
                                      <p:to>
                                        <p:strVal val="visible"/>
                                      </p:to>
                                    </p:set>
                                    <p:animEffect transition="in" filter="fade">
                                      <p:cBhvr>
                                        <p:cTn id="53" dur="500"/>
                                        <p:tgtEl>
                                          <p:spTgt spid="39"/>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38"/>
                                        </p:tgtEl>
                                        <p:attrNameLst>
                                          <p:attrName>style.visibility</p:attrName>
                                        </p:attrNameLst>
                                      </p:cBhvr>
                                      <p:to>
                                        <p:strVal val="visible"/>
                                      </p:to>
                                    </p:set>
                                    <p:animEffect transition="in" filter="fade">
                                      <p:cBhvr>
                                        <p:cTn id="56" dur="500"/>
                                        <p:tgtEl>
                                          <p:spTgt spid="38"/>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40"/>
                                        </p:tgtEl>
                                        <p:attrNameLst>
                                          <p:attrName>style.visibility</p:attrName>
                                        </p:attrNameLst>
                                      </p:cBhvr>
                                      <p:to>
                                        <p:strVal val="visible"/>
                                      </p:to>
                                    </p:set>
                                    <p:animEffect transition="in" filter="fade">
                                      <p:cBhvr>
                                        <p:cTn id="59" dur="500"/>
                                        <p:tgtEl>
                                          <p:spTgt spid="40"/>
                                        </p:tgtEl>
                                      </p:cBhvr>
                                    </p:animEffect>
                                  </p:childTnLst>
                                </p:cTn>
                              </p:par>
                              <p:par>
                                <p:cTn id="60" presetID="10" presetClass="entr" presetSubtype="0" fill="hold" grpId="0" nodeType="withEffect">
                                  <p:stCondLst>
                                    <p:cond delay="250"/>
                                  </p:stCondLst>
                                  <p:childTnLst>
                                    <p:set>
                                      <p:cBhvr>
                                        <p:cTn id="61" dur="1" fill="hold">
                                          <p:stCondLst>
                                            <p:cond delay="0"/>
                                          </p:stCondLst>
                                        </p:cTn>
                                        <p:tgtEl>
                                          <p:spTgt spid="41"/>
                                        </p:tgtEl>
                                        <p:attrNameLst>
                                          <p:attrName>style.visibility</p:attrName>
                                        </p:attrNameLst>
                                      </p:cBhvr>
                                      <p:to>
                                        <p:strVal val="visible"/>
                                      </p:to>
                                    </p:set>
                                    <p:animEffect transition="in" filter="fade">
                                      <p:cBhvr>
                                        <p:cTn id="62" dur="500"/>
                                        <p:tgtEl>
                                          <p:spTgt spid="41"/>
                                        </p:tgtEl>
                                      </p:cBhvr>
                                    </p:animEffect>
                                  </p:childTnLst>
                                </p:cTn>
                              </p:par>
                              <p:par>
                                <p:cTn id="63" presetID="10" presetClass="entr" presetSubtype="0" fill="hold" grpId="0" nodeType="withEffect">
                                  <p:stCondLst>
                                    <p:cond delay="250"/>
                                  </p:stCondLst>
                                  <p:childTnLst>
                                    <p:set>
                                      <p:cBhvr>
                                        <p:cTn id="64" dur="1" fill="hold">
                                          <p:stCondLst>
                                            <p:cond delay="0"/>
                                          </p:stCondLst>
                                        </p:cTn>
                                        <p:tgtEl>
                                          <p:spTgt spid="34"/>
                                        </p:tgtEl>
                                        <p:attrNameLst>
                                          <p:attrName>style.visibility</p:attrName>
                                        </p:attrNameLst>
                                      </p:cBhvr>
                                      <p:to>
                                        <p:strVal val="visible"/>
                                      </p:to>
                                    </p:set>
                                    <p:animEffect transition="in" filter="fade">
                                      <p:cBhvr>
                                        <p:cTn id="65" dur="500"/>
                                        <p:tgtEl>
                                          <p:spTgt spid="34"/>
                                        </p:tgtEl>
                                      </p:cBhvr>
                                    </p:animEffect>
                                  </p:childTnLst>
                                </p:cTn>
                              </p:par>
                              <p:par>
                                <p:cTn id="66" presetID="10" presetClass="entr" presetSubtype="0" fill="hold" grpId="0" nodeType="withEffect">
                                  <p:stCondLst>
                                    <p:cond delay="250"/>
                                  </p:stCondLst>
                                  <p:childTnLst>
                                    <p:set>
                                      <p:cBhvr>
                                        <p:cTn id="67" dur="1" fill="hold">
                                          <p:stCondLst>
                                            <p:cond delay="0"/>
                                          </p:stCondLst>
                                        </p:cTn>
                                        <p:tgtEl>
                                          <p:spTgt spid="52"/>
                                        </p:tgtEl>
                                        <p:attrNameLst>
                                          <p:attrName>style.visibility</p:attrName>
                                        </p:attrNameLst>
                                      </p:cBhvr>
                                      <p:to>
                                        <p:strVal val="visible"/>
                                      </p:to>
                                    </p:set>
                                    <p:animEffect transition="in" filter="fade">
                                      <p:cBhvr>
                                        <p:cTn id="68" dur="500"/>
                                        <p:tgtEl>
                                          <p:spTgt spid="52"/>
                                        </p:tgtEl>
                                      </p:cBhvr>
                                    </p:animEffect>
                                  </p:childTnLst>
                                </p:cTn>
                              </p:par>
                              <p:par>
                                <p:cTn id="69" presetID="10" presetClass="entr" presetSubtype="0" fill="hold" grpId="0" nodeType="withEffect">
                                  <p:stCondLst>
                                    <p:cond delay="250"/>
                                  </p:stCondLst>
                                  <p:childTnLst>
                                    <p:set>
                                      <p:cBhvr>
                                        <p:cTn id="70" dur="1" fill="hold">
                                          <p:stCondLst>
                                            <p:cond delay="0"/>
                                          </p:stCondLst>
                                        </p:cTn>
                                        <p:tgtEl>
                                          <p:spTgt spid="42"/>
                                        </p:tgtEl>
                                        <p:attrNameLst>
                                          <p:attrName>style.visibility</p:attrName>
                                        </p:attrNameLst>
                                      </p:cBhvr>
                                      <p:to>
                                        <p:strVal val="visible"/>
                                      </p:to>
                                    </p:set>
                                    <p:animEffect transition="in" filter="fade">
                                      <p:cBhvr>
                                        <p:cTn id="71" dur="500"/>
                                        <p:tgtEl>
                                          <p:spTgt spid="42"/>
                                        </p:tgtEl>
                                      </p:cBhvr>
                                    </p:animEffect>
                                  </p:childTnLst>
                                </p:cTn>
                              </p:par>
                            </p:childTnLst>
                          </p:cTn>
                        </p:par>
                      </p:childTnLst>
                    </p:cTn>
                  </p:par>
                  <p:par>
                    <p:cTn id="72" fill="hold">
                      <p:stCondLst>
                        <p:cond delay="indefinite"/>
                      </p:stCondLst>
                      <p:childTnLst>
                        <p:par>
                          <p:cTn id="73" fill="hold">
                            <p:stCondLst>
                              <p:cond delay="0"/>
                            </p:stCondLst>
                            <p:childTnLst>
                              <p:par>
                                <p:cTn id="74" presetID="22" presetClass="entr" presetSubtype="4" fill="hold" nodeType="clickEffect">
                                  <p:stCondLst>
                                    <p:cond delay="0"/>
                                  </p:stCondLst>
                                  <p:childTnLst>
                                    <p:set>
                                      <p:cBhvr>
                                        <p:cTn id="75" dur="1" fill="hold">
                                          <p:stCondLst>
                                            <p:cond delay="0"/>
                                          </p:stCondLst>
                                        </p:cTn>
                                        <p:tgtEl>
                                          <p:spTgt spid="45"/>
                                        </p:tgtEl>
                                        <p:attrNameLst>
                                          <p:attrName>style.visibility</p:attrName>
                                        </p:attrNameLst>
                                      </p:cBhvr>
                                      <p:to>
                                        <p:strVal val="visible"/>
                                      </p:to>
                                    </p:set>
                                    <p:animEffect transition="in" filter="wipe(down)">
                                      <p:cBhvr>
                                        <p:cTn id="76" dur="500"/>
                                        <p:tgtEl>
                                          <p:spTgt spid="45"/>
                                        </p:tgtEl>
                                      </p:cBhvr>
                                    </p:animEffect>
                                  </p:childTnLst>
                                </p:cTn>
                              </p:par>
                              <p:par>
                                <p:cTn id="77" presetID="22" presetClass="entr" presetSubtype="4" fill="hold" nodeType="withEffect">
                                  <p:stCondLst>
                                    <p:cond delay="0"/>
                                  </p:stCondLst>
                                  <p:childTnLst>
                                    <p:set>
                                      <p:cBhvr>
                                        <p:cTn id="78" dur="1" fill="hold">
                                          <p:stCondLst>
                                            <p:cond delay="0"/>
                                          </p:stCondLst>
                                        </p:cTn>
                                        <p:tgtEl>
                                          <p:spTgt spid="44"/>
                                        </p:tgtEl>
                                        <p:attrNameLst>
                                          <p:attrName>style.visibility</p:attrName>
                                        </p:attrNameLst>
                                      </p:cBhvr>
                                      <p:to>
                                        <p:strVal val="visible"/>
                                      </p:to>
                                    </p:set>
                                    <p:animEffect transition="in" filter="wipe(down)">
                                      <p:cBhvr>
                                        <p:cTn id="79" dur="500"/>
                                        <p:tgtEl>
                                          <p:spTgt spid="44"/>
                                        </p:tgtEl>
                                      </p:cBhvr>
                                    </p:animEffect>
                                  </p:childTnLst>
                                </p:cTn>
                              </p:par>
                              <p:par>
                                <p:cTn id="80" presetID="22" presetClass="entr" presetSubtype="8" fill="hold" nodeType="withEffect">
                                  <p:stCondLst>
                                    <p:cond delay="0"/>
                                  </p:stCondLst>
                                  <p:childTnLst>
                                    <p:set>
                                      <p:cBhvr>
                                        <p:cTn id="81" dur="1" fill="hold">
                                          <p:stCondLst>
                                            <p:cond delay="0"/>
                                          </p:stCondLst>
                                        </p:cTn>
                                        <p:tgtEl>
                                          <p:spTgt spid="46"/>
                                        </p:tgtEl>
                                        <p:attrNameLst>
                                          <p:attrName>style.visibility</p:attrName>
                                        </p:attrNameLst>
                                      </p:cBhvr>
                                      <p:to>
                                        <p:strVal val="visible"/>
                                      </p:to>
                                    </p:set>
                                    <p:animEffect transition="in" filter="wipe(left)">
                                      <p:cBhvr>
                                        <p:cTn id="82" dur="500"/>
                                        <p:tgtEl>
                                          <p:spTgt spid="46"/>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48"/>
                                        </p:tgtEl>
                                        <p:attrNameLst>
                                          <p:attrName>style.visibility</p:attrName>
                                        </p:attrNameLst>
                                      </p:cBhvr>
                                      <p:to>
                                        <p:strVal val="visible"/>
                                      </p:to>
                                    </p:set>
                                    <p:animEffect transition="in" filter="fade">
                                      <p:cBhvr>
                                        <p:cTn id="85" dur="500"/>
                                        <p:tgtEl>
                                          <p:spTgt spid="48"/>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47"/>
                                        </p:tgtEl>
                                        <p:attrNameLst>
                                          <p:attrName>style.visibility</p:attrName>
                                        </p:attrNameLst>
                                      </p:cBhvr>
                                      <p:to>
                                        <p:strVal val="visible"/>
                                      </p:to>
                                    </p:set>
                                    <p:animEffect transition="in" filter="fade">
                                      <p:cBhvr>
                                        <p:cTn id="88" dur="500"/>
                                        <p:tgtEl>
                                          <p:spTgt spid="47"/>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49"/>
                                        </p:tgtEl>
                                        <p:attrNameLst>
                                          <p:attrName>style.visibility</p:attrName>
                                        </p:attrNameLst>
                                      </p:cBhvr>
                                      <p:to>
                                        <p:strVal val="visible"/>
                                      </p:to>
                                    </p:set>
                                    <p:animEffect transition="in" filter="fade">
                                      <p:cBhvr>
                                        <p:cTn id="91" dur="500"/>
                                        <p:tgtEl>
                                          <p:spTgt spid="49"/>
                                        </p:tgtEl>
                                      </p:cBhvr>
                                    </p:animEffect>
                                  </p:childTnLst>
                                </p:cTn>
                              </p:par>
                              <p:par>
                                <p:cTn id="92" presetID="10" presetClass="entr" presetSubtype="0" fill="hold" grpId="0" nodeType="withEffect">
                                  <p:stCondLst>
                                    <p:cond delay="500"/>
                                  </p:stCondLst>
                                  <p:childTnLst>
                                    <p:set>
                                      <p:cBhvr>
                                        <p:cTn id="93" dur="1" fill="hold">
                                          <p:stCondLst>
                                            <p:cond delay="0"/>
                                          </p:stCondLst>
                                        </p:cTn>
                                        <p:tgtEl>
                                          <p:spTgt spid="50"/>
                                        </p:tgtEl>
                                        <p:attrNameLst>
                                          <p:attrName>style.visibility</p:attrName>
                                        </p:attrNameLst>
                                      </p:cBhvr>
                                      <p:to>
                                        <p:strVal val="visible"/>
                                      </p:to>
                                    </p:set>
                                    <p:animEffect transition="in" filter="fade">
                                      <p:cBhvr>
                                        <p:cTn id="94" dur="500"/>
                                        <p:tgtEl>
                                          <p:spTgt spid="50"/>
                                        </p:tgtEl>
                                      </p:cBhvr>
                                    </p:animEffect>
                                  </p:childTnLst>
                                </p:cTn>
                              </p:par>
                              <p:par>
                                <p:cTn id="95" presetID="10" presetClass="entr" presetSubtype="0" fill="hold" grpId="0" nodeType="withEffect">
                                  <p:stCondLst>
                                    <p:cond delay="500"/>
                                  </p:stCondLst>
                                  <p:childTnLst>
                                    <p:set>
                                      <p:cBhvr>
                                        <p:cTn id="96" dur="1" fill="hold">
                                          <p:stCondLst>
                                            <p:cond delay="0"/>
                                          </p:stCondLst>
                                        </p:cTn>
                                        <p:tgtEl>
                                          <p:spTgt spid="51"/>
                                        </p:tgtEl>
                                        <p:attrNameLst>
                                          <p:attrName>style.visibility</p:attrName>
                                        </p:attrNameLst>
                                      </p:cBhvr>
                                      <p:to>
                                        <p:strVal val="visible"/>
                                      </p:to>
                                    </p:set>
                                    <p:animEffect transition="in" filter="fade">
                                      <p:cBhvr>
                                        <p:cTn id="97" dur="500"/>
                                        <p:tgtEl>
                                          <p:spTgt spid="51"/>
                                        </p:tgtEl>
                                      </p:cBhvr>
                                    </p:animEffect>
                                  </p:childTnLst>
                                </p:cTn>
                              </p:par>
                              <p:par>
                                <p:cTn id="98" presetID="10" presetClass="entr" presetSubtype="0" fill="hold" grpId="0" nodeType="withEffect">
                                  <p:stCondLst>
                                    <p:cond delay="500"/>
                                  </p:stCondLst>
                                  <p:childTnLst>
                                    <p:set>
                                      <p:cBhvr>
                                        <p:cTn id="99" dur="1" fill="hold">
                                          <p:stCondLst>
                                            <p:cond delay="0"/>
                                          </p:stCondLst>
                                        </p:cTn>
                                        <p:tgtEl>
                                          <p:spTgt spid="43"/>
                                        </p:tgtEl>
                                        <p:attrNameLst>
                                          <p:attrName>style.visibility</p:attrName>
                                        </p:attrNameLst>
                                      </p:cBhvr>
                                      <p:to>
                                        <p:strVal val="visible"/>
                                      </p:to>
                                    </p:set>
                                    <p:animEffect transition="in" filter="fade">
                                      <p:cBhvr>
                                        <p:cTn id="100"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7" grpId="0"/>
      <p:bldP spid="28" grpId="0"/>
      <p:bldP spid="29" grpId="0"/>
      <p:bldP spid="30" grpId="0" animBg="1"/>
      <p:bldP spid="31" grpId="0" animBg="1"/>
      <p:bldP spid="34" grpId="0"/>
      <p:bldP spid="38" grpId="0"/>
      <p:bldP spid="39" grpId="0"/>
      <p:bldP spid="40" grpId="0"/>
      <p:bldP spid="41" grpId="0" animBg="1"/>
      <p:bldP spid="42" grpId="0" animBg="1"/>
      <p:bldP spid="43" grpId="0"/>
      <p:bldP spid="47" grpId="0"/>
      <p:bldP spid="48" grpId="0"/>
      <p:bldP spid="49" grpId="0"/>
      <p:bldP spid="50" grpId="0" animBg="1"/>
      <p:bldP spid="51" grpId="0" animBg="1"/>
      <p:bldP spid="5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B75785-1D8C-4863-9823-4962E2E18976}"/>
              </a:ext>
            </a:extLst>
          </p:cNvPr>
          <p:cNvSpPr>
            <a:spLocks noGrp="1"/>
          </p:cNvSpPr>
          <p:nvPr>
            <p:ph type="title"/>
          </p:nvPr>
        </p:nvSpPr>
        <p:spPr>
          <a:xfrm>
            <a:off x="1097279" y="286603"/>
            <a:ext cx="10166465" cy="1450757"/>
          </a:xfrm>
        </p:spPr>
        <p:txBody>
          <a:bodyPr>
            <a:normAutofit/>
          </a:bodyPr>
          <a:lstStyle/>
          <a:p>
            <a:r>
              <a:rPr lang="en-US" sz="4500" dirty="0"/>
              <a:t>Model 2: Ball-End Mill Cutting Planar Surface</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7212C4B6-6A48-4417-A280-BCBF372F215B}"/>
                  </a:ext>
                </a:extLst>
              </p:cNvPr>
              <p:cNvSpPr txBox="1"/>
              <p:nvPr/>
            </p:nvSpPr>
            <p:spPr>
              <a:xfrm>
                <a:off x="6728163" y="2667798"/>
                <a:ext cx="385042"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rPr>
                        <m:t>𝒁</m:t>
                      </m:r>
                      <m:r>
                        <a:rPr lang="en-US" sz="1400" b="1" i="1" dirty="0" smtClean="0">
                          <a:latin typeface="Cambria Math" panose="02040503050406030204" pitchFamily="18" charset="0"/>
                        </a:rPr>
                        <m:t>′</m:t>
                      </m:r>
                    </m:oMath>
                  </m:oMathPara>
                </a14:m>
                <a:endParaRPr lang="en-US" b="1" dirty="0"/>
              </a:p>
            </p:txBody>
          </p:sp>
        </mc:Choice>
        <mc:Fallback xmlns="">
          <p:sp>
            <p:nvSpPr>
              <p:cNvPr id="4" name="TextBox 3">
                <a:extLst>
                  <a:ext uri="{FF2B5EF4-FFF2-40B4-BE49-F238E27FC236}">
                    <a16:creationId xmlns:a16="http://schemas.microsoft.com/office/drawing/2014/main" id="{7212C4B6-6A48-4417-A280-BCBF372F215B}"/>
                  </a:ext>
                </a:extLst>
              </p:cNvPr>
              <p:cNvSpPr txBox="1">
                <a:spLocks noRot="1" noChangeAspect="1" noMove="1" noResize="1" noEditPoints="1" noAdjustHandles="1" noChangeArrowheads="1" noChangeShapeType="1" noTextEdit="1"/>
              </p:cNvSpPr>
              <p:nvPr/>
            </p:nvSpPr>
            <p:spPr>
              <a:xfrm>
                <a:off x="6728163" y="2667798"/>
                <a:ext cx="385042" cy="307777"/>
              </a:xfrm>
              <a:prstGeom prst="rect">
                <a:avLst/>
              </a:prstGeom>
              <a:blipFill>
                <a:blip r:embed="rId2"/>
                <a:stretch>
                  <a:fillRect/>
                </a:stretch>
              </a:blipFill>
            </p:spPr>
            <p:txBody>
              <a:bodyPr/>
              <a:lstStyle/>
              <a:p>
                <a:r>
                  <a:rPr lang="en-US">
                    <a:noFill/>
                  </a:rPr>
                  <a:t> </a:t>
                </a:r>
              </a:p>
            </p:txBody>
          </p:sp>
        </mc:Fallback>
      </mc:AlternateContent>
      <p:cxnSp>
        <p:nvCxnSpPr>
          <p:cNvPr id="5" name="Straight Arrow Connector 4">
            <a:extLst>
              <a:ext uri="{FF2B5EF4-FFF2-40B4-BE49-F238E27FC236}">
                <a16:creationId xmlns:a16="http://schemas.microsoft.com/office/drawing/2014/main" id="{460D4065-FF6C-4EA8-8B99-14DB19110F36}"/>
              </a:ext>
            </a:extLst>
          </p:cNvPr>
          <p:cNvCxnSpPr>
            <a:cxnSpLocks/>
          </p:cNvCxnSpPr>
          <p:nvPr/>
        </p:nvCxnSpPr>
        <p:spPr>
          <a:xfrm>
            <a:off x="6333184" y="3829454"/>
            <a:ext cx="2909515" cy="1065324"/>
          </a:xfrm>
          <a:prstGeom prst="straightConnector1">
            <a:avLst/>
          </a:prstGeom>
          <a:ln w="38100">
            <a:tailEnd type="triangle"/>
          </a:ln>
        </p:spPr>
        <p:style>
          <a:lnRef idx="3">
            <a:schemeClr val="accent5"/>
          </a:lnRef>
          <a:fillRef idx="0">
            <a:schemeClr val="accent5"/>
          </a:fillRef>
          <a:effectRef idx="2">
            <a:schemeClr val="accent5"/>
          </a:effectRef>
          <a:fontRef idx="minor">
            <a:schemeClr val="tx1"/>
          </a:fontRef>
        </p:style>
      </p:cxnSp>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EC87AFD7-34A5-42E4-966A-DFF2A2D671D2}"/>
                  </a:ext>
                </a:extLst>
              </p:cNvPr>
              <p:cNvSpPr/>
              <p:nvPr/>
            </p:nvSpPr>
            <p:spPr>
              <a:xfrm>
                <a:off x="8593578" y="4298466"/>
                <a:ext cx="639919" cy="34015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sz="1400" b="1" i="1" smtClean="0">
                              <a:latin typeface="Cambria Math" panose="02040503050406030204" pitchFamily="18" charset="0"/>
                            </a:rPr>
                          </m:ctrlPr>
                        </m:accPr>
                        <m:e>
                          <m:r>
                            <a:rPr lang="en-US" sz="1400" b="1" i="1" smtClean="0">
                              <a:latin typeface="Cambria Math" panose="02040503050406030204" pitchFamily="18" charset="0"/>
                            </a:rPr>
                            <m:t>𝒇𝒆𝒆𝒅</m:t>
                          </m:r>
                        </m:e>
                      </m:acc>
                    </m:oMath>
                  </m:oMathPara>
                </a14:m>
                <a:endParaRPr lang="en-US" sz="1400" b="1" dirty="0"/>
              </a:p>
            </p:txBody>
          </p:sp>
        </mc:Choice>
        <mc:Fallback xmlns="">
          <p:sp>
            <p:nvSpPr>
              <p:cNvPr id="6" name="Rectangle 5">
                <a:extLst>
                  <a:ext uri="{FF2B5EF4-FFF2-40B4-BE49-F238E27FC236}">
                    <a16:creationId xmlns:a16="http://schemas.microsoft.com/office/drawing/2014/main" id="{EC87AFD7-34A5-42E4-966A-DFF2A2D671D2}"/>
                  </a:ext>
                </a:extLst>
              </p:cNvPr>
              <p:cNvSpPr>
                <a:spLocks noRot="1" noChangeAspect="1" noMove="1" noResize="1" noEditPoints="1" noAdjustHandles="1" noChangeArrowheads="1" noChangeShapeType="1" noTextEdit="1"/>
              </p:cNvSpPr>
              <p:nvPr/>
            </p:nvSpPr>
            <p:spPr>
              <a:xfrm>
                <a:off x="8593578" y="4298466"/>
                <a:ext cx="639919" cy="340158"/>
              </a:xfrm>
              <a:prstGeom prst="rect">
                <a:avLst/>
              </a:prstGeom>
              <a:blipFill>
                <a:blip r:embed="rId3"/>
                <a:stretch>
                  <a:fillRect b="-7143"/>
                </a:stretch>
              </a:blipFill>
            </p:spPr>
            <p:txBody>
              <a:bodyPr/>
              <a:lstStyle/>
              <a:p>
                <a:r>
                  <a:rPr lang="en-US">
                    <a:noFill/>
                  </a:rPr>
                  <a:t> </a:t>
                </a:r>
              </a:p>
            </p:txBody>
          </p:sp>
        </mc:Fallback>
      </mc:AlternateContent>
      <p:cxnSp>
        <p:nvCxnSpPr>
          <p:cNvPr id="7" name="Straight Connector 6">
            <a:extLst>
              <a:ext uri="{FF2B5EF4-FFF2-40B4-BE49-F238E27FC236}">
                <a16:creationId xmlns:a16="http://schemas.microsoft.com/office/drawing/2014/main" id="{1AA94667-2A19-486F-AB82-7D7F7DCC30BF}"/>
              </a:ext>
            </a:extLst>
          </p:cNvPr>
          <p:cNvCxnSpPr>
            <a:cxnSpLocks/>
          </p:cNvCxnSpPr>
          <p:nvPr/>
        </p:nvCxnSpPr>
        <p:spPr>
          <a:xfrm flipV="1">
            <a:off x="2552131" y="5294293"/>
            <a:ext cx="8161362" cy="10991"/>
          </a:xfrm>
          <a:prstGeom prst="line">
            <a:avLst/>
          </a:prstGeom>
          <a:ln w="57150">
            <a:solidFill>
              <a:schemeClr val="bg1">
                <a:lumMod val="75000"/>
              </a:schemeClr>
            </a:solidFill>
          </a:ln>
        </p:spPr>
        <p:style>
          <a:lnRef idx="1">
            <a:schemeClr val="accent2"/>
          </a:lnRef>
          <a:fillRef idx="0">
            <a:schemeClr val="accent2"/>
          </a:fillRef>
          <a:effectRef idx="0">
            <a:schemeClr val="accent2"/>
          </a:effectRef>
          <a:fontRef idx="minor">
            <a:schemeClr val="tx1"/>
          </a:fontRef>
        </p:style>
      </p:cxnSp>
      <p:cxnSp>
        <p:nvCxnSpPr>
          <p:cNvPr id="8" name="Straight Connector 7">
            <a:extLst>
              <a:ext uri="{FF2B5EF4-FFF2-40B4-BE49-F238E27FC236}">
                <a16:creationId xmlns:a16="http://schemas.microsoft.com/office/drawing/2014/main" id="{AD4CC006-686F-43E5-9F83-C9AD51CE3BEE}"/>
              </a:ext>
            </a:extLst>
          </p:cNvPr>
          <p:cNvCxnSpPr>
            <a:cxnSpLocks/>
          </p:cNvCxnSpPr>
          <p:nvPr/>
        </p:nvCxnSpPr>
        <p:spPr>
          <a:xfrm>
            <a:off x="2678432" y="6046409"/>
            <a:ext cx="5337248" cy="0"/>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5A6F87E6-C540-4B94-AEEC-05915305EA30}"/>
              </a:ext>
            </a:extLst>
          </p:cNvPr>
          <p:cNvCxnSpPr>
            <a:cxnSpLocks/>
          </p:cNvCxnSpPr>
          <p:nvPr/>
        </p:nvCxnSpPr>
        <p:spPr>
          <a:xfrm>
            <a:off x="2889515" y="5344954"/>
            <a:ext cx="0" cy="661848"/>
          </a:xfrm>
          <a:prstGeom prst="line">
            <a:avLst/>
          </a:prstGeom>
          <a:ln w="12700">
            <a:prstDash val="solid"/>
            <a:headEnd type="arrow" w="med" len="med"/>
            <a:tailEnd type="arrow" w="med" len="med"/>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65390EB-2512-40BD-A0D5-8328CCB847A9}"/>
                  </a:ext>
                </a:extLst>
              </p:cNvPr>
              <p:cNvSpPr txBox="1"/>
              <p:nvPr/>
            </p:nvSpPr>
            <p:spPr>
              <a:xfrm>
                <a:off x="2887936" y="5520728"/>
                <a:ext cx="1463862"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rPr>
                        <m:t>𝑪𝒖𝒕𝒕𝒊𝒏𝒈</m:t>
                      </m:r>
                      <m:r>
                        <a:rPr lang="en-US" sz="1400" b="1" i="1" dirty="0" smtClean="0">
                          <a:latin typeface="Cambria Math" panose="02040503050406030204" pitchFamily="18" charset="0"/>
                        </a:rPr>
                        <m:t> </m:t>
                      </m:r>
                      <m:r>
                        <a:rPr lang="en-US" sz="1400" b="1" i="1" dirty="0">
                          <a:latin typeface="Cambria Math" panose="02040503050406030204" pitchFamily="18" charset="0"/>
                        </a:rPr>
                        <m:t>𝒅𝒆𝒑𝒕𝒉</m:t>
                      </m:r>
                    </m:oMath>
                  </m:oMathPara>
                </a14:m>
                <a:endParaRPr lang="en-US" sz="1400" b="1" dirty="0"/>
              </a:p>
            </p:txBody>
          </p:sp>
        </mc:Choice>
        <mc:Fallback xmlns="">
          <p:sp>
            <p:nvSpPr>
              <p:cNvPr id="10" name="TextBox 9">
                <a:extLst>
                  <a:ext uri="{FF2B5EF4-FFF2-40B4-BE49-F238E27FC236}">
                    <a16:creationId xmlns:a16="http://schemas.microsoft.com/office/drawing/2014/main" id="{165390EB-2512-40BD-A0D5-8328CCB847A9}"/>
                  </a:ext>
                </a:extLst>
              </p:cNvPr>
              <p:cNvSpPr txBox="1">
                <a:spLocks noRot="1" noChangeAspect="1" noMove="1" noResize="1" noEditPoints="1" noAdjustHandles="1" noChangeArrowheads="1" noChangeShapeType="1" noTextEdit="1"/>
              </p:cNvSpPr>
              <p:nvPr/>
            </p:nvSpPr>
            <p:spPr>
              <a:xfrm>
                <a:off x="2887936" y="5520728"/>
                <a:ext cx="1463862" cy="307777"/>
              </a:xfrm>
              <a:prstGeom prst="rect">
                <a:avLst/>
              </a:prstGeom>
              <a:blipFill>
                <a:blip r:embed="rId4"/>
                <a:stretch>
                  <a:fillRect b="-8000"/>
                </a:stretch>
              </a:blipFill>
            </p:spPr>
            <p:txBody>
              <a:bodyPr/>
              <a:lstStyle/>
              <a:p>
                <a:r>
                  <a:rPr lang="en-US">
                    <a:noFill/>
                  </a:rPr>
                  <a:t> </a:t>
                </a:r>
              </a:p>
            </p:txBody>
          </p:sp>
        </mc:Fallback>
      </mc:AlternateContent>
      <p:grpSp>
        <p:nvGrpSpPr>
          <p:cNvPr id="11" name="Group 10">
            <a:extLst>
              <a:ext uri="{FF2B5EF4-FFF2-40B4-BE49-F238E27FC236}">
                <a16:creationId xmlns:a16="http://schemas.microsoft.com/office/drawing/2014/main" id="{5C746929-2EE0-437F-8DAE-753E536D58A3}"/>
              </a:ext>
            </a:extLst>
          </p:cNvPr>
          <p:cNvGrpSpPr/>
          <p:nvPr/>
        </p:nvGrpSpPr>
        <p:grpSpPr>
          <a:xfrm rot="1800000">
            <a:off x="4141142" y="1704299"/>
            <a:ext cx="4296638" cy="4372440"/>
            <a:chOff x="1799362" y="965101"/>
            <a:chExt cx="4296638" cy="4372440"/>
          </a:xfrm>
        </p:grpSpPr>
        <p:grpSp>
          <p:nvGrpSpPr>
            <p:cNvPr id="12" name="Group 11">
              <a:extLst>
                <a:ext uri="{FF2B5EF4-FFF2-40B4-BE49-F238E27FC236}">
                  <a16:creationId xmlns:a16="http://schemas.microsoft.com/office/drawing/2014/main" id="{0D8B7421-74E3-45E6-B263-DFE45742E8F5}"/>
                </a:ext>
              </a:extLst>
            </p:cNvPr>
            <p:cNvGrpSpPr/>
            <p:nvPr/>
          </p:nvGrpSpPr>
          <p:grpSpPr>
            <a:xfrm>
              <a:off x="1799362" y="965101"/>
              <a:ext cx="4296638" cy="4350590"/>
              <a:chOff x="3841348" y="911938"/>
              <a:chExt cx="4296638" cy="4350590"/>
            </a:xfrm>
          </p:grpSpPr>
          <p:sp>
            <p:nvSpPr>
              <p:cNvPr id="14" name="Arc 13">
                <a:extLst>
                  <a:ext uri="{FF2B5EF4-FFF2-40B4-BE49-F238E27FC236}">
                    <a16:creationId xmlns:a16="http://schemas.microsoft.com/office/drawing/2014/main" id="{90981FA7-5036-48EF-B3D0-05AF366DF98C}"/>
                  </a:ext>
                </a:extLst>
              </p:cNvPr>
              <p:cNvSpPr/>
              <p:nvPr/>
            </p:nvSpPr>
            <p:spPr>
              <a:xfrm>
                <a:off x="3841348" y="911938"/>
                <a:ext cx="4296208" cy="4350590"/>
              </a:xfrm>
              <a:prstGeom prst="arc">
                <a:avLst>
                  <a:gd name="adj1" fmla="val 21446386"/>
                  <a:gd name="adj2" fmla="val 10869581"/>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AD026CA8-D439-4D91-93E6-5D57AE78C604}"/>
                  </a:ext>
                </a:extLst>
              </p:cNvPr>
              <p:cNvGrpSpPr/>
              <p:nvPr/>
            </p:nvGrpSpPr>
            <p:grpSpPr>
              <a:xfrm>
                <a:off x="3841348" y="2144270"/>
                <a:ext cx="4296638" cy="899488"/>
                <a:chOff x="3841348" y="2144270"/>
                <a:chExt cx="4296638" cy="899488"/>
              </a:xfrm>
            </p:grpSpPr>
            <p:sp>
              <p:nvSpPr>
                <p:cNvPr id="16" name="Freeform: Shape 15">
                  <a:extLst>
                    <a:ext uri="{FF2B5EF4-FFF2-40B4-BE49-F238E27FC236}">
                      <a16:creationId xmlns:a16="http://schemas.microsoft.com/office/drawing/2014/main" id="{89F3C2BA-FBBB-4FE6-B80B-FB0F54933D10}"/>
                    </a:ext>
                  </a:extLst>
                </p:cNvPr>
                <p:cNvSpPr/>
                <p:nvPr/>
              </p:nvSpPr>
              <p:spPr>
                <a:xfrm>
                  <a:off x="3841348" y="2144270"/>
                  <a:ext cx="4296208" cy="392163"/>
                </a:xfrm>
                <a:custGeom>
                  <a:avLst/>
                  <a:gdLst>
                    <a:gd name="connsiteX0" fmla="*/ 0 w 4333480"/>
                    <a:gd name="connsiteY0" fmla="*/ 358012 h 659689"/>
                    <a:gd name="connsiteX1" fmla="*/ 1168842 w 4333480"/>
                    <a:gd name="connsiteY1" fmla="*/ 55862 h 659689"/>
                    <a:gd name="connsiteX2" fmla="*/ 3355451 w 4333480"/>
                    <a:gd name="connsiteY2" fmla="*/ 652210 h 659689"/>
                    <a:gd name="connsiteX3" fmla="*/ 4333461 w 4333480"/>
                    <a:gd name="connsiteY3" fmla="*/ 365963 h 659689"/>
                    <a:gd name="connsiteX4" fmla="*/ 3379305 w 4333480"/>
                    <a:gd name="connsiteY4" fmla="*/ 203 h 659689"/>
                    <a:gd name="connsiteX5" fmla="*/ 2178658 w 4333480"/>
                    <a:gd name="connsiteY5" fmla="*/ 310304 h 659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33480" h="659689">
                      <a:moveTo>
                        <a:pt x="0" y="358012"/>
                      </a:moveTo>
                      <a:cubicBezTo>
                        <a:pt x="304800" y="182420"/>
                        <a:pt x="609600" y="6829"/>
                        <a:pt x="1168842" y="55862"/>
                      </a:cubicBezTo>
                      <a:cubicBezTo>
                        <a:pt x="1728084" y="104895"/>
                        <a:pt x="2828014" y="600526"/>
                        <a:pt x="3355451" y="652210"/>
                      </a:cubicBezTo>
                      <a:cubicBezTo>
                        <a:pt x="3882888" y="703894"/>
                        <a:pt x="4329485" y="474631"/>
                        <a:pt x="4333461" y="365963"/>
                      </a:cubicBezTo>
                      <a:cubicBezTo>
                        <a:pt x="4337437" y="257295"/>
                        <a:pt x="3738439" y="9479"/>
                        <a:pt x="3379305" y="203"/>
                      </a:cubicBezTo>
                      <a:cubicBezTo>
                        <a:pt x="3020171" y="-9073"/>
                        <a:pt x="2335034" y="302353"/>
                        <a:pt x="2178658" y="310304"/>
                      </a:cubicBezTo>
                    </a:path>
                  </a:pathLst>
                </a:cu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cxnSp>
              <p:nvCxnSpPr>
                <p:cNvPr id="17" name="Straight Connector 16">
                  <a:extLst>
                    <a:ext uri="{FF2B5EF4-FFF2-40B4-BE49-F238E27FC236}">
                      <a16:creationId xmlns:a16="http://schemas.microsoft.com/office/drawing/2014/main" id="{E0A2CB5E-A8D2-4270-B7AC-4BD22B93A8DF}"/>
                    </a:ext>
                  </a:extLst>
                </p:cNvPr>
                <p:cNvCxnSpPr>
                  <a:stCxn id="14" idx="2"/>
                </p:cNvCxnSpPr>
                <p:nvPr/>
              </p:nvCxnSpPr>
              <p:spPr>
                <a:xfrm flipH="1" flipV="1">
                  <a:off x="3841348" y="2366667"/>
                  <a:ext cx="430" cy="67709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72AA2098-CE11-482F-8114-943CF1325454}"/>
                    </a:ext>
                  </a:extLst>
                </p:cNvPr>
                <p:cNvCxnSpPr/>
                <p:nvPr/>
              </p:nvCxnSpPr>
              <p:spPr>
                <a:xfrm flipH="1" flipV="1">
                  <a:off x="8137556" y="2340351"/>
                  <a:ext cx="430" cy="67709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A17534DA-CC46-4C02-AF4F-D2B80C5902ED}"/>
                    </a:ext>
                  </a:extLst>
                </p:cNvPr>
                <p:cNvCxnSpPr>
                  <a:cxnSpLocks/>
                </p:cNvCxnSpPr>
                <p:nvPr/>
              </p:nvCxnSpPr>
              <p:spPr>
                <a:xfrm>
                  <a:off x="3859574" y="3016566"/>
                  <a:ext cx="4275891" cy="15497"/>
                </a:xfrm>
                <a:prstGeom prst="line">
                  <a:avLst/>
                </a:prstGeom>
                <a:ln w="12700">
                  <a:prstDash val="dash"/>
                  <a:headEnd type="none" w="med" len="med"/>
                  <a:tailEnd type="none" w="med" len="med"/>
                </a:ln>
              </p:spPr>
              <p:style>
                <a:lnRef idx="1">
                  <a:schemeClr val="dk1"/>
                </a:lnRef>
                <a:fillRef idx="0">
                  <a:schemeClr val="dk1"/>
                </a:fillRef>
                <a:effectRef idx="0">
                  <a:schemeClr val="dk1"/>
                </a:effectRef>
                <a:fontRef idx="minor">
                  <a:schemeClr val="tx1"/>
                </a:fontRef>
              </p:style>
            </p:cxnSp>
          </p:grpSp>
        </p:grpSp>
        <p:cxnSp>
          <p:nvCxnSpPr>
            <p:cNvPr id="13" name="Straight Connector 12">
              <a:extLst>
                <a:ext uri="{FF2B5EF4-FFF2-40B4-BE49-F238E27FC236}">
                  <a16:creationId xmlns:a16="http://schemas.microsoft.com/office/drawing/2014/main" id="{1CCA0DAA-6B24-4C8F-A1F6-21FF4F8CFCAA}"/>
                </a:ext>
              </a:extLst>
            </p:cNvPr>
            <p:cNvCxnSpPr>
              <a:cxnSpLocks/>
            </p:cNvCxnSpPr>
            <p:nvPr/>
          </p:nvCxnSpPr>
          <p:spPr>
            <a:xfrm flipV="1">
              <a:off x="3944901" y="2052084"/>
              <a:ext cx="10632" cy="3285457"/>
            </a:xfrm>
            <a:prstGeom prst="line">
              <a:avLst/>
            </a:prstGeom>
            <a:ln w="19050">
              <a:prstDash val="lgDashDotDot"/>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329826982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10" presetClass="entr" presetSubtype="0" fill="hold" grpId="0" nodeType="withEffect">
                                  <p:stCondLst>
                                    <p:cond delay="25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anim calcmode="lin" valueType="num">
                                      <p:cBhvr>
                                        <p:cTn id="16" dur="500" fill="hold"/>
                                        <p:tgtEl>
                                          <p:spTgt spid="7"/>
                                        </p:tgtEl>
                                        <p:attrNameLst>
                                          <p:attrName>ppt_x</p:attrName>
                                        </p:attrNameLst>
                                      </p:cBhvr>
                                      <p:tavLst>
                                        <p:tav tm="0">
                                          <p:val>
                                            <p:strVal val="#ppt_x"/>
                                          </p:val>
                                        </p:tav>
                                        <p:tav tm="100000">
                                          <p:val>
                                            <p:strVal val="#ppt_x"/>
                                          </p:val>
                                        </p:tav>
                                      </p:tavLst>
                                    </p:anim>
                                    <p:anim calcmode="lin" valueType="num">
                                      <p:cBhvr>
                                        <p:cTn id="17" dur="500" fill="hold"/>
                                        <p:tgtEl>
                                          <p:spTgt spid="7"/>
                                        </p:tgtEl>
                                        <p:attrNameLst>
                                          <p:attrName>ppt_y</p:attrName>
                                        </p:attrNameLst>
                                      </p:cBhvr>
                                      <p:tavLst>
                                        <p:tav tm="0">
                                          <p:val>
                                            <p:strVal val="#ppt_y+.1"/>
                                          </p:val>
                                        </p:tav>
                                        <p:tav tm="100000">
                                          <p:val>
                                            <p:strVal val="#ppt_y"/>
                                          </p:val>
                                        </p:tav>
                                      </p:tavLst>
                                    </p:anim>
                                  </p:childTnLst>
                                </p:cTn>
                              </p:par>
                              <p:par>
                                <p:cTn id="18" presetID="10" presetClass="entr" presetSubtype="0" fill="hold" grpId="0" nodeType="withEffect">
                                  <p:stCondLst>
                                    <p:cond delay="25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par>
                                <p:cTn id="21" presetID="10" presetClass="entr" presetSubtype="0" fill="hold" nodeType="withEffect">
                                  <p:stCondLst>
                                    <p:cond delay="25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B75785-1D8C-4863-9823-4962E2E18976}"/>
              </a:ext>
            </a:extLst>
          </p:cNvPr>
          <p:cNvSpPr>
            <a:spLocks noGrp="1"/>
          </p:cNvSpPr>
          <p:nvPr>
            <p:ph type="title"/>
          </p:nvPr>
        </p:nvSpPr>
        <p:spPr>
          <a:xfrm>
            <a:off x="1097279" y="286603"/>
            <a:ext cx="10166465" cy="1450757"/>
          </a:xfrm>
        </p:spPr>
        <p:txBody>
          <a:bodyPr>
            <a:normAutofit/>
          </a:bodyPr>
          <a:lstStyle/>
          <a:p>
            <a:r>
              <a:rPr lang="en-US" sz="4500" dirty="0"/>
              <a:t>Model 2: Ball-End Mill Cutting Planar Surface</a:t>
            </a:r>
          </a:p>
        </p:txBody>
      </p:sp>
      <p:sp>
        <p:nvSpPr>
          <p:cNvPr id="3" name="TextBox 2">
            <a:extLst>
              <a:ext uri="{FF2B5EF4-FFF2-40B4-BE49-F238E27FC236}">
                <a16:creationId xmlns:a16="http://schemas.microsoft.com/office/drawing/2014/main" id="{270F95B5-F240-4270-86C7-7559956D4495}"/>
              </a:ext>
            </a:extLst>
          </p:cNvPr>
          <p:cNvSpPr txBox="1"/>
          <p:nvPr/>
        </p:nvSpPr>
        <p:spPr>
          <a:xfrm>
            <a:off x="1205346" y="2133599"/>
            <a:ext cx="9950334" cy="3416320"/>
          </a:xfrm>
          <a:prstGeom prst="rect">
            <a:avLst/>
          </a:prstGeom>
          <a:noFill/>
        </p:spPr>
        <p:txBody>
          <a:bodyPr wrap="square" rtlCol="0">
            <a:spAutoFit/>
          </a:bodyPr>
          <a:lstStyle/>
          <a:p>
            <a:r>
              <a:rPr lang="en-US" sz="2400" b="1" dirty="0"/>
              <a:t>Previous model is no longer valid:</a:t>
            </a:r>
          </a:p>
          <a:p>
            <a:pPr marL="342900" indent="-342900">
              <a:buFontTx/>
              <a:buChar char="-"/>
            </a:pPr>
            <a:r>
              <a:rPr lang="en-US" sz="2400" dirty="0"/>
              <a:t>Depth is continuously changing due to vertical feed</a:t>
            </a:r>
          </a:p>
          <a:p>
            <a:pPr marL="342900" indent="-342900">
              <a:buFontTx/>
              <a:buChar char="-"/>
            </a:pPr>
            <a:r>
              <a:rPr lang="en-US" sz="2400" dirty="0"/>
              <a:t>Engagement region is dynamic (updated at every angular movement)</a:t>
            </a:r>
          </a:p>
          <a:p>
            <a:pPr marL="342900" indent="-342900">
              <a:buFontTx/>
              <a:buChar char="-"/>
            </a:pPr>
            <a:r>
              <a:rPr lang="en-US" sz="2400" dirty="0"/>
              <a:t>Chip thickness value is no longer valid </a:t>
            </a:r>
          </a:p>
          <a:p>
            <a:pPr marL="342900" indent="-342900">
              <a:buFontTx/>
              <a:buChar char="-"/>
            </a:pPr>
            <a:endParaRPr lang="en-US" sz="2400" dirty="0"/>
          </a:p>
          <a:p>
            <a:r>
              <a:rPr lang="en-US" sz="2400" b="1" dirty="0"/>
              <a:t>Changes from previous model:</a:t>
            </a:r>
          </a:p>
          <a:p>
            <a:pPr marL="342900" indent="-342900">
              <a:buFontTx/>
              <a:buChar char="-"/>
            </a:pPr>
            <a:r>
              <a:rPr lang="en-US" sz="2400" dirty="0"/>
              <a:t>Engagement region determination methodology</a:t>
            </a:r>
          </a:p>
          <a:p>
            <a:pPr marL="342900" indent="-342900">
              <a:buFontTx/>
              <a:buChar char="-"/>
            </a:pPr>
            <a:r>
              <a:rPr lang="en-US" sz="2400" dirty="0"/>
              <a:t>Global Coordinate System  </a:t>
            </a:r>
          </a:p>
          <a:p>
            <a:pPr marL="342900" indent="-342900">
              <a:buFontTx/>
              <a:buChar char="-"/>
            </a:pPr>
            <a:r>
              <a:rPr lang="en-US" sz="2400" dirty="0"/>
              <a:t>Chip dimensions calculation  </a:t>
            </a:r>
          </a:p>
        </p:txBody>
      </p:sp>
    </p:spTree>
    <p:extLst>
      <p:ext uri="{BB962C8B-B14F-4D97-AF65-F5344CB8AC3E}">
        <p14:creationId xmlns:p14="http://schemas.microsoft.com/office/powerpoint/2010/main" val="98309244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INTRODUCTION</a:t>
            </a:r>
          </a:p>
        </p:txBody>
      </p:sp>
      <p:sp>
        <p:nvSpPr>
          <p:cNvPr id="3" name="Content Placeholder 2"/>
          <p:cNvSpPr>
            <a:spLocks noGrp="1"/>
          </p:cNvSpPr>
          <p:nvPr>
            <p:ph idx="1"/>
          </p:nvPr>
        </p:nvSpPr>
        <p:spPr>
          <a:xfrm>
            <a:off x="1097279" y="1845734"/>
            <a:ext cx="10058402" cy="4398312"/>
          </a:xfrm>
        </p:spPr>
        <p:txBody>
          <a:bodyPr>
            <a:noAutofit/>
          </a:bodyPr>
          <a:lstStyle/>
          <a:p>
            <a:pPr>
              <a:buFont typeface="Arial" panose="020B0604020202020204" pitchFamily="34" charset="0"/>
              <a:buChar char="•"/>
            </a:pPr>
            <a:r>
              <a:rPr lang="en-US" sz="2800" dirty="0">
                <a:solidFill>
                  <a:schemeClr val="tx1">
                    <a:lumMod val="85000"/>
                    <a:lumOff val="15000"/>
                  </a:schemeClr>
                </a:solidFill>
              </a:rPr>
              <a:t>Extremely tight tolerance limit is required in Industries like aerospace and automotive </a:t>
            </a:r>
          </a:p>
          <a:p>
            <a:pPr>
              <a:buFont typeface="Arial" panose="020B0604020202020204" pitchFamily="34" charset="0"/>
              <a:buChar char="•"/>
            </a:pPr>
            <a:r>
              <a:rPr lang="en-US" sz="2800" dirty="0">
                <a:solidFill>
                  <a:schemeClr val="tx1">
                    <a:lumMod val="85000"/>
                    <a:lumOff val="15000"/>
                  </a:schemeClr>
                </a:solidFill>
              </a:rPr>
              <a:t>Limitations of conventional 3-axis milling processes:</a:t>
            </a:r>
          </a:p>
          <a:p>
            <a:pPr marL="806958" lvl="1" indent="-514350">
              <a:buFont typeface="+mj-lt"/>
              <a:buAutoNum type="romanUcPeriod"/>
            </a:pPr>
            <a:r>
              <a:rPr lang="en-US" sz="2800" dirty="0">
                <a:solidFill>
                  <a:schemeClr val="tx1">
                    <a:lumMod val="85000"/>
                    <a:lumOff val="15000"/>
                  </a:schemeClr>
                </a:solidFill>
              </a:rPr>
              <a:t>Tolerance limit: High forces result in tool bending </a:t>
            </a:r>
            <a:endParaRPr lang="en-US" sz="2800" dirty="0"/>
          </a:p>
          <a:p>
            <a:pPr marL="806958" lvl="1" indent="-514350">
              <a:buFont typeface="+mj-lt"/>
              <a:buAutoNum type="romanUcPeriod"/>
            </a:pPr>
            <a:r>
              <a:rPr lang="en-US" sz="2800" dirty="0">
                <a:solidFill>
                  <a:schemeClr val="tx1">
                    <a:lumMod val="85000"/>
                    <a:lumOff val="15000"/>
                  </a:schemeClr>
                </a:solidFill>
              </a:rPr>
              <a:t>Tool wear: Quality </a:t>
            </a:r>
            <a:endParaRPr lang="en-US" sz="2800" dirty="0"/>
          </a:p>
          <a:p>
            <a:pPr marL="806958" lvl="1" indent="-514350">
              <a:buFont typeface="+mj-lt"/>
              <a:buAutoNum type="romanUcPeriod"/>
            </a:pPr>
            <a:r>
              <a:rPr lang="en-US" sz="2800" dirty="0">
                <a:solidFill>
                  <a:schemeClr val="tx1">
                    <a:lumMod val="85000"/>
                    <a:lumOff val="15000"/>
                  </a:schemeClr>
                </a:solidFill>
              </a:rPr>
              <a:t>Tool accessibility: free form surfaces</a:t>
            </a:r>
            <a:endParaRPr lang="en-US" sz="2400" dirty="0">
              <a:solidFill>
                <a:schemeClr val="tx1">
                  <a:lumMod val="85000"/>
                  <a:lumOff val="15000"/>
                </a:schemeClr>
              </a:solidFill>
            </a:endParaRPr>
          </a:p>
          <a:p>
            <a:pPr marL="0" indent="0">
              <a:buNone/>
            </a:pPr>
            <a:endParaRPr lang="en-IN" sz="2400" dirty="0">
              <a:solidFill>
                <a:schemeClr val="tx1">
                  <a:lumMod val="85000"/>
                  <a:lumOff val="15000"/>
                </a:schemeClr>
              </a:solidFill>
            </a:endParaRPr>
          </a:p>
        </p:txBody>
      </p:sp>
    </p:spTree>
    <p:extLst>
      <p:ext uri="{BB962C8B-B14F-4D97-AF65-F5344CB8AC3E}">
        <p14:creationId xmlns:p14="http://schemas.microsoft.com/office/powerpoint/2010/main" val="4910599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A32A6BB7-9EFA-4A4C-9357-2B0EE8BE732D}"/>
              </a:ext>
            </a:extLst>
          </p:cNvPr>
          <p:cNvGrpSpPr/>
          <p:nvPr/>
        </p:nvGrpSpPr>
        <p:grpSpPr>
          <a:xfrm rot="1800000">
            <a:off x="5980359" y="1635503"/>
            <a:ext cx="4651248" cy="4594435"/>
            <a:chOff x="1799362" y="965101"/>
            <a:chExt cx="4296638" cy="4372440"/>
          </a:xfrm>
        </p:grpSpPr>
        <p:grpSp>
          <p:nvGrpSpPr>
            <p:cNvPr id="25" name="Group 24">
              <a:extLst>
                <a:ext uri="{FF2B5EF4-FFF2-40B4-BE49-F238E27FC236}">
                  <a16:creationId xmlns:a16="http://schemas.microsoft.com/office/drawing/2014/main" id="{14260362-2786-4387-88C3-6C19619CD619}"/>
                </a:ext>
              </a:extLst>
            </p:cNvPr>
            <p:cNvGrpSpPr/>
            <p:nvPr/>
          </p:nvGrpSpPr>
          <p:grpSpPr>
            <a:xfrm>
              <a:off x="1799362" y="965101"/>
              <a:ext cx="4296638" cy="4350590"/>
              <a:chOff x="3841348" y="911938"/>
              <a:chExt cx="4296638" cy="4350590"/>
            </a:xfrm>
          </p:grpSpPr>
          <p:sp>
            <p:nvSpPr>
              <p:cNvPr id="27" name="Arc 26">
                <a:extLst>
                  <a:ext uri="{FF2B5EF4-FFF2-40B4-BE49-F238E27FC236}">
                    <a16:creationId xmlns:a16="http://schemas.microsoft.com/office/drawing/2014/main" id="{1BF5949D-8041-4713-B11B-745904B19B85}"/>
                  </a:ext>
                </a:extLst>
              </p:cNvPr>
              <p:cNvSpPr/>
              <p:nvPr/>
            </p:nvSpPr>
            <p:spPr>
              <a:xfrm>
                <a:off x="3841348" y="911938"/>
                <a:ext cx="4296208" cy="4350590"/>
              </a:xfrm>
              <a:prstGeom prst="arc">
                <a:avLst>
                  <a:gd name="adj1" fmla="val 21446386"/>
                  <a:gd name="adj2" fmla="val 10869581"/>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nvGrpSpPr>
              <p:cNvPr id="28" name="Group 27">
                <a:extLst>
                  <a:ext uri="{FF2B5EF4-FFF2-40B4-BE49-F238E27FC236}">
                    <a16:creationId xmlns:a16="http://schemas.microsoft.com/office/drawing/2014/main" id="{BC308B2B-8F60-4D49-9901-D4829C0664CB}"/>
                  </a:ext>
                </a:extLst>
              </p:cNvPr>
              <p:cNvGrpSpPr/>
              <p:nvPr/>
            </p:nvGrpSpPr>
            <p:grpSpPr>
              <a:xfrm>
                <a:off x="3841348" y="2144270"/>
                <a:ext cx="4296638" cy="899488"/>
                <a:chOff x="3841348" y="2144270"/>
                <a:chExt cx="4296638" cy="899488"/>
              </a:xfrm>
            </p:grpSpPr>
            <p:sp>
              <p:nvSpPr>
                <p:cNvPr id="29" name="Freeform: Shape 28">
                  <a:extLst>
                    <a:ext uri="{FF2B5EF4-FFF2-40B4-BE49-F238E27FC236}">
                      <a16:creationId xmlns:a16="http://schemas.microsoft.com/office/drawing/2014/main" id="{8A768975-C162-4C1F-9BB6-EDA7E69B0CEB}"/>
                    </a:ext>
                  </a:extLst>
                </p:cNvPr>
                <p:cNvSpPr/>
                <p:nvPr/>
              </p:nvSpPr>
              <p:spPr>
                <a:xfrm>
                  <a:off x="3841348" y="2144270"/>
                  <a:ext cx="4296208" cy="392163"/>
                </a:xfrm>
                <a:custGeom>
                  <a:avLst/>
                  <a:gdLst>
                    <a:gd name="connsiteX0" fmla="*/ 0 w 4333480"/>
                    <a:gd name="connsiteY0" fmla="*/ 358012 h 659689"/>
                    <a:gd name="connsiteX1" fmla="*/ 1168842 w 4333480"/>
                    <a:gd name="connsiteY1" fmla="*/ 55862 h 659689"/>
                    <a:gd name="connsiteX2" fmla="*/ 3355451 w 4333480"/>
                    <a:gd name="connsiteY2" fmla="*/ 652210 h 659689"/>
                    <a:gd name="connsiteX3" fmla="*/ 4333461 w 4333480"/>
                    <a:gd name="connsiteY3" fmla="*/ 365963 h 659689"/>
                    <a:gd name="connsiteX4" fmla="*/ 3379305 w 4333480"/>
                    <a:gd name="connsiteY4" fmla="*/ 203 h 659689"/>
                    <a:gd name="connsiteX5" fmla="*/ 2178658 w 4333480"/>
                    <a:gd name="connsiteY5" fmla="*/ 310304 h 659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33480" h="659689">
                      <a:moveTo>
                        <a:pt x="0" y="358012"/>
                      </a:moveTo>
                      <a:cubicBezTo>
                        <a:pt x="304800" y="182420"/>
                        <a:pt x="609600" y="6829"/>
                        <a:pt x="1168842" y="55862"/>
                      </a:cubicBezTo>
                      <a:cubicBezTo>
                        <a:pt x="1728084" y="104895"/>
                        <a:pt x="2828014" y="600526"/>
                        <a:pt x="3355451" y="652210"/>
                      </a:cubicBezTo>
                      <a:cubicBezTo>
                        <a:pt x="3882888" y="703894"/>
                        <a:pt x="4329485" y="474631"/>
                        <a:pt x="4333461" y="365963"/>
                      </a:cubicBezTo>
                      <a:cubicBezTo>
                        <a:pt x="4337437" y="257295"/>
                        <a:pt x="3738439" y="9479"/>
                        <a:pt x="3379305" y="203"/>
                      </a:cubicBezTo>
                      <a:cubicBezTo>
                        <a:pt x="3020171" y="-9073"/>
                        <a:pt x="2335034" y="302353"/>
                        <a:pt x="2178658" y="310304"/>
                      </a:cubicBezTo>
                    </a:path>
                  </a:pathLst>
                </a:cu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cxnSp>
              <p:nvCxnSpPr>
                <p:cNvPr id="30" name="Straight Connector 29">
                  <a:extLst>
                    <a:ext uri="{FF2B5EF4-FFF2-40B4-BE49-F238E27FC236}">
                      <a16:creationId xmlns:a16="http://schemas.microsoft.com/office/drawing/2014/main" id="{96198CEC-E936-4B73-8B29-A389E9447D76}"/>
                    </a:ext>
                  </a:extLst>
                </p:cNvPr>
                <p:cNvCxnSpPr>
                  <a:stCxn id="27" idx="2"/>
                </p:cNvCxnSpPr>
                <p:nvPr/>
              </p:nvCxnSpPr>
              <p:spPr>
                <a:xfrm flipH="1" flipV="1">
                  <a:off x="3841348" y="2366667"/>
                  <a:ext cx="430" cy="67709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A14CEB2F-B2F8-4392-8C10-CC27DB39FEC1}"/>
                    </a:ext>
                  </a:extLst>
                </p:cNvPr>
                <p:cNvCxnSpPr/>
                <p:nvPr/>
              </p:nvCxnSpPr>
              <p:spPr>
                <a:xfrm flipH="1" flipV="1">
                  <a:off x="8137556" y="2340351"/>
                  <a:ext cx="430" cy="67709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14226E80-FCA8-4EEB-B49B-A20EF8D4E15C}"/>
                    </a:ext>
                  </a:extLst>
                </p:cNvPr>
                <p:cNvCxnSpPr>
                  <a:cxnSpLocks/>
                </p:cNvCxnSpPr>
                <p:nvPr/>
              </p:nvCxnSpPr>
              <p:spPr>
                <a:xfrm>
                  <a:off x="3859574" y="3016566"/>
                  <a:ext cx="4275891" cy="15497"/>
                </a:xfrm>
                <a:prstGeom prst="line">
                  <a:avLst/>
                </a:prstGeom>
                <a:ln w="12700">
                  <a:prstDash val="dash"/>
                  <a:headEnd type="none" w="med" len="med"/>
                  <a:tailEnd type="none" w="med" len="med"/>
                </a:ln>
              </p:spPr>
              <p:style>
                <a:lnRef idx="1">
                  <a:schemeClr val="dk1"/>
                </a:lnRef>
                <a:fillRef idx="0">
                  <a:schemeClr val="dk1"/>
                </a:fillRef>
                <a:effectRef idx="0">
                  <a:schemeClr val="dk1"/>
                </a:effectRef>
                <a:fontRef idx="minor">
                  <a:schemeClr val="tx1"/>
                </a:fontRef>
              </p:style>
            </p:cxnSp>
          </p:grpSp>
        </p:grpSp>
        <p:cxnSp>
          <p:nvCxnSpPr>
            <p:cNvPr id="26" name="Straight Connector 25">
              <a:extLst>
                <a:ext uri="{FF2B5EF4-FFF2-40B4-BE49-F238E27FC236}">
                  <a16:creationId xmlns:a16="http://schemas.microsoft.com/office/drawing/2014/main" id="{08F1624A-2DBA-4151-8BBF-2FFFB499F1BE}"/>
                </a:ext>
              </a:extLst>
            </p:cNvPr>
            <p:cNvCxnSpPr>
              <a:cxnSpLocks/>
            </p:cNvCxnSpPr>
            <p:nvPr/>
          </p:nvCxnSpPr>
          <p:spPr>
            <a:xfrm flipV="1">
              <a:off x="3944901" y="2052084"/>
              <a:ext cx="10632" cy="3285457"/>
            </a:xfrm>
            <a:prstGeom prst="line">
              <a:avLst/>
            </a:prstGeom>
            <a:ln w="19050">
              <a:prstDash val="lgDashDotDot"/>
            </a:ln>
          </p:spPr>
          <p:style>
            <a:lnRef idx="1">
              <a:schemeClr val="dk1"/>
            </a:lnRef>
            <a:fillRef idx="0">
              <a:schemeClr val="dk1"/>
            </a:fillRef>
            <a:effectRef idx="0">
              <a:schemeClr val="dk1"/>
            </a:effectRef>
            <a:fontRef idx="minor">
              <a:schemeClr val="tx1"/>
            </a:fontRef>
          </p:style>
        </p:cxnSp>
      </p:gr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EE03EC8A-FBA1-462A-8544-B6CFC2559C78}"/>
                  </a:ext>
                </a:extLst>
              </p:cNvPr>
              <p:cNvSpPr txBox="1"/>
              <p:nvPr/>
            </p:nvSpPr>
            <p:spPr>
              <a:xfrm>
                <a:off x="6745039" y="5902700"/>
                <a:ext cx="650461" cy="32340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400" b="1" i="1" dirty="0" smtClean="0">
                              <a:latin typeface="Cambria Math" panose="02040503050406030204" pitchFamily="18" charset="0"/>
                            </a:rPr>
                          </m:ctrlPr>
                        </m:sSubPr>
                        <m:e>
                          <m:r>
                            <a:rPr lang="en-US" sz="1400" b="1" i="1" dirty="0" smtClean="0">
                              <a:latin typeface="Cambria Math" panose="02040503050406030204" pitchFamily="18" charset="0"/>
                            </a:rPr>
                            <m:t>𝑶</m:t>
                          </m:r>
                        </m:e>
                        <m:sub>
                          <m:r>
                            <a:rPr lang="en-US" sz="1400" b="1" i="1" dirty="0" smtClean="0">
                              <a:latin typeface="Cambria Math" panose="02040503050406030204" pitchFamily="18" charset="0"/>
                            </a:rPr>
                            <m:t>𝑻𝑪𝑺</m:t>
                          </m:r>
                        </m:sub>
                      </m:sSub>
                    </m:oMath>
                  </m:oMathPara>
                </a14:m>
                <a:endParaRPr lang="en-US" b="1" dirty="0"/>
              </a:p>
            </p:txBody>
          </p:sp>
        </mc:Choice>
        <mc:Fallback xmlns="">
          <p:sp>
            <p:nvSpPr>
              <p:cNvPr id="6" name="TextBox 5">
                <a:extLst>
                  <a:ext uri="{FF2B5EF4-FFF2-40B4-BE49-F238E27FC236}">
                    <a16:creationId xmlns:a16="http://schemas.microsoft.com/office/drawing/2014/main" id="{EE03EC8A-FBA1-462A-8544-B6CFC2559C78}"/>
                  </a:ext>
                </a:extLst>
              </p:cNvPr>
              <p:cNvSpPr txBox="1">
                <a:spLocks noRot="1" noChangeAspect="1" noMove="1" noResize="1" noEditPoints="1" noAdjustHandles="1" noChangeArrowheads="1" noChangeShapeType="1" noTextEdit="1"/>
              </p:cNvSpPr>
              <p:nvPr/>
            </p:nvSpPr>
            <p:spPr>
              <a:xfrm>
                <a:off x="6745039" y="5902700"/>
                <a:ext cx="650461" cy="323403"/>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8733FE15-B46F-4E83-AE6C-FB9C98768CAF}"/>
                  </a:ext>
                </a:extLst>
              </p:cNvPr>
              <p:cNvSpPr txBox="1"/>
              <p:nvPr/>
            </p:nvSpPr>
            <p:spPr>
              <a:xfrm>
                <a:off x="8780891" y="2647921"/>
                <a:ext cx="416820" cy="32340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rPr>
                        <m:t>𝒁</m:t>
                      </m:r>
                      <m:r>
                        <a:rPr lang="en-US" sz="1400" b="1" i="1" dirty="0" smtClean="0">
                          <a:latin typeface="Cambria Math" panose="02040503050406030204" pitchFamily="18" charset="0"/>
                        </a:rPr>
                        <m:t>′</m:t>
                      </m:r>
                    </m:oMath>
                  </m:oMathPara>
                </a14:m>
                <a:endParaRPr lang="en-US" b="1" dirty="0"/>
              </a:p>
            </p:txBody>
          </p:sp>
        </mc:Choice>
        <mc:Fallback xmlns="">
          <p:sp>
            <p:nvSpPr>
              <p:cNvPr id="7" name="TextBox 6">
                <a:extLst>
                  <a:ext uri="{FF2B5EF4-FFF2-40B4-BE49-F238E27FC236}">
                    <a16:creationId xmlns:a16="http://schemas.microsoft.com/office/drawing/2014/main" id="{8733FE15-B46F-4E83-AE6C-FB9C98768CAF}"/>
                  </a:ext>
                </a:extLst>
              </p:cNvPr>
              <p:cNvSpPr txBox="1">
                <a:spLocks noRot="1" noChangeAspect="1" noMove="1" noResize="1" noEditPoints="1" noAdjustHandles="1" noChangeArrowheads="1" noChangeShapeType="1" noTextEdit="1"/>
              </p:cNvSpPr>
              <p:nvPr/>
            </p:nvSpPr>
            <p:spPr>
              <a:xfrm>
                <a:off x="8780891" y="2647921"/>
                <a:ext cx="416820" cy="323403"/>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0483497A-A127-4A5E-817C-B84A50C62BEE}"/>
                  </a:ext>
                </a:extLst>
              </p:cNvPr>
              <p:cNvSpPr txBox="1"/>
              <p:nvPr/>
            </p:nvSpPr>
            <p:spPr>
              <a:xfrm>
                <a:off x="3354710" y="2337159"/>
                <a:ext cx="657402" cy="32340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400" b="1" i="1" dirty="0" smtClean="0">
                              <a:latin typeface="Cambria Math" panose="02040503050406030204" pitchFamily="18" charset="0"/>
                            </a:rPr>
                          </m:ctrlPr>
                        </m:sSubPr>
                        <m:e>
                          <m:r>
                            <a:rPr lang="en-US" sz="1400" b="1" i="1" dirty="0" smtClean="0">
                              <a:latin typeface="Cambria Math" panose="02040503050406030204" pitchFamily="18" charset="0"/>
                            </a:rPr>
                            <m:t>𝑶</m:t>
                          </m:r>
                        </m:e>
                        <m:sub>
                          <m:r>
                            <a:rPr lang="en-US" sz="1400" b="1" i="1" dirty="0" smtClean="0">
                              <a:latin typeface="Cambria Math" panose="02040503050406030204" pitchFamily="18" charset="0"/>
                            </a:rPr>
                            <m:t>𝑮𝑪𝑺</m:t>
                          </m:r>
                        </m:sub>
                      </m:sSub>
                    </m:oMath>
                  </m:oMathPara>
                </a14:m>
                <a:endParaRPr lang="en-US" b="1" dirty="0"/>
              </a:p>
            </p:txBody>
          </p:sp>
        </mc:Choice>
        <mc:Fallback xmlns="">
          <p:sp>
            <p:nvSpPr>
              <p:cNvPr id="8" name="TextBox 7">
                <a:extLst>
                  <a:ext uri="{FF2B5EF4-FFF2-40B4-BE49-F238E27FC236}">
                    <a16:creationId xmlns:a16="http://schemas.microsoft.com/office/drawing/2014/main" id="{0483497A-A127-4A5E-817C-B84A50C62BEE}"/>
                  </a:ext>
                </a:extLst>
              </p:cNvPr>
              <p:cNvSpPr txBox="1">
                <a:spLocks noRot="1" noChangeAspect="1" noMove="1" noResize="1" noEditPoints="1" noAdjustHandles="1" noChangeArrowheads="1" noChangeShapeType="1" noTextEdit="1"/>
              </p:cNvSpPr>
              <p:nvPr/>
            </p:nvSpPr>
            <p:spPr>
              <a:xfrm>
                <a:off x="3354710" y="2337159"/>
                <a:ext cx="657402" cy="323403"/>
              </a:xfrm>
              <a:prstGeom prst="rect">
                <a:avLst/>
              </a:prstGeom>
              <a:blipFill>
                <a:blip r:embed="rId4"/>
                <a:stretch>
                  <a:fillRect/>
                </a:stretch>
              </a:blipFill>
            </p:spPr>
            <p:txBody>
              <a:bodyPr/>
              <a:lstStyle/>
              <a:p>
                <a:r>
                  <a:rPr lang="en-US">
                    <a:noFill/>
                  </a:rPr>
                  <a:t> </a:t>
                </a:r>
              </a:p>
            </p:txBody>
          </p:sp>
        </mc:Fallback>
      </mc:AlternateContent>
      <p:grpSp>
        <p:nvGrpSpPr>
          <p:cNvPr id="9" name="Group 8">
            <a:extLst>
              <a:ext uri="{FF2B5EF4-FFF2-40B4-BE49-F238E27FC236}">
                <a16:creationId xmlns:a16="http://schemas.microsoft.com/office/drawing/2014/main" id="{29E43419-F6DD-4262-AA41-8B4AEF584541}"/>
              </a:ext>
            </a:extLst>
          </p:cNvPr>
          <p:cNvGrpSpPr/>
          <p:nvPr/>
        </p:nvGrpSpPr>
        <p:grpSpPr>
          <a:xfrm>
            <a:off x="3669243" y="689737"/>
            <a:ext cx="1666799" cy="1655913"/>
            <a:chOff x="3181134" y="3657014"/>
            <a:chExt cx="1539722" cy="1575902"/>
          </a:xfrm>
        </p:grpSpPr>
        <p:cxnSp>
          <p:nvCxnSpPr>
            <p:cNvPr id="22" name="Straight Arrow Connector 21">
              <a:extLst>
                <a:ext uri="{FF2B5EF4-FFF2-40B4-BE49-F238E27FC236}">
                  <a16:creationId xmlns:a16="http://schemas.microsoft.com/office/drawing/2014/main" id="{640B2153-779B-45E4-BAA5-455CEBCD3F08}"/>
                </a:ext>
              </a:extLst>
            </p:cNvPr>
            <p:cNvCxnSpPr>
              <a:cxnSpLocks/>
            </p:cNvCxnSpPr>
            <p:nvPr/>
          </p:nvCxnSpPr>
          <p:spPr>
            <a:xfrm flipV="1">
              <a:off x="3314542" y="3944679"/>
              <a:ext cx="3541" cy="1288237"/>
            </a:xfrm>
            <a:prstGeom prst="straightConnector1">
              <a:avLst/>
            </a:prstGeom>
            <a:ln w="19050">
              <a:solidFill>
                <a:schemeClr val="accent2"/>
              </a:solidFill>
              <a:tailEnd type="triangle"/>
            </a:ln>
          </p:spPr>
          <p:style>
            <a:lnRef idx="1">
              <a:schemeClr val="accent2"/>
            </a:lnRef>
            <a:fillRef idx="0">
              <a:schemeClr val="accent2"/>
            </a:fillRef>
            <a:effectRef idx="0">
              <a:schemeClr val="accent2"/>
            </a:effectRef>
            <a:fontRef idx="minor">
              <a:schemeClr val="tx1"/>
            </a:fontRef>
          </p:style>
        </p:cxnSp>
        <p:cxnSp>
          <p:nvCxnSpPr>
            <p:cNvPr id="23" name="Straight Arrow Connector 22">
              <a:extLst>
                <a:ext uri="{FF2B5EF4-FFF2-40B4-BE49-F238E27FC236}">
                  <a16:creationId xmlns:a16="http://schemas.microsoft.com/office/drawing/2014/main" id="{377B3EEF-3732-4A0E-B780-498DBC820BC4}"/>
                </a:ext>
              </a:extLst>
            </p:cNvPr>
            <p:cNvCxnSpPr>
              <a:cxnSpLocks/>
            </p:cNvCxnSpPr>
            <p:nvPr/>
          </p:nvCxnSpPr>
          <p:spPr>
            <a:xfrm flipV="1">
              <a:off x="3318083" y="5225826"/>
              <a:ext cx="1402773" cy="1"/>
            </a:xfrm>
            <a:prstGeom prst="straightConnector1">
              <a:avLst/>
            </a:prstGeom>
            <a:ln w="19050">
              <a:solidFill>
                <a:schemeClr val="accent2"/>
              </a:solidFill>
              <a:tailEnd type="triangle"/>
            </a:ln>
          </p:spPr>
          <p:style>
            <a:lnRef idx="1">
              <a:schemeClr val="accent2"/>
            </a:lnRef>
            <a:fillRef idx="0">
              <a:schemeClr val="accent2"/>
            </a:fillRef>
            <a:effectRef idx="0">
              <a:schemeClr val="accent2"/>
            </a:effectRef>
            <a:fontRef idx="minor">
              <a:schemeClr val="tx1"/>
            </a:fontRef>
          </p:style>
        </p:cxnSp>
        <p:sp>
          <p:nvSpPr>
            <p:cNvPr id="24" name="TextBox 23">
              <a:extLst>
                <a:ext uri="{FF2B5EF4-FFF2-40B4-BE49-F238E27FC236}">
                  <a16:creationId xmlns:a16="http://schemas.microsoft.com/office/drawing/2014/main" id="{30395103-31A2-414E-8A17-3BB99AB90028}"/>
                </a:ext>
              </a:extLst>
            </p:cNvPr>
            <p:cNvSpPr txBox="1"/>
            <p:nvPr/>
          </p:nvSpPr>
          <p:spPr>
            <a:xfrm>
              <a:off x="3181134" y="3657014"/>
              <a:ext cx="271228" cy="307777"/>
            </a:xfrm>
            <a:prstGeom prst="rect">
              <a:avLst/>
            </a:prstGeom>
            <a:noFill/>
          </p:spPr>
          <p:txBody>
            <a:bodyPr wrap="square" rtlCol="0">
              <a:spAutoFit/>
            </a:bodyPr>
            <a:lstStyle/>
            <a:p>
              <a:r>
                <a:rPr lang="en-US" sz="1400" b="1" i="1" dirty="0"/>
                <a:t>Z</a:t>
              </a:r>
              <a:endParaRPr lang="en-US" b="1" i="1" dirty="0"/>
            </a:p>
          </p:txBody>
        </p:sp>
      </p:grpSp>
      <p:cxnSp>
        <p:nvCxnSpPr>
          <p:cNvPr id="10" name="Straight Arrow Connector 9">
            <a:extLst>
              <a:ext uri="{FF2B5EF4-FFF2-40B4-BE49-F238E27FC236}">
                <a16:creationId xmlns:a16="http://schemas.microsoft.com/office/drawing/2014/main" id="{73CF5DD5-D642-4F8F-BB8B-FFBFDDC1FCB5}"/>
              </a:ext>
            </a:extLst>
          </p:cNvPr>
          <p:cNvCxnSpPr>
            <a:cxnSpLocks/>
          </p:cNvCxnSpPr>
          <p:nvPr/>
        </p:nvCxnSpPr>
        <p:spPr>
          <a:xfrm>
            <a:off x="3820699" y="2335641"/>
            <a:ext cx="4486088" cy="1540522"/>
          </a:xfrm>
          <a:prstGeom prst="straightConnector1">
            <a:avLst/>
          </a:prstGeom>
          <a:ln w="19050">
            <a:tailEnd type="triangle"/>
          </a:ln>
        </p:spPr>
        <p:style>
          <a:lnRef idx="2">
            <a:schemeClr val="accent6"/>
          </a:lnRef>
          <a:fillRef idx="0">
            <a:schemeClr val="accent6"/>
          </a:fillRef>
          <a:effectRef idx="1">
            <a:schemeClr val="accent6"/>
          </a:effectRef>
          <a:fontRef idx="minor">
            <a:schemeClr val="tx1"/>
          </a:fontRef>
        </p:style>
      </p:cxnSp>
      <p:cxnSp>
        <p:nvCxnSpPr>
          <p:cNvPr id="11" name="Straight Arrow Connector 10">
            <a:extLst>
              <a:ext uri="{FF2B5EF4-FFF2-40B4-BE49-F238E27FC236}">
                <a16:creationId xmlns:a16="http://schemas.microsoft.com/office/drawing/2014/main" id="{003DB861-FCFE-4F7D-9C17-985ECEE0C4F1}"/>
              </a:ext>
            </a:extLst>
          </p:cNvPr>
          <p:cNvCxnSpPr>
            <a:cxnSpLocks/>
          </p:cNvCxnSpPr>
          <p:nvPr/>
        </p:nvCxnSpPr>
        <p:spPr>
          <a:xfrm>
            <a:off x="4109059" y="3152400"/>
            <a:ext cx="1532942" cy="527608"/>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129B84E5-C2D9-44A4-8385-16C82C9F2273}"/>
                  </a:ext>
                </a:extLst>
              </p:cNvPr>
              <p:cNvSpPr/>
              <p:nvPr/>
            </p:nvSpPr>
            <p:spPr>
              <a:xfrm>
                <a:off x="5396061" y="2623592"/>
                <a:ext cx="636579" cy="35237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sz="1400" b="1" i="1" smtClean="0">
                              <a:latin typeface="Cambria Math" panose="02040503050406030204" pitchFamily="18" charset="0"/>
                            </a:rPr>
                          </m:ctrlPr>
                        </m:accPr>
                        <m:e>
                          <m:sSub>
                            <m:sSubPr>
                              <m:ctrlPr>
                                <a:rPr lang="en-US" sz="1400" b="1" i="1" smtClean="0">
                                  <a:latin typeface="Cambria Math" panose="02040503050406030204" pitchFamily="18" charset="0"/>
                                </a:rPr>
                              </m:ctrlPr>
                            </m:sSubPr>
                            <m:e>
                              <m:r>
                                <a:rPr lang="en-US" sz="1400" b="1" i="1" smtClean="0">
                                  <a:latin typeface="Cambria Math" panose="02040503050406030204" pitchFamily="18" charset="0"/>
                                </a:rPr>
                                <m:t>𝑪</m:t>
                              </m:r>
                            </m:e>
                            <m:sub>
                              <m:r>
                                <a:rPr lang="en-US" sz="1400" b="1" i="1" smtClean="0">
                                  <a:latin typeface="Cambria Math" panose="02040503050406030204" pitchFamily="18" charset="0"/>
                                </a:rPr>
                                <m:t>𝑮𝑪𝑺</m:t>
                              </m:r>
                            </m:sub>
                          </m:sSub>
                        </m:e>
                      </m:acc>
                    </m:oMath>
                  </m:oMathPara>
                </a14:m>
                <a:endParaRPr lang="en-US" sz="1400" b="1" dirty="0"/>
              </a:p>
            </p:txBody>
          </p:sp>
        </mc:Choice>
        <mc:Fallback xmlns="">
          <p:sp>
            <p:nvSpPr>
              <p:cNvPr id="12" name="Rectangle 11">
                <a:extLst>
                  <a:ext uri="{FF2B5EF4-FFF2-40B4-BE49-F238E27FC236}">
                    <a16:creationId xmlns:a16="http://schemas.microsoft.com/office/drawing/2014/main" id="{129B84E5-C2D9-44A4-8385-16C82C9F2273}"/>
                  </a:ext>
                </a:extLst>
              </p:cNvPr>
              <p:cNvSpPr>
                <a:spLocks noRot="1" noChangeAspect="1" noMove="1" noResize="1" noEditPoints="1" noAdjustHandles="1" noChangeArrowheads="1" noChangeShapeType="1" noTextEdit="1"/>
              </p:cNvSpPr>
              <p:nvPr/>
            </p:nvSpPr>
            <p:spPr>
              <a:xfrm>
                <a:off x="5396061" y="2623592"/>
                <a:ext cx="636579" cy="352374"/>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3F26BDF4-4735-4C94-A69D-8ABAB6916152}"/>
                  </a:ext>
                </a:extLst>
              </p:cNvPr>
              <p:cNvSpPr/>
              <p:nvPr/>
            </p:nvSpPr>
            <p:spPr>
              <a:xfrm>
                <a:off x="4374079" y="3484443"/>
                <a:ext cx="692733" cy="35742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sz="1400" b="1" i="1" smtClean="0">
                              <a:latin typeface="Cambria Math" panose="02040503050406030204" pitchFamily="18" charset="0"/>
                            </a:rPr>
                          </m:ctrlPr>
                        </m:accPr>
                        <m:e>
                          <m:r>
                            <a:rPr lang="en-US" sz="1400" b="1" i="1" smtClean="0">
                              <a:latin typeface="Cambria Math" panose="02040503050406030204" pitchFamily="18" charset="0"/>
                            </a:rPr>
                            <m:t>𝒇𝒆𝒆𝒅</m:t>
                          </m:r>
                        </m:e>
                      </m:acc>
                    </m:oMath>
                  </m:oMathPara>
                </a14:m>
                <a:endParaRPr lang="en-US" sz="1400" b="1" dirty="0"/>
              </a:p>
            </p:txBody>
          </p:sp>
        </mc:Choice>
        <mc:Fallback xmlns="">
          <p:sp>
            <p:nvSpPr>
              <p:cNvPr id="13" name="Rectangle 12">
                <a:extLst>
                  <a:ext uri="{FF2B5EF4-FFF2-40B4-BE49-F238E27FC236}">
                    <a16:creationId xmlns:a16="http://schemas.microsoft.com/office/drawing/2014/main" id="{3F26BDF4-4735-4C94-A69D-8ABAB6916152}"/>
                  </a:ext>
                </a:extLst>
              </p:cNvPr>
              <p:cNvSpPr>
                <a:spLocks noRot="1" noChangeAspect="1" noMove="1" noResize="1" noEditPoints="1" noAdjustHandles="1" noChangeArrowheads="1" noChangeShapeType="1" noTextEdit="1"/>
              </p:cNvSpPr>
              <p:nvPr/>
            </p:nvSpPr>
            <p:spPr>
              <a:xfrm>
                <a:off x="4374079" y="3484443"/>
                <a:ext cx="692733" cy="357428"/>
              </a:xfrm>
              <a:prstGeom prst="rect">
                <a:avLst/>
              </a:prstGeom>
              <a:blipFill>
                <a:blip r:embed="rId6"/>
                <a:stretch>
                  <a:fillRect b="-3448"/>
                </a:stretch>
              </a:blipFill>
            </p:spPr>
            <p:txBody>
              <a:bodyPr/>
              <a:lstStyle/>
              <a:p>
                <a:r>
                  <a:rPr lang="en-US">
                    <a:noFill/>
                  </a:rPr>
                  <a:t> </a:t>
                </a:r>
              </a:p>
            </p:txBody>
          </p:sp>
        </mc:Fallback>
      </mc:AlternateContent>
      <p:cxnSp>
        <p:nvCxnSpPr>
          <p:cNvPr id="15" name="Straight Arrow Connector 14">
            <a:extLst>
              <a:ext uri="{FF2B5EF4-FFF2-40B4-BE49-F238E27FC236}">
                <a16:creationId xmlns:a16="http://schemas.microsoft.com/office/drawing/2014/main" id="{948E1114-8C5B-4E67-ADA8-E9A5323734B1}"/>
              </a:ext>
            </a:extLst>
          </p:cNvPr>
          <p:cNvCxnSpPr>
            <a:cxnSpLocks/>
          </p:cNvCxnSpPr>
          <p:nvPr/>
        </p:nvCxnSpPr>
        <p:spPr>
          <a:xfrm>
            <a:off x="8353663" y="3872449"/>
            <a:ext cx="458282" cy="1261905"/>
          </a:xfrm>
          <a:prstGeom prst="straightConnector1">
            <a:avLst/>
          </a:prstGeom>
          <a:ln w="28575">
            <a:tailEnd type="triangle"/>
          </a:ln>
        </p:spPr>
        <p:style>
          <a:lnRef idx="2">
            <a:schemeClr val="accent4"/>
          </a:lnRef>
          <a:fillRef idx="0">
            <a:schemeClr val="accent4"/>
          </a:fillRef>
          <a:effectRef idx="1">
            <a:schemeClr val="accent4"/>
          </a:effectRef>
          <a:fontRef idx="minor">
            <a:schemeClr val="tx1"/>
          </a:fontRef>
        </p:style>
      </p:cxnSp>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6DBC9BC3-9AF6-4478-A49A-AF3CF2BAC0E8}"/>
                  </a:ext>
                </a:extLst>
              </p:cNvPr>
              <p:cNvSpPr/>
              <p:nvPr/>
            </p:nvSpPr>
            <p:spPr>
              <a:xfrm>
                <a:off x="7971145" y="5407766"/>
                <a:ext cx="671284" cy="35089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sz="1400" b="1" i="1" smtClean="0">
                              <a:latin typeface="Cambria Math" panose="02040503050406030204" pitchFamily="18" charset="0"/>
                            </a:rPr>
                          </m:ctrlPr>
                        </m:accPr>
                        <m:e>
                          <m:sSub>
                            <m:sSubPr>
                              <m:ctrlPr>
                                <a:rPr lang="en-US" sz="1400" b="1" i="1">
                                  <a:latin typeface="Cambria Math" panose="02040503050406030204" pitchFamily="18" charset="0"/>
                                </a:rPr>
                              </m:ctrlPr>
                            </m:sSubPr>
                            <m:e>
                              <m:r>
                                <a:rPr lang="en-US" sz="1400" b="1" i="1">
                                  <a:latin typeface="Cambria Math" panose="02040503050406030204" pitchFamily="18" charset="0"/>
                                </a:rPr>
                                <m:t>𝑷</m:t>
                              </m:r>
                            </m:e>
                            <m:sub>
                              <m:r>
                                <a:rPr lang="en-US" sz="1400" b="1" i="1">
                                  <a:latin typeface="Cambria Math" panose="02040503050406030204" pitchFamily="18" charset="0"/>
                                </a:rPr>
                                <m:t>𝑭𝑪𝑵</m:t>
                              </m:r>
                            </m:sub>
                          </m:sSub>
                        </m:e>
                      </m:acc>
                    </m:oMath>
                  </m:oMathPara>
                </a14:m>
                <a:endParaRPr lang="en-US" sz="1400" b="1" dirty="0"/>
              </a:p>
            </p:txBody>
          </p:sp>
        </mc:Choice>
        <mc:Fallback xmlns="">
          <p:sp>
            <p:nvSpPr>
              <p:cNvPr id="17" name="Rectangle 16">
                <a:extLst>
                  <a:ext uri="{FF2B5EF4-FFF2-40B4-BE49-F238E27FC236}">
                    <a16:creationId xmlns:a16="http://schemas.microsoft.com/office/drawing/2014/main" id="{6DBC9BC3-9AF6-4478-A49A-AF3CF2BAC0E8}"/>
                  </a:ext>
                </a:extLst>
              </p:cNvPr>
              <p:cNvSpPr>
                <a:spLocks noRot="1" noChangeAspect="1" noMove="1" noResize="1" noEditPoints="1" noAdjustHandles="1" noChangeArrowheads="1" noChangeShapeType="1" noTextEdit="1"/>
              </p:cNvSpPr>
              <p:nvPr/>
            </p:nvSpPr>
            <p:spPr>
              <a:xfrm>
                <a:off x="7971145" y="5407766"/>
                <a:ext cx="671284" cy="350892"/>
              </a:xfrm>
              <a:prstGeom prst="rect">
                <a:avLst/>
              </a:prstGeom>
              <a:blipFill>
                <a:blip r:embed="rId7"/>
                <a:stretch>
                  <a:fillRect/>
                </a:stretch>
              </a:blipFill>
            </p:spPr>
            <p:txBody>
              <a:bodyPr/>
              <a:lstStyle/>
              <a:p>
                <a:r>
                  <a:rPr lang="en-US">
                    <a:noFill/>
                  </a:rPr>
                  <a:t> </a:t>
                </a:r>
              </a:p>
            </p:txBody>
          </p:sp>
        </mc:Fallback>
      </mc:AlternateContent>
      <p:cxnSp>
        <p:nvCxnSpPr>
          <p:cNvPr id="18" name="Straight Arrow Connector 17">
            <a:extLst>
              <a:ext uri="{FF2B5EF4-FFF2-40B4-BE49-F238E27FC236}">
                <a16:creationId xmlns:a16="http://schemas.microsoft.com/office/drawing/2014/main" id="{63873C5B-F35B-43C2-8464-689AB28CA4E7}"/>
              </a:ext>
            </a:extLst>
          </p:cNvPr>
          <p:cNvCxnSpPr>
            <a:cxnSpLocks/>
          </p:cNvCxnSpPr>
          <p:nvPr/>
        </p:nvCxnSpPr>
        <p:spPr>
          <a:xfrm flipH="1">
            <a:off x="7181921" y="3903315"/>
            <a:ext cx="1139465" cy="1917140"/>
          </a:xfrm>
          <a:prstGeom prst="straightConnector1">
            <a:avLst/>
          </a:prstGeom>
          <a:ln w="28575">
            <a:solidFill>
              <a:schemeClr val="bg1">
                <a:lumMod val="50000"/>
              </a:schemeClr>
            </a:solidFill>
            <a:tailEnd type="triangle"/>
          </a:ln>
        </p:spPr>
        <p:style>
          <a:lnRef idx="2">
            <a:schemeClr val="accent4"/>
          </a:lnRef>
          <a:fillRef idx="0">
            <a:schemeClr val="accent4"/>
          </a:fillRef>
          <a:effectRef idx="1">
            <a:schemeClr val="accent4"/>
          </a:effectRef>
          <a:fontRef idx="minor">
            <a:schemeClr val="tx1"/>
          </a:fontRef>
        </p:style>
      </p:cxnSp>
      <mc:AlternateContent xmlns:mc="http://schemas.openxmlformats.org/markup-compatibility/2006" xmlns:a14="http://schemas.microsoft.com/office/drawing/2010/main">
        <mc:Choice Requires="a14">
          <p:sp>
            <p:nvSpPr>
              <p:cNvPr id="19" name="Rectangle 18">
                <a:extLst>
                  <a:ext uri="{FF2B5EF4-FFF2-40B4-BE49-F238E27FC236}">
                    <a16:creationId xmlns:a16="http://schemas.microsoft.com/office/drawing/2014/main" id="{64163540-B2B5-4BFF-8813-BBEE027F9AD9}"/>
                  </a:ext>
                </a:extLst>
              </p:cNvPr>
              <p:cNvSpPr/>
              <p:nvPr/>
            </p:nvSpPr>
            <p:spPr>
              <a:xfrm>
                <a:off x="6818288" y="4585293"/>
                <a:ext cx="1013764" cy="33957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400" b="1" i="0" smtClean="0">
                          <a:latin typeface="Cambria Math" panose="02040503050406030204" pitchFamily="18" charset="0"/>
                        </a:rPr>
                        <m:t>−</m:t>
                      </m:r>
                      <m:acc>
                        <m:accPr>
                          <m:chr m:val="⃗"/>
                          <m:ctrlPr>
                            <a:rPr lang="en-US" sz="1400" b="1" i="1" smtClean="0">
                              <a:latin typeface="Cambria Math" panose="02040503050406030204" pitchFamily="18" charset="0"/>
                            </a:rPr>
                          </m:ctrlPr>
                        </m:accPr>
                        <m:e>
                          <m:r>
                            <a:rPr lang="en-US" sz="1400" b="1" i="1" smtClean="0">
                              <a:latin typeface="Cambria Math" panose="02040503050406030204" pitchFamily="18" charset="0"/>
                            </a:rPr>
                            <m:t>𝒄𝒆𝒏𝒕𝒆𝒓</m:t>
                          </m:r>
                        </m:e>
                      </m:acc>
                    </m:oMath>
                  </m:oMathPara>
                </a14:m>
                <a:endParaRPr lang="en-US" sz="1400" b="1" dirty="0"/>
              </a:p>
            </p:txBody>
          </p:sp>
        </mc:Choice>
        <mc:Fallback xmlns="">
          <p:sp>
            <p:nvSpPr>
              <p:cNvPr id="19" name="Rectangle 18">
                <a:extLst>
                  <a:ext uri="{FF2B5EF4-FFF2-40B4-BE49-F238E27FC236}">
                    <a16:creationId xmlns:a16="http://schemas.microsoft.com/office/drawing/2014/main" id="{64163540-B2B5-4BFF-8813-BBEE027F9AD9}"/>
                  </a:ext>
                </a:extLst>
              </p:cNvPr>
              <p:cNvSpPr>
                <a:spLocks noRot="1" noChangeAspect="1" noMove="1" noResize="1" noEditPoints="1" noAdjustHandles="1" noChangeArrowheads="1" noChangeShapeType="1" noTextEdit="1"/>
              </p:cNvSpPr>
              <p:nvPr/>
            </p:nvSpPr>
            <p:spPr>
              <a:xfrm>
                <a:off x="6818288" y="4585293"/>
                <a:ext cx="1013764" cy="339572"/>
              </a:xfrm>
              <a:prstGeom prst="rect">
                <a:avLst/>
              </a:prstGeom>
              <a:blipFill>
                <a:blip r:embed="rId8"/>
                <a:stretch>
                  <a:fillRect/>
                </a:stretch>
              </a:blipFill>
            </p:spPr>
            <p:txBody>
              <a:bodyPr/>
              <a:lstStyle/>
              <a:p>
                <a:r>
                  <a:rPr lang="en-US">
                    <a:noFill/>
                  </a:rPr>
                  <a:t> </a:t>
                </a:r>
              </a:p>
            </p:txBody>
          </p:sp>
        </mc:Fallback>
      </mc:AlternateContent>
      <p:cxnSp>
        <p:nvCxnSpPr>
          <p:cNvPr id="20" name="Straight Arrow Connector 19">
            <a:extLst>
              <a:ext uri="{FF2B5EF4-FFF2-40B4-BE49-F238E27FC236}">
                <a16:creationId xmlns:a16="http://schemas.microsoft.com/office/drawing/2014/main" id="{3A8B6CA7-A43C-48B0-BBAA-38427361B10A}"/>
              </a:ext>
            </a:extLst>
          </p:cNvPr>
          <p:cNvCxnSpPr>
            <a:cxnSpLocks/>
          </p:cNvCxnSpPr>
          <p:nvPr/>
        </p:nvCxnSpPr>
        <p:spPr>
          <a:xfrm>
            <a:off x="3836042" y="2339364"/>
            <a:ext cx="4936735" cy="2764817"/>
          </a:xfrm>
          <a:prstGeom prst="straightConnector1">
            <a:avLst/>
          </a:prstGeom>
          <a:ln w="19050">
            <a:solidFill>
              <a:srgbClr val="002060"/>
            </a:solidFill>
            <a:tailEnd type="triangle"/>
          </a:ln>
        </p:spPr>
        <p:style>
          <a:lnRef idx="2">
            <a:schemeClr val="accent6"/>
          </a:lnRef>
          <a:fillRef idx="0">
            <a:schemeClr val="accent6"/>
          </a:fillRef>
          <a:effectRef idx="1">
            <a:schemeClr val="accent6"/>
          </a:effectRef>
          <a:fontRef idx="minor">
            <a:schemeClr val="tx1"/>
          </a:fontRef>
        </p:style>
      </p:cxnSp>
      <mc:AlternateContent xmlns:mc="http://schemas.openxmlformats.org/markup-compatibility/2006" xmlns:a14="http://schemas.microsoft.com/office/drawing/2010/main">
        <mc:Choice Requires="a14">
          <p:sp>
            <p:nvSpPr>
              <p:cNvPr id="21" name="Rectangle 20">
                <a:extLst>
                  <a:ext uri="{FF2B5EF4-FFF2-40B4-BE49-F238E27FC236}">
                    <a16:creationId xmlns:a16="http://schemas.microsoft.com/office/drawing/2014/main" id="{A2E89572-6EAD-4176-99A9-4109EDE56E68}"/>
                  </a:ext>
                </a:extLst>
              </p:cNvPr>
              <p:cNvSpPr/>
              <p:nvPr/>
            </p:nvSpPr>
            <p:spPr>
              <a:xfrm>
                <a:off x="6098724" y="3877419"/>
                <a:ext cx="648725" cy="35089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sz="1400" b="1" i="1" smtClean="0">
                              <a:solidFill>
                                <a:srgbClr val="002060"/>
                              </a:solidFill>
                              <a:latin typeface="Cambria Math" panose="02040503050406030204" pitchFamily="18" charset="0"/>
                            </a:rPr>
                          </m:ctrlPr>
                        </m:accPr>
                        <m:e>
                          <m:sSub>
                            <m:sSubPr>
                              <m:ctrlPr>
                                <a:rPr lang="en-US" sz="1400" b="1" i="1">
                                  <a:solidFill>
                                    <a:srgbClr val="002060"/>
                                  </a:solidFill>
                                  <a:latin typeface="Cambria Math" panose="02040503050406030204" pitchFamily="18" charset="0"/>
                                </a:rPr>
                              </m:ctrlPr>
                            </m:sSubPr>
                            <m:e>
                              <m:r>
                                <a:rPr lang="en-US" sz="1400" b="1" i="1">
                                  <a:solidFill>
                                    <a:srgbClr val="002060"/>
                                  </a:solidFill>
                                  <a:latin typeface="Cambria Math" panose="02040503050406030204" pitchFamily="18" charset="0"/>
                                </a:rPr>
                                <m:t>𝑷</m:t>
                              </m:r>
                            </m:e>
                            <m:sub>
                              <m:r>
                                <a:rPr lang="en-US" sz="1400" b="1" i="1" smtClean="0">
                                  <a:solidFill>
                                    <a:srgbClr val="002060"/>
                                  </a:solidFill>
                                  <a:latin typeface="Cambria Math" panose="02040503050406030204" pitchFamily="18" charset="0"/>
                                </a:rPr>
                                <m:t>𝑮</m:t>
                              </m:r>
                              <m:r>
                                <a:rPr lang="en-US" sz="1400" b="1" i="1">
                                  <a:solidFill>
                                    <a:srgbClr val="002060"/>
                                  </a:solidFill>
                                  <a:latin typeface="Cambria Math" panose="02040503050406030204" pitchFamily="18" charset="0"/>
                                </a:rPr>
                                <m:t>𝑪</m:t>
                              </m:r>
                              <m:r>
                                <a:rPr lang="en-US" sz="1400" b="1" i="1" smtClean="0">
                                  <a:solidFill>
                                    <a:srgbClr val="002060"/>
                                  </a:solidFill>
                                  <a:latin typeface="Cambria Math" panose="02040503050406030204" pitchFamily="18" charset="0"/>
                                </a:rPr>
                                <m:t>𝑺</m:t>
                              </m:r>
                            </m:sub>
                          </m:sSub>
                        </m:e>
                      </m:acc>
                    </m:oMath>
                  </m:oMathPara>
                </a14:m>
                <a:endParaRPr lang="en-US" sz="1400" b="1" dirty="0">
                  <a:solidFill>
                    <a:srgbClr val="002060"/>
                  </a:solidFill>
                </a:endParaRPr>
              </a:p>
            </p:txBody>
          </p:sp>
        </mc:Choice>
        <mc:Fallback xmlns="">
          <p:sp>
            <p:nvSpPr>
              <p:cNvPr id="21" name="Rectangle 20">
                <a:extLst>
                  <a:ext uri="{FF2B5EF4-FFF2-40B4-BE49-F238E27FC236}">
                    <a16:creationId xmlns:a16="http://schemas.microsoft.com/office/drawing/2014/main" id="{A2E89572-6EAD-4176-99A9-4109EDE56E68}"/>
                  </a:ext>
                </a:extLst>
              </p:cNvPr>
              <p:cNvSpPr>
                <a:spLocks noRot="1" noChangeAspect="1" noMove="1" noResize="1" noEditPoints="1" noAdjustHandles="1" noChangeArrowheads="1" noChangeShapeType="1" noTextEdit="1"/>
              </p:cNvSpPr>
              <p:nvPr/>
            </p:nvSpPr>
            <p:spPr>
              <a:xfrm>
                <a:off x="6098724" y="3877419"/>
                <a:ext cx="648725" cy="350892"/>
              </a:xfrm>
              <a:prstGeom prst="rect">
                <a:avLst/>
              </a:prstGeom>
              <a:blipFill>
                <a:blip r:embed="rId9"/>
                <a:stretch>
                  <a:fillRect/>
                </a:stretch>
              </a:blipFill>
            </p:spPr>
            <p:txBody>
              <a:bodyPr/>
              <a:lstStyle/>
              <a:p>
                <a:r>
                  <a:rPr lang="en-US">
                    <a:noFill/>
                  </a:rPr>
                  <a:t> </a:t>
                </a:r>
              </a:p>
            </p:txBody>
          </p:sp>
        </mc:Fallback>
      </mc:AlternateContent>
      <p:sp>
        <p:nvSpPr>
          <p:cNvPr id="2" name="Rectangle 1">
            <a:extLst>
              <a:ext uri="{FF2B5EF4-FFF2-40B4-BE49-F238E27FC236}">
                <a16:creationId xmlns:a16="http://schemas.microsoft.com/office/drawing/2014/main" id="{2FC478B3-AED0-4846-85D3-FA4DF5805210}"/>
              </a:ext>
            </a:extLst>
          </p:cNvPr>
          <p:cNvSpPr/>
          <p:nvPr/>
        </p:nvSpPr>
        <p:spPr>
          <a:xfrm>
            <a:off x="508916" y="228789"/>
            <a:ext cx="6546279" cy="830997"/>
          </a:xfrm>
          <a:prstGeom prst="rect">
            <a:avLst/>
          </a:prstGeom>
        </p:spPr>
        <p:txBody>
          <a:bodyPr wrap="none">
            <a:spAutoFit/>
          </a:bodyPr>
          <a:lstStyle/>
          <a:p>
            <a:pPr marL="342900" indent="-342900">
              <a:buFontTx/>
              <a:buChar char="-"/>
            </a:pPr>
            <a:r>
              <a:rPr lang="en-US" sz="2400" u="sng" dirty="0"/>
              <a:t>Engagement region determination methodology</a:t>
            </a:r>
          </a:p>
          <a:p>
            <a:pPr marL="342900" indent="-342900">
              <a:buFontTx/>
              <a:buChar char="-"/>
            </a:pPr>
            <a:r>
              <a:rPr lang="en-US" sz="2000" dirty="0"/>
              <a:t>Step 1: Geometry Check </a:t>
            </a:r>
            <a:r>
              <a:rPr lang="en-US" sz="2400" dirty="0"/>
              <a:t>  </a:t>
            </a:r>
          </a:p>
        </p:txBody>
      </p:sp>
      <mc:AlternateContent xmlns:mc="http://schemas.openxmlformats.org/markup-compatibility/2006" xmlns:a14="http://schemas.microsoft.com/office/drawing/2010/main">
        <mc:Choice Requires="a14">
          <p:sp>
            <p:nvSpPr>
              <p:cNvPr id="33" name="Rectangle 32">
                <a:extLst>
                  <a:ext uri="{FF2B5EF4-FFF2-40B4-BE49-F238E27FC236}">
                    <a16:creationId xmlns:a16="http://schemas.microsoft.com/office/drawing/2014/main" id="{816E0D84-AD16-4DD6-A356-6F5840572194}"/>
                  </a:ext>
                </a:extLst>
              </p:cNvPr>
              <p:cNvSpPr/>
              <p:nvPr/>
            </p:nvSpPr>
            <p:spPr>
              <a:xfrm>
                <a:off x="812688" y="1751882"/>
                <a:ext cx="1494192" cy="55560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sz="1400" b="1" i="1" smtClean="0">
                              <a:latin typeface="Cambria Math" panose="02040503050406030204" pitchFamily="18" charset="0"/>
                            </a:rPr>
                          </m:ctrlPr>
                        </m:accPr>
                        <m:e>
                          <m:sSub>
                            <m:sSubPr>
                              <m:ctrlPr>
                                <a:rPr lang="en-US" sz="1400" b="1" i="1" smtClean="0">
                                  <a:latin typeface="Cambria Math" panose="02040503050406030204" pitchFamily="18" charset="0"/>
                                </a:rPr>
                              </m:ctrlPr>
                            </m:sSubPr>
                            <m:e>
                              <m:r>
                                <a:rPr lang="en-US" sz="1400" b="1" i="1" smtClean="0">
                                  <a:latin typeface="Cambria Math" panose="02040503050406030204" pitchFamily="18" charset="0"/>
                                </a:rPr>
                                <m:t>𝑪</m:t>
                              </m:r>
                            </m:e>
                            <m:sub>
                              <m:r>
                                <a:rPr lang="en-US" sz="1400" b="1" i="1" smtClean="0">
                                  <a:latin typeface="Cambria Math" panose="02040503050406030204" pitchFamily="18" charset="0"/>
                                </a:rPr>
                                <m:t>𝑮𝑪𝑺</m:t>
                              </m:r>
                            </m:sub>
                          </m:sSub>
                        </m:e>
                      </m:acc>
                      <m:r>
                        <a:rPr lang="en-US" sz="1400" b="1" i="1" smtClean="0">
                          <a:latin typeface="Cambria Math" panose="02040503050406030204" pitchFamily="18" charset="0"/>
                        </a:rPr>
                        <m:t>=</m:t>
                      </m:r>
                      <m:acc>
                        <m:accPr>
                          <m:chr m:val="⃗"/>
                          <m:ctrlPr>
                            <a:rPr lang="en-US" sz="1400" i="1">
                              <a:latin typeface="Cambria Math" panose="02040503050406030204" pitchFamily="18" charset="0"/>
                            </a:rPr>
                          </m:ctrlPr>
                        </m:accPr>
                        <m:e>
                          <m:r>
                            <a:rPr lang="en-US" sz="1400" b="0" i="1">
                              <a:latin typeface="Cambria Math" panose="02040503050406030204" pitchFamily="18" charset="0"/>
                            </a:rPr>
                            <m:t>𝑓𝑒𝑒𝑑</m:t>
                          </m:r>
                        </m:e>
                      </m:acc>
                      <m:r>
                        <a:rPr lang="en-US" sz="140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𝑡</m:t>
                      </m:r>
                    </m:oMath>
                  </m:oMathPara>
                </a14:m>
                <a:endParaRPr lang="en-US" sz="1400" dirty="0"/>
              </a:p>
              <a:p>
                <a:endParaRPr lang="en-US" sz="1400" b="1" dirty="0"/>
              </a:p>
            </p:txBody>
          </p:sp>
        </mc:Choice>
        <mc:Fallback xmlns="">
          <p:sp>
            <p:nvSpPr>
              <p:cNvPr id="33" name="Rectangle 32">
                <a:extLst>
                  <a:ext uri="{FF2B5EF4-FFF2-40B4-BE49-F238E27FC236}">
                    <a16:creationId xmlns:a16="http://schemas.microsoft.com/office/drawing/2014/main" id="{816E0D84-AD16-4DD6-A356-6F5840572194}"/>
                  </a:ext>
                </a:extLst>
              </p:cNvPr>
              <p:cNvSpPr>
                <a:spLocks noRot="1" noChangeAspect="1" noMove="1" noResize="1" noEditPoints="1" noAdjustHandles="1" noChangeArrowheads="1" noChangeShapeType="1" noTextEdit="1"/>
              </p:cNvSpPr>
              <p:nvPr/>
            </p:nvSpPr>
            <p:spPr>
              <a:xfrm>
                <a:off x="812688" y="1751882"/>
                <a:ext cx="1494192" cy="555601"/>
              </a:xfrm>
              <a:prstGeom prst="rect">
                <a:avLst/>
              </a:prstGeom>
              <a:blipFill>
                <a:blip r:embed="rId10"/>
                <a:stretch>
                  <a:fillRect/>
                </a:stretch>
              </a:blipFill>
            </p:spPr>
            <p:txBody>
              <a:bodyPr/>
              <a:lstStyle/>
              <a:p>
                <a:r>
                  <a:rPr lang="en-US">
                    <a:noFill/>
                  </a:rPr>
                  <a:t> </a:t>
                </a:r>
              </a:p>
            </p:txBody>
          </p:sp>
        </mc:Fallback>
      </mc:AlternateContent>
      <p:sp>
        <p:nvSpPr>
          <p:cNvPr id="34" name="TextBox 33">
            <a:extLst>
              <a:ext uri="{FF2B5EF4-FFF2-40B4-BE49-F238E27FC236}">
                <a16:creationId xmlns:a16="http://schemas.microsoft.com/office/drawing/2014/main" id="{75514E7A-F918-4078-95CE-CE8919826340}"/>
              </a:ext>
            </a:extLst>
          </p:cNvPr>
          <p:cNvSpPr txBox="1"/>
          <p:nvPr/>
        </p:nvSpPr>
        <p:spPr>
          <a:xfrm>
            <a:off x="7832052" y="594202"/>
            <a:ext cx="3092385" cy="369332"/>
          </a:xfrm>
          <a:prstGeom prst="rect">
            <a:avLst/>
          </a:prstGeom>
          <a:noFill/>
        </p:spPr>
        <p:txBody>
          <a:bodyPr wrap="none" rtlCol="0">
            <a:spAutoFit/>
          </a:bodyPr>
          <a:lstStyle/>
          <a:p>
            <a:r>
              <a:rPr lang="en-US" dirty="0"/>
              <a:t>GCS: Global Coordinate System</a:t>
            </a:r>
          </a:p>
        </p:txBody>
      </p:sp>
      <mc:AlternateContent xmlns:mc="http://schemas.openxmlformats.org/markup-compatibility/2006" xmlns:a14="http://schemas.microsoft.com/office/drawing/2010/main">
        <mc:Choice Requires="a14">
          <p:sp>
            <p:nvSpPr>
              <p:cNvPr id="35" name="Rectangle 34">
                <a:extLst>
                  <a:ext uri="{FF2B5EF4-FFF2-40B4-BE49-F238E27FC236}">
                    <a16:creationId xmlns:a16="http://schemas.microsoft.com/office/drawing/2014/main" id="{5B9C83AB-48A5-4979-8DA5-8C0C151EC72A}"/>
                  </a:ext>
                </a:extLst>
              </p:cNvPr>
              <p:cNvSpPr/>
              <p:nvPr/>
            </p:nvSpPr>
            <p:spPr>
              <a:xfrm>
                <a:off x="812688" y="2768936"/>
                <a:ext cx="2672014" cy="80964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sz="1400" i="1">
                              <a:latin typeface="Cambria Math" panose="02040503050406030204" pitchFamily="18" charset="0"/>
                            </a:rPr>
                          </m:ctrlPr>
                        </m:accPr>
                        <m:e>
                          <m:r>
                            <a:rPr lang="en-US" sz="1400" i="1">
                              <a:latin typeface="Cambria Math" panose="02040503050406030204" pitchFamily="18" charset="0"/>
                            </a:rPr>
                            <m:t>𝑐𝑒𝑛𝑡𝑒𝑟</m:t>
                          </m:r>
                        </m:e>
                      </m:acc>
                      <m:r>
                        <a:rPr lang="en-US" sz="1400" i="0">
                          <a:latin typeface="Cambria Math" panose="02040503050406030204" pitchFamily="18" charset="0"/>
                        </a:rPr>
                        <m:t>=</m:t>
                      </m:r>
                      <m:sSub>
                        <m:sSubPr>
                          <m:ctrlPr>
                            <a:rPr lang="en-US" sz="1400" i="1">
                              <a:latin typeface="Cambria Math" panose="02040503050406030204" pitchFamily="18" charset="0"/>
                            </a:rPr>
                          </m:ctrlPr>
                        </m:sSubPr>
                        <m:e>
                          <m:d>
                            <m:dPr>
                              <m:begChr m:val="{"/>
                              <m:endChr m:val="}"/>
                              <m:ctrlPr>
                                <a:rPr lang="en-US" sz="1400" i="1">
                                  <a:latin typeface="Cambria Math" panose="02040503050406030204" pitchFamily="18" charset="0"/>
                                </a:rPr>
                              </m:ctrlPr>
                            </m:dPr>
                            <m:e>
                              <m:m>
                                <m:mPr>
                                  <m:plcHide m:val="on"/>
                                  <m:mcs>
                                    <m:mc>
                                      <m:mcPr>
                                        <m:count m:val="1"/>
                                        <m:mcJc m:val="center"/>
                                      </m:mcPr>
                                    </m:mc>
                                  </m:mcs>
                                  <m:ctrlPr>
                                    <a:rPr lang="en-US" sz="1400" i="1">
                                      <a:latin typeface="Cambria Math" panose="02040503050406030204" pitchFamily="18" charset="0"/>
                                    </a:rPr>
                                  </m:ctrlPr>
                                </m:mPr>
                                <m:mr>
                                  <m:e>
                                    <m:sSub>
                                      <m:sSubPr>
                                        <m:ctrlPr>
                                          <a:rPr lang="en-US" sz="1400" i="1">
                                            <a:latin typeface="Cambria Math" panose="02040503050406030204" pitchFamily="18" charset="0"/>
                                          </a:rPr>
                                        </m:ctrlPr>
                                      </m:sSubPr>
                                      <m:e>
                                        <m:r>
                                          <a:rPr lang="en-US" sz="1400" i="1">
                                            <a:latin typeface="Cambria Math" panose="02040503050406030204" pitchFamily="18" charset="0"/>
                                          </a:rPr>
                                          <m:t>𝐶</m:t>
                                        </m:r>
                                      </m:e>
                                      <m:sub>
                                        <m:r>
                                          <a:rPr lang="en-US" sz="1400" i="1">
                                            <a:latin typeface="Cambria Math" panose="02040503050406030204" pitchFamily="18" charset="0"/>
                                          </a:rPr>
                                          <m:t>𝑥</m:t>
                                        </m:r>
                                      </m:sub>
                                    </m:sSub>
                                  </m:e>
                                </m:mr>
                                <m:mr>
                                  <m:e>
                                    <m:sSub>
                                      <m:sSubPr>
                                        <m:ctrlPr>
                                          <a:rPr lang="en-US" sz="1400" i="1">
                                            <a:latin typeface="Cambria Math" panose="02040503050406030204" pitchFamily="18" charset="0"/>
                                          </a:rPr>
                                        </m:ctrlPr>
                                      </m:sSubPr>
                                      <m:e>
                                        <m:r>
                                          <a:rPr lang="en-US" sz="1400" i="1">
                                            <a:latin typeface="Cambria Math" panose="02040503050406030204" pitchFamily="18" charset="0"/>
                                          </a:rPr>
                                          <m:t>𝐶</m:t>
                                        </m:r>
                                      </m:e>
                                      <m:sub>
                                        <m:r>
                                          <a:rPr lang="en-US" sz="1400" i="1">
                                            <a:latin typeface="Cambria Math" panose="02040503050406030204" pitchFamily="18" charset="0"/>
                                          </a:rPr>
                                          <m:t>𝑦</m:t>
                                        </m:r>
                                      </m:sub>
                                    </m:sSub>
                                  </m:e>
                                </m:mr>
                                <m:mr>
                                  <m:e>
                                    <m:sSub>
                                      <m:sSubPr>
                                        <m:ctrlPr>
                                          <a:rPr lang="en-US" sz="1400" i="1">
                                            <a:latin typeface="Cambria Math" panose="02040503050406030204" pitchFamily="18" charset="0"/>
                                          </a:rPr>
                                        </m:ctrlPr>
                                      </m:sSubPr>
                                      <m:e>
                                        <m:r>
                                          <a:rPr lang="en-US" sz="1400" i="1">
                                            <a:latin typeface="Cambria Math" panose="02040503050406030204" pitchFamily="18" charset="0"/>
                                          </a:rPr>
                                          <m:t>𝐶</m:t>
                                        </m:r>
                                      </m:e>
                                      <m:sub>
                                        <m:r>
                                          <a:rPr lang="en-US" sz="1400" i="1">
                                            <a:latin typeface="Cambria Math" panose="02040503050406030204" pitchFamily="18" charset="0"/>
                                          </a:rPr>
                                          <m:t>𝑧</m:t>
                                        </m:r>
                                      </m:sub>
                                    </m:sSub>
                                  </m:e>
                                </m:mr>
                              </m:m>
                            </m:e>
                          </m:d>
                        </m:e>
                        <m:sub>
                          <m:r>
                            <a:rPr lang="en-US" sz="1400" i="1">
                              <a:latin typeface="Cambria Math" panose="02040503050406030204" pitchFamily="18" charset="0"/>
                            </a:rPr>
                            <m:t>𝐹𝐶𝑁</m:t>
                          </m:r>
                        </m:sub>
                      </m:sSub>
                      <m:r>
                        <a:rPr lang="en-US" sz="1400" i="0">
                          <a:latin typeface="Cambria Math" panose="02040503050406030204" pitchFamily="18" charset="0"/>
                        </a:rPr>
                        <m:t>=</m:t>
                      </m:r>
                      <m:d>
                        <m:dPr>
                          <m:begChr m:val="["/>
                          <m:endChr m:val="]"/>
                          <m:ctrlPr>
                            <a:rPr lang="en-US" sz="1400" i="1">
                              <a:latin typeface="Cambria Math" panose="02040503050406030204" pitchFamily="18" charset="0"/>
                            </a:rPr>
                          </m:ctrlPr>
                        </m:dPr>
                        <m:e>
                          <m:r>
                            <a:rPr lang="en-US" sz="1400" i="1">
                              <a:latin typeface="Cambria Math" panose="02040503050406030204" pitchFamily="18" charset="0"/>
                            </a:rPr>
                            <m:t>𝑇</m:t>
                          </m:r>
                        </m:e>
                      </m:d>
                      <m:sSub>
                        <m:sSubPr>
                          <m:ctrlPr>
                            <a:rPr lang="en-US" sz="1400" i="1">
                              <a:latin typeface="Cambria Math" panose="02040503050406030204" pitchFamily="18" charset="0"/>
                            </a:rPr>
                          </m:ctrlPr>
                        </m:sSubPr>
                        <m:e>
                          <m:d>
                            <m:dPr>
                              <m:begChr m:val="{"/>
                              <m:endChr m:val="}"/>
                              <m:ctrlPr>
                                <a:rPr lang="en-US" sz="1400" i="1">
                                  <a:latin typeface="Cambria Math" panose="02040503050406030204" pitchFamily="18" charset="0"/>
                                </a:rPr>
                              </m:ctrlPr>
                            </m:dPr>
                            <m:e>
                              <m:m>
                                <m:mPr>
                                  <m:plcHide m:val="on"/>
                                  <m:mcs>
                                    <m:mc>
                                      <m:mcPr>
                                        <m:count m:val="1"/>
                                        <m:mcJc m:val="center"/>
                                      </m:mcPr>
                                    </m:mc>
                                  </m:mcs>
                                  <m:ctrlPr>
                                    <a:rPr lang="en-US" sz="1400" i="1">
                                      <a:latin typeface="Cambria Math" panose="02040503050406030204" pitchFamily="18" charset="0"/>
                                    </a:rPr>
                                  </m:ctrlPr>
                                </m:mPr>
                                <m:mr>
                                  <m:e>
                                    <m:r>
                                      <a:rPr lang="en-US" sz="1400" i="0">
                                        <a:latin typeface="Cambria Math" panose="02040503050406030204" pitchFamily="18" charset="0"/>
                                      </a:rPr>
                                      <m:t>0</m:t>
                                    </m:r>
                                  </m:e>
                                </m:mr>
                                <m:mr>
                                  <m:e>
                                    <m:r>
                                      <a:rPr lang="en-US" sz="1400" i="0">
                                        <a:latin typeface="Cambria Math" panose="02040503050406030204" pitchFamily="18" charset="0"/>
                                      </a:rPr>
                                      <m:t>0</m:t>
                                    </m:r>
                                  </m:e>
                                </m:mr>
                                <m:mr>
                                  <m:e>
                                    <m:r>
                                      <a:rPr lang="en-US" sz="1400" i="1">
                                        <a:latin typeface="Cambria Math" panose="02040503050406030204" pitchFamily="18" charset="0"/>
                                      </a:rPr>
                                      <m:t>𝑅</m:t>
                                    </m:r>
                                  </m:e>
                                </m:mr>
                              </m:m>
                            </m:e>
                          </m:d>
                        </m:e>
                        <m:sub>
                          <m:r>
                            <a:rPr lang="en-US" sz="1400" i="1">
                              <a:latin typeface="Cambria Math" panose="02040503050406030204" pitchFamily="18" charset="0"/>
                            </a:rPr>
                            <m:t>𝑇𝐶𝑆</m:t>
                          </m:r>
                        </m:sub>
                      </m:sSub>
                    </m:oMath>
                  </m:oMathPara>
                </a14:m>
                <a:endParaRPr lang="en-US" sz="1400" dirty="0"/>
              </a:p>
            </p:txBody>
          </p:sp>
        </mc:Choice>
        <mc:Fallback xmlns="">
          <p:sp>
            <p:nvSpPr>
              <p:cNvPr id="35" name="Rectangle 34">
                <a:extLst>
                  <a:ext uri="{FF2B5EF4-FFF2-40B4-BE49-F238E27FC236}">
                    <a16:creationId xmlns:a16="http://schemas.microsoft.com/office/drawing/2014/main" id="{5B9C83AB-48A5-4979-8DA5-8C0C151EC72A}"/>
                  </a:ext>
                </a:extLst>
              </p:cNvPr>
              <p:cNvSpPr>
                <a:spLocks noRot="1" noChangeAspect="1" noMove="1" noResize="1" noEditPoints="1" noAdjustHandles="1" noChangeArrowheads="1" noChangeShapeType="1" noTextEdit="1"/>
              </p:cNvSpPr>
              <p:nvPr/>
            </p:nvSpPr>
            <p:spPr>
              <a:xfrm>
                <a:off x="812688" y="2768936"/>
                <a:ext cx="2672014" cy="809645"/>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Rectangle 35">
                <a:extLst>
                  <a:ext uri="{FF2B5EF4-FFF2-40B4-BE49-F238E27FC236}">
                    <a16:creationId xmlns:a16="http://schemas.microsoft.com/office/drawing/2014/main" id="{4D2B3C4D-BADB-4CDD-A878-152D0A405C09}"/>
                  </a:ext>
                </a:extLst>
              </p:cNvPr>
              <p:cNvSpPr/>
              <p:nvPr/>
            </p:nvSpPr>
            <p:spPr>
              <a:xfrm>
                <a:off x="812688" y="4234707"/>
                <a:ext cx="3951082" cy="86805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sz="1600" i="1">
                              <a:latin typeface="Cambria Math" panose="02040503050406030204" pitchFamily="18" charset="0"/>
                            </a:rPr>
                          </m:ctrlPr>
                        </m:accPr>
                        <m:e>
                          <m:sSub>
                            <m:sSubPr>
                              <m:ctrlPr>
                                <a:rPr lang="en-US" sz="1600" i="1">
                                  <a:latin typeface="Cambria Math" panose="02040503050406030204" pitchFamily="18" charset="0"/>
                                </a:rPr>
                              </m:ctrlPr>
                            </m:sSubPr>
                            <m:e>
                              <m:r>
                                <a:rPr lang="en-US" sz="1600" i="1">
                                  <a:latin typeface="Cambria Math" panose="02040503050406030204" pitchFamily="18" charset="0"/>
                                </a:rPr>
                                <m:t>𝑃</m:t>
                              </m:r>
                            </m:e>
                            <m:sub>
                              <m:r>
                                <a:rPr lang="en-US" sz="1600" i="1">
                                  <a:latin typeface="Cambria Math" panose="02040503050406030204" pitchFamily="18" charset="0"/>
                                </a:rPr>
                                <m:t>𝐺𝐶𝑆</m:t>
                              </m:r>
                            </m:sub>
                          </m:sSub>
                        </m:e>
                      </m:acc>
                      <m:d>
                        <m:dPr>
                          <m:ctrlPr>
                            <a:rPr lang="en-US" sz="1600" i="1">
                              <a:latin typeface="Cambria Math" panose="02040503050406030204" pitchFamily="18" charset="0"/>
                            </a:rPr>
                          </m:ctrlPr>
                        </m:dPr>
                        <m:e>
                          <m:r>
                            <a:rPr lang="en-US" sz="1600" i="1">
                              <a:latin typeface="Cambria Math" panose="02040503050406030204" pitchFamily="18" charset="0"/>
                            </a:rPr>
                            <m:t>𝑖</m:t>
                          </m:r>
                          <m:r>
                            <a:rPr lang="en-US" sz="1600" i="0">
                              <a:latin typeface="Cambria Math" panose="02040503050406030204" pitchFamily="18" charset="0"/>
                            </a:rPr>
                            <m:t>,</m:t>
                          </m:r>
                          <m:r>
                            <a:rPr lang="en-US" sz="1600" i="1">
                              <a:latin typeface="Cambria Math" panose="02040503050406030204" pitchFamily="18" charset="0"/>
                            </a:rPr>
                            <m:t>𝑗</m:t>
                          </m:r>
                        </m:e>
                      </m:d>
                      <m:r>
                        <a:rPr lang="en-US" sz="1600" i="0">
                          <a:latin typeface="Cambria Math" panose="02040503050406030204" pitchFamily="18" charset="0"/>
                        </a:rPr>
                        <m:t>=</m:t>
                      </m:r>
                      <m:acc>
                        <m:accPr>
                          <m:chr m:val="⃗"/>
                          <m:ctrlPr>
                            <a:rPr lang="en-US" sz="1600" i="1">
                              <a:latin typeface="Cambria Math" panose="02040503050406030204" pitchFamily="18" charset="0"/>
                            </a:rPr>
                          </m:ctrlPr>
                        </m:accPr>
                        <m:e>
                          <m:sSub>
                            <m:sSubPr>
                              <m:ctrlPr>
                                <a:rPr lang="en-US" sz="1600" i="1">
                                  <a:latin typeface="Cambria Math" panose="02040503050406030204" pitchFamily="18" charset="0"/>
                                </a:rPr>
                              </m:ctrlPr>
                            </m:sSubPr>
                            <m:e>
                              <m:r>
                                <a:rPr lang="en-US" sz="1600" i="1">
                                  <a:latin typeface="Cambria Math" panose="02040503050406030204" pitchFamily="18" charset="0"/>
                                </a:rPr>
                                <m:t>𝑃</m:t>
                              </m:r>
                            </m:e>
                            <m:sub>
                              <m:r>
                                <a:rPr lang="en-US" sz="1600" i="1">
                                  <a:latin typeface="Cambria Math" panose="02040503050406030204" pitchFamily="18" charset="0"/>
                                </a:rPr>
                                <m:t>𝐹𝐶𝑁</m:t>
                              </m:r>
                            </m:sub>
                          </m:sSub>
                        </m:e>
                      </m:acc>
                      <m:d>
                        <m:dPr>
                          <m:ctrlPr>
                            <a:rPr lang="en-US" sz="1600" i="1">
                              <a:latin typeface="Cambria Math" panose="02040503050406030204" pitchFamily="18" charset="0"/>
                            </a:rPr>
                          </m:ctrlPr>
                        </m:dPr>
                        <m:e>
                          <m:r>
                            <a:rPr lang="en-US" sz="1600" i="1">
                              <a:latin typeface="Cambria Math" panose="02040503050406030204" pitchFamily="18" charset="0"/>
                            </a:rPr>
                            <m:t>𝑖</m:t>
                          </m:r>
                          <m:r>
                            <a:rPr lang="en-US" sz="1600" i="0">
                              <a:latin typeface="Cambria Math" panose="02040503050406030204" pitchFamily="18" charset="0"/>
                            </a:rPr>
                            <m:t>,</m:t>
                          </m:r>
                          <m:r>
                            <a:rPr lang="en-US" sz="1600" i="1">
                              <a:latin typeface="Cambria Math" panose="02040503050406030204" pitchFamily="18" charset="0"/>
                            </a:rPr>
                            <m:t>𝑗</m:t>
                          </m:r>
                        </m:e>
                      </m:d>
                      <m:r>
                        <a:rPr lang="en-US" sz="1600" i="0">
                          <a:latin typeface="Cambria Math" panose="02040503050406030204" pitchFamily="18" charset="0"/>
                        </a:rPr>
                        <m:t>+</m:t>
                      </m:r>
                      <m:acc>
                        <m:accPr>
                          <m:chr m:val="⃗"/>
                          <m:ctrlPr>
                            <a:rPr lang="en-US" sz="1600" i="1">
                              <a:latin typeface="Cambria Math" panose="02040503050406030204" pitchFamily="18" charset="0"/>
                            </a:rPr>
                          </m:ctrlPr>
                        </m:accPr>
                        <m:e>
                          <m:r>
                            <a:rPr lang="en-US" sz="1600" i="1">
                              <a:latin typeface="Cambria Math" panose="02040503050406030204" pitchFamily="18" charset="0"/>
                            </a:rPr>
                            <m:t>𝑓𝑒𝑒𝑑</m:t>
                          </m:r>
                        </m:e>
                      </m:acc>
                      <m:r>
                        <a:rPr lang="en-US" sz="1600" i="0">
                          <a:latin typeface="Cambria Math" panose="02040503050406030204" pitchFamily="18" charset="0"/>
                        </a:rPr>
                        <m:t>×</m:t>
                      </m:r>
                      <m:r>
                        <a:rPr lang="en-US" sz="1600" i="1">
                          <a:latin typeface="Cambria Math" panose="02040503050406030204" pitchFamily="18" charset="0"/>
                        </a:rPr>
                        <m:t>𝑡</m:t>
                      </m:r>
                      <m:r>
                        <a:rPr lang="en-US" sz="1600" i="0">
                          <a:latin typeface="Cambria Math" panose="02040503050406030204" pitchFamily="18" charset="0"/>
                        </a:rPr>
                        <m:t>−</m:t>
                      </m:r>
                      <m:acc>
                        <m:accPr>
                          <m:chr m:val="⃗"/>
                          <m:ctrlPr>
                            <a:rPr lang="en-US" sz="1600" i="1">
                              <a:latin typeface="Cambria Math" panose="02040503050406030204" pitchFamily="18" charset="0"/>
                            </a:rPr>
                          </m:ctrlPr>
                        </m:accPr>
                        <m:e>
                          <m:r>
                            <a:rPr lang="en-US" sz="1600" i="1">
                              <a:latin typeface="Cambria Math" panose="02040503050406030204" pitchFamily="18" charset="0"/>
                            </a:rPr>
                            <m:t>𝑐𝑒𝑛𝑡𝑒𝑟</m:t>
                          </m:r>
                        </m:e>
                      </m:acc>
                    </m:oMath>
                  </m:oMathPara>
                </a14:m>
                <a:endParaRPr lang="en-US" sz="1600" dirty="0"/>
              </a:p>
              <a:p>
                <a:endParaRPr lang="en-US" sz="1600" dirty="0"/>
              </a:p>
              <a:p>
                <a:r>
                  <a:rPr lang="en-US" sz="1600" i="1" dirty="0" err="1"/>
                  <a:t>i,j</a:t>
                </a:r>
                <a:r>
                  <a:rPr lang="en-US" sz="1600" i="1" dirty="0"/>
                  <a:t> point discretization identifier</a:t>
                </a:r>
              </a:p>
            </p:txBody>
          </p:sp>
        </mc:Choice>
        <mc:Fallback xmlns="">
          <p:sp>
            <p:nvSpPr>
              <p:cNvPr id="36" name="Rectangle 35">
                <a:extLst>
                  <a:ext uri="{FF2B5EF4-FFF2-40B4-BE49-F238E27FC236}">
                    <a16:creationId xmlns:a16="http://schemas.microsoft.com/office/drawing/2014/main" id="{4D2B3C4D-BADB-4CDD-A878-152D0A405C09}"/>
                  </a:ext>
                </a:extLst>
              </p:cNvPr>
              <p:cNvSpPr>
                <a:spLocks noRot="1" noChangeAspect="1" noMove="1" noResize="1" noEditPoints="1" noAdjustHandles="1" noChangeArrowheads="1" noChangeShapeType="1" noTextEdit="1"/>
              </p:cNvSpPr>
              <p:nvPr/>
            </p:nvSpPr>
            <p:spPr>
              <a:xfrm>
                <a:off x="812688" y="4234707"/>
                <a:ext cx="3951082" cy="868058"/>
              </a:xfrm>
              <a:prstGeom prst="rect">
                <a:avLst/>
              </a:prstGeom>
              <a:blipFill>
                <a:blip r:embed="rId12"/>
                <a:stretch>
                  <a:fillRect l="-772" b="-84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Rectangle 36">
                <a:extLst>
                  <a:ext uri="{FF2B5EF4-FFF2-40B4-BE49-F238E27FC236}">
                    <a16:creationId xmlns:a16="http://schemas.microsoft.com/office/drawing/2014/main" id="{FA8CC7A2-F91E-4ACF-9DFE-B90BD8E8FAB2}"/>
                  </a:ext>
                </a:extLst>
              </p:cNvPr>
              <p:cNvSpPr/>
              <p:nvPr/>
            </p:nvSpPr>
            <p:spPr>
              <a:xfrm>
                <a:off x="839984" y="5585328"/>
                <a:ext cx="4856609" cy="614720"/>
              </a:xfrm>
              <a:prstGeom prst="rect">
                <a:avLst/>
              </a:prstGeom>
            </p:spPr>
            <p:txBody>
              <a:bodyPr wrap="square">
                <a:spAutoFit/>
              </a:bodyPr>
              <a:lstStyle/>
              <a:p>
                <a:r>
                  <a:rPr lang="en-US" sz="1600" dirty="0">
                    <a:latin typeface="Times New Roman" panose="02020603050405020304" pitchFamily="18" charset="0"/>
                    <a:ea typeface="Times New Roman" panose="02020603050405020304" pitchFamily="18" charset="0"/>
                  </a:rPr>
                  <a:t>If </a:t>
                </a:r>
                <a14:m>
                  <m:oMath xmlns:m="http://schemas.openxmlformats.org/officeDocument/2006/math">
                    <m:acc>
                      <m:accPr>
                        <m:chr m:val="⃗"/>
                        <m:ctrlPr>
                          <a:rPr lang="en-US" sz="1600" i="1">
                            <a:latin typeface="Cambria Math" panose="02040503050406030204" pitchFamily="18" charset="0"/>
                            <a:ea typeface="Times New Roman" panose="02020603050405020304" pitchFamily="18" charset="0"/>
                            <a:cs typeface="Times New Roman" panose="02020603050405020304" pitchFamily="18" charset="0"/>
                          </a:rPr>
                        </m:ctrlPr>
                      </m:accPr>
                      <m:e>
                        <m:sSub>
                          <m:sSubPr>
                            <m:ctrlPr>
                              <a:rPr lang="en-US" sz="1600" i="1">
                                <a:latin typeface="Cambria Math" panose="02040503050406030204" pitchFamily="18" charset="0"/>
                                <a:ea typeface="Times New Roman" panose="02020603050405020304" pitchFamily="18" charset="0"/>
                                <a:cs typeface="Times New Roman" panose="02020603050405020304" pitchFamily="18" charset="0"/>
                              </a:rPr>
                            </m:ctrlPr>
                          </m:sSubPr>
                          <m:e>
                            <m:r>
                              <a:rPr lang="en-US" sz="1600" i="1">
                                <a:latin typeface="Cambria Math" panose="02040503050406030204" pitchFamily="18" charset="0"/>
                                <a:ea typeface="Times New Roman" panose="02020603050405020304" pitchFamily="18" charset="0"/>
                                <a:cs typeface="Times New Roman" panose="02020603050405020304" pitchFamily="18" charset="0"/>
                              </a:rPr>
                              <m:t>𝑃</m:t>
                            </m:r>
                          </m:e>
                          <m:sub>
                            <m:r>
                              <a:rPr lang="en-US" sz="1600" i="1">
                                <a:latin typeface="Cambria Math" panose="02040503050406030204" pitchFamily="18" charset="0"/>
                                <a:ea typeface="Times New Roman" panose="02020603050405020304" pitchFamily="18" charset="0"/>
                                <a:cs typeface="Times New Roman" panose="02020603050405020304" pitchFamily="18" charset="0"/>
                              </a:rPr>
                              <m:t>𝐺𝐶𝑆</m:t>
                            </m:r>
                          </m:sub>
                        </m:sSub>
                      </m:e>
                    </m:acc>
                    <m:d>
                      <m:dPr>
                        <m:ctrlPr>
                          <a:rPr lang="en-US" sz="1600" i="1">
                            <a:latin typeface="Cambria Math" panose="02040503050406030204" pitchFamily="18" charset="0"/>
                            <a:ea typeface="Times New Roman" panose="02020603050405020304" pitchFamily="18" charset="0"/>
                            <a:cs typeface="Times New Roman" panose="02020603050405020304" pitchFamily="18" charset="0"/>
                          </a:rPr>
                        </m:ctrlPr>
                      </m:dPr>
                      <m:e>
                        <m:r>
                          <a:rPr lang="en-US" sz="1600" i="1">
                            <a:latin typeface="Cambria Math" panose="02040503050406030204" pitchFamily="18" charset="0"/>
                            <a:ea typeface="Times New Roman" panose="02020603050405020304" pitchFamily="18" charset="0"/>
                            <a:cs typeface="Times New Roman" panose="02020603050405020304" pitchFamily="18" charset="0"/>
                          </a:rPr>
                          <m:t>𝑖</m:t>
                        </m:r>
                        <m:r>
                          <a:rPr lang="en-US" sz="1600" i="1">
                            <a:latin typeface="Cambria Math" panose="02040503050406030204" pitchFamily="18" charset="0"/>
                            <a:ea typeface="Times New Roman" panose="02020603050405020304" pitchFamily="18" charset="0"/>
                            <a:cs typeface="Times New Roman" panose="02020603050405020304" pitchFamily="18" charset="0"/>
                          </a:rPr>
                          <m:t>,</m:t>
                        </m:r>
                        <m:r>
                          <a:rPr lang="en-US" sz="1600" i="1">
                            <a:latin typeface="Cambria Math" panose="02040503050406030204" pitchFamily="18" charset="0"/>
                            <a:ea typeface="Times New Roman" panose="02020603050405020304" pitchFamily="18" charset="0"/>
                            <a:cs typeface="Times New Roman" panose="02020603050405020304" pitchFamily="18" charset="0"/>
                          </a:rPr>
                          <m:t>𝑗</m:t>
                        </m:r>
                      </m:e>
                    </m:d>
                    <m:r>
                      <a:rPr lang="en-US" sz="1600" i="1">
                        <a:latin typeface="Cambria Math" panose="02040503050406030204" pitchFamily="18" charset="0"/>
                        <a:ea typeface="Calibri" panose="020F0502020204030204" pitchFamily="34" charset="0"/>
                        <a:cs typeface="Times New Roman" panose="02020603050405020304" pitchFamily="18" charset="0"/>
                      </a:rPr>
                      <m:t>.</m:t>
                    </m:r>
                    <m:acc>
                      <m:accPr>
                        <m:chr m:val="̂"/>
                        <m:ctrlPr>
                          <a:rPr lang="en-US" sz="1600" i="1">
                            <a:latin typeface="Cambria Math" panose="02040503050406030204" pitchFamily="18" charset="0"/>
                            <a:cs typeface="Times New Roman" panose="02020603050405020304" pitchFamily="18" charset="0"/>
                          </a:rPr>
                        </m:ctrlPr>
                      </m:accPr>
                      <m:e>
                        <m:r>
                          <a:rPr lang="en-US" sz="1600" i="1">
                            <a:latin typeface="Cambria Math" panose="02040503050406030204" pitchFamily="18" charset="0"/>
                            <a:ea typeface="Calibri" panose="020F0502020204030204" pitchFamily="34" charset="0"/>
                            <a:cs typeface="Times New Roman" panose="02020603050405020304" pitchFamily="18" charset="0"/>
                          </a:rPr>
                          <m:t>𝑘</m:t>
                        </m:r>
                      </m:e>
                    </m:acc>
                    <m:r>
                      <a:rPr lang="en-US" sz="1600" i="1">
                        <a:latin typeface="Cambria Math" panose="02040503050406030204" pitchFamily="18" charset="0"/>
                        <a:ea typeface="Calibri" panose="020F0502020204030204" pitchFamily="34" charset="0"/>
                        <a:cs typeface="Times New Roman" panose="02020603050405020304" pitchFamily="18" charset="0"/>
                      </a:rPr>
                      <m:t>&gt;−(</m:t>
                    </m:r>
                    <m:r>
                      <a:rPr lang="en-US" sz="1600" i="1">
                        <a:latin typeface="Cambria Math" panose="02040503050406030204" pitchFamily="18" charset="0"/>
                        <a:ea typeface="Calibri" panose="020F0502020204030204" pitchFamily="34" charset="0"/>
                        <a:cs typeface="Times New Roman" panose="02020603050405020304" pitchFamily="18" charset="0"/>
                      </a:rPr>
                      <m:t>𝑅</m:t>
                    </m:r>
                    <m:r>
                      <a:rPr lang="en-US" sz="1600" i="1">
                        <a:latin typeface="Cambria Math" panose="02040503050406030204" pitchFamily="18" charset="0"/>
                        <a:ea typeface="Calibri" panose="020F0502020204030204" pitchFamily="34" charset="0"/>
                        <a:cs typeface="Times New Roman" panose="02020603050405020304" pitchFamily="18" charset="0"/>
                      </a:rPr>
                      <m:t>−</m:t>
                    </m:r>
                    <m:r>
                      <a:rPr lang="en-US" sz="1600" i="1">
                        <a:latin typeface="Cambria Math" panose="02040503050406030204" pitchFamily="18" charset="0"/>
                        <a:ea typeface="Calibri" panose="020F0502020204030204" pitchFamily="34" charset="0"/>
                        <a:cs typeface="Times New Roman" panose="02020603050405020304" pitchFamily="18" charset="0"/>
                      </a:rPr>
                      <m:t>𝑐𝑢𝑡𝑡𝑖𝑛𝑔</m:t>
                    </m:r>
                    <m:r>
                      <a:rPr lang="en-US" sz="1600" i="1">
                        <a:latin typeface="Cambria Math" panose="02040503050406030204" pitchFamily="18" charset="0"/>
                        <a:ea typeface="Calibri" panose="020F0502020204030204" pitchFamily="34" charset="0"/>
                        <a:cs typeface="Times New Roman" panose="02020603050405020304" pitchFamily="18" charset="0"/>
                      </a:rPr>
                      <m:t> </m:t>
                    </m:r>
                    <m:r>
                      <a:rPr lang="en-US" sz="1600" i="1">
                        <a:latin typeface="Cambria Math" panose="02040503050406030204" pitchFamily="18" charset="0"/>
                        <a:ea typeface="Calibri" panose="020F0502020204030204" pitchFamily="34" charset="0"/>
                        <a:cs typeface="Times New Roman" panose="02020603050405020304" pitchFamily="18" charset="0"/>
                      </a:rPr>
                      <m:t>𝑑𝑒𝑝𝑡h</m:t>
                    </m:r>
                    <m:r>
                      <a:rPr lang="en-US" sz="1600" i="1">
                        <a:latin typeface="Cambria Math" panose="02040503050406030204" pitchFamily="18" charset="0"/>
                        <a:ea typeface="Calibri" panose="020F0502020204030204" pitchFamily="34" charset="0"/>
                        <a:cs typeface="Times New Roman" panose="02020603050405020304" pitchFamily="18" charset="0"/>
                      </a:rPr>
                      <m:t>)</m:t>
                    </m:r>
                  </m:oMath>
                </a14:m>
                <a:r>
                  <a:rPr lang="en-US" sz="1600" dirty="0">
                    <a:latin typeface="Times New Roman" panose="02020603050405020304" pitchFamily="18" charset="0"/>
                    <a:ea typeface="Times New Roman" panose="02020603050405020304" pitchFamily="18" charset="0"/>
                  </a:rPr>
                  <a:t>, then the point does not lie in the cutting region (engagement region).</a:t>
                </a:r>
                <a:r>
                  <a:rPr lang="en-US" sz="1400" dirty="0">
                    <a:effectLst/>
                    <a:latin typeface="Calibri" panose="020F0502020204030204" pitchFamily="34" charset="0"/>
                    <a:ea typeface="Calibri" panose="020F0502020204030204" pitchFamily="34" charset="0"/>
                    <a:cs typeface="Mangal" panose="02040503050203030202" pitchFamily="18" charset="0"/>
                  </a:rPr>
                  <a:t> </a:t>
                </a:r>
                <a:endParaRPr lang="en-US" sz="1600" dirty="0"/>
              </a:p>
            </p:txBody>
          </p:sp>
        </mc:Choice>
        <mc:Fallback xmlns="">
          <p:sp>
            <p:nvSpPr>
              <p:cNvPr id="37" name="Rectangle 36">
                <a:extLst>
                  <a:ext uri="{FF2B5EF4-FFF2-40B4-BE49-F238E27FC236}">
                    <a16:creationId xmlns:a16="http://schemas.microsoft.com/office/drawing/2014/main" id="{FA8CC7A2-F91E-4ACF-9DFE-B90BD8E8FAB2}"/>
                  </a:ext>
                </a:extLst>
              </p:cNvPr>
              <p:cNvSpPr>
                <a:spLocks noRot="1" noChangeAspect="1" noMove="1" noResize="1" noEditPoints="1" noAdjustHandles="1" noChangeArrowheads="1" noChangeShapeType="1" noTextEdit="1"/>
              </p:cNvSpPr>
              <p:nvPr/>
            </p:nvSpPr>
            <p:spPr>
              <a:xfrm>
                <a:off x="839984" y="5585328"/>
                <a:ext cx="4856609" cy="614720"/>
              </a:xfrm>
              <a:prstGeom prst="rect">
                <a:avLst/>
              </a:prstGeom>
              <a:blipFill>
                <a:blip r:embed="rId13"/>
                <a:stretch>
                  <a:fillRect l="-754" r="-251" b="-11881"/>
                </a:stretch>
              </a:blipFill>
            </p:spPr>
            <p:txBody>
              <a:bodyPr/>
              <a:lstStyle/>
              <a:p>
                <a:r>
                  <a:rPr lang="en-US">
                    <a:noFill/>
                  </a:rPr>
                  <a:t> </a:t>
                </a:r>
              </a:p>
            </p:txBody>
          </p:sp>
        </mc:Fallback>
      </mc:AlternateContent>
      <p:cxnSp>
        <p:nvCxnSpPr>
          <p:cNvPr id="41" name="Straight Connector 40">
            <a:extLst>
              <a:ext uri="{FF2B5EF4-FFF2-40B4-BE49-F238E27FC236}">
                <a16:creationId xmlns:a16="http://schemas.microsoft.com/office/drawing/2014/main" id="{94680A69-6687-4928-BFCA-294CB32846E0}"/>
              </a:ext>
            </a:extLst>
          </p:cNvPr>
          <p:cNvCxnSpPr>
            <a:cxnSpLocks/>
          </p:cNvCxnSpPr>
          <p:nvPr/>
        </p:nvCxnSpPr>
        <p:spPr>
          <a:xfrm flipV="1">
            <a:off x="5322162" y="5407766"/>
            <a:ext cx="6869838" cy="5706"/>
          </a:xfrm>
          <a:prstGeom prst="line">
            <a:avLst/>
          </a:prstGeom>
          <a:ln w="57150">
            <a:solidFill>
              <a:schemeClr val="bg1">
                <a:lumMod val="75000"/>
              </a:schemeClr>
            </a:solidFill>
          </a:ln>
        </p:spPr>
        <p:style>
          <a:lnRef idx="1">
            <a:schemeClr val="accent2"/>
          </a:lnRef>
          <a:fillRef idx="0">
            <a:schemeClr val="accent2"/>
          </a:fillRef>
          <a:effectRef idx="0">
            <a:schemeClr val="accent2"/>
          </a:effectRef>
          <a:fontRef idx="minor">
            <a:schemeClr val="tx1"/>
          </a:fontRef>
        </p:style>
      </p:cxnSp>
      <p:cxnSp>
        <p:nvCxnSpPr>
          <p:cNvPr id="42" name="Straight Connector 41">
            <a:extLst>
              <a:ext uri="{FF2B5EF4-FFF2-40B4-BE49-F238E27FC236}">
                <a16:creationId xmlns:a16="http://schemas.microsoft.com/office/drawing/2014/main" id="{37C225EA-6057-4312-A9EE-D9D9580A391D}"/>
              </a:ext>
            </a:extLst>
          </p:cNvPr>
          <p:cNvCxnSpPr>
            <a:cxnSpLocks/>
          </p:cNvCxnSpPr>
          <p:nvPr/>
        </p:nvCxnSpPr>
        <p:spPr>
          <a:xfrm>
            <a:off x="10360537" y="5463982"/>
            <a:ext cx="0" cy="703982"/>
          </a:xfrm>
          <a:prstGeom prst="line">
            <a:avLst/>
          </a:prstGeom>
          <a:ln w="12700">
            <a:prstDash val="solid"/>
            <a:headEnd type="arrow" w="med" len="med"/>
            <a:tailEnd type="arrow" w="med" len="med"/>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7A3CC793-E026-4F5D-A98C-51B901B98F49}"/>
                  </a:ext>
                </a:extLst>
              </p:cNvPr>
              <p:cNvSpPr txBox="1"/>
              <p:nvPr/>
            </p:nvSpPr>
            <p:spPr>
              <a:xfrm>
                <a:off x="10431566" y="5703204"/>
                <a:ext cx="1463862"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rPr>
                        <m:t>𝑪𝒖𝒕𝒕𝒊𝒏𝒈</m:t>
                      </m:r>
                      <m:r>
                        <a:rPr lang="en-US" sz="1400" b="1" i="1" dirty="0" smtClean="0">
                          <a:latin typeface="Cambria Math" panose="02040503050406030204" pitchFamily="18" charset="0"/>
                        </a:rPr>
                        <m:t> </m:t>
                      </m:r>
                      <m:r>
                        <a:rPr lang="en-US" sz="1400" b="1" i="1" dirty="0">
                          <a:latin typeface="Cambria Math" panose="02040503050406030204" pitchFamily="18" charset="0"/>
                        </a:rPr>
                        <m:t>𝒅𝒆𝒑𝒕𝒉</m:t>
                      </m:r>
                    </m:oMath>
                  </m:oMathPara>
                </a14:m>
                <a:endParaRPr lang="en-US" sz="1400" b="1" dirty="0"/>
              </a:p>
            </p:txBody>
          </p:sp>
        </mc:Choice>
        <mc:Fallback xmlns="">
          <p:sp>
            <p:nvSpPr>
              <p:cNvPr id="43" name="TextBox 42">
                <a:extLst>
                  <a:ext uri="{FF2B5EF4-FFF2-40B4-BE49-F238E27FC236}">
                    <a16:creationId xmlns:a16="http://schemas.microsoft.com/office/drawing/2014/main" id="{7A3CC793-E026-4F5D-A98C-51B901B98F49}"/>
                  </a:ext>
                </a:extLst>
              </p:cNvPr>
              <p:cNvSpPr txBox="1">
                <a:spLocks noRot="1" noChangeAspect="1" noMove="1" noResize="1" noEditPoints="1" noAdjustHandles="1" noChangeArrowheads="1" noChangeShapeType="1" noTextEdit="1"/>
              </p:cNvSpPr>
              <p:nvPr/>
            </p:nvSpPr>
            <p:spPr>
              <a:xfrm>
                <a:off x="10431566" y="5703204"/>
                <a:ext cx="1463862" cy="307777"/>
              </a:xfrm>
              <a:prstGeom prst="rect">
                <a:avLst/>
              </a:prstGeom>
              <a:blipFill>
                <a:blip r:embed="rId14"/>
                <a:stretch>
                  <a:fillRect b="-8000"/>
                </a:stretch>
              </a:blipFill>
            </p:spPr>
            <p:txBody>
              <a:bodyPr/>
              <a:lstStyle/>
              <a:p>
                <a:r>
                  <a:rPr lang="en-US">
                    <a:noFill/>
                  </a:rPr>
                  <a:t> </a:t>
                </a:r>
              </a:p>
            </p:txBody>
          </p:sp>
        </mc:Fallback>
      </mc:AlternateContent>
      <p:cxnSp>
        <p:nvCxnSpPr>
          <p:cNvPr id="44" name="Straight Connector 43">
            <a:extLst>
              <a:ext uri="{FF2B5EF4-FFF2-40B4-BE49-F238E27FC236}">
                <a16:creationId xmlns:a16="http://schemas.microsoft.com/office/drawing/2014/main" id="{9A9DF79B-C389-44F9-A061-5D1E7D5A2AFA}"/>
              </a:ext>
            </a:extLst>
          </p:cNvPr>
          <p:cNvCxnSpPr>
            <a:cxnSpLocks/>
          </p:cNvCxnSpPr>
          <p:nvPr/>
        </p:nvCxnSpPr>
        <p:spPr>
          <a:xfrm>
            <a:off x="5761949" y="6226103"/>
            <a:ext cx="5337248" cy="0"/>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A53F5ED1-CA46-4334-AC33-ABFBF93E0119}"/>
              </a:ext>
            </a:extLst>
          </p:cNvPr>
          <p:cNvCxnSpPr>
            <a:cxnSpLocks/>
          </p:cNvCxnSpPr>
          <p:nvPr/>
        </p:nvCxnSpPr>
        <p:spPr>
          <a:xfrm flipV="1">
            <a:off x="7120048" y="5134353"/>
            <a:ext cx="1660844" cy="738174"/>
          </a:xfrm>
          <a:prstGeom prst="straightConnector1">
            <a:avLst/>
          </a:prstGeom>
          <a:ln w="28575">
            <a:solidFill>
              <a:schemeClr val="bg1">
                <a:lumMod val="50000"/>
              </a:schemeClr>
            </a:solidFill>
            <a:tailEnd type="triangle"/>
          </a:ln>
        </p:spPr>
        <p:style>
          <a:lnRef idx="2">
            <a:schemeClr val="accent4"/>
          </a:lnRef>
          <a:fillRef idx="0">
            <a:schemeClr val="accent4"/>
          </a:fillRef>
          <a:effectRef idx="1">
            <a:schemeClr val="accent4"/>
          </a:effectRef>
          <a:fontRef idx="minor">
            <a:schemeClr val="tx1"/>
          </a:fontRef>
        </p:style>
      </p:cxnSp>
    </p:spTree>
    <p:extLst>
      <p:ext uri="{BB962C8B-B14F-4D97-AF65-F5344CB8AC3E}">
        <p14:creationId xmlns:p14="http://schemas.microsoft.com/office/powerpoint/2010/main" val="217190167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500"/>
                                        <p:tgtEl>
                                          <p:spTgt spid="41"/>
                                        </p:tgtEl>
                                      </p:cBhvr>
                                    </p:animEffect>
                                    <p:anim calcmode="lin" valueType="num">
                                      <p:cBhvr>
                                        <p:cTn id="8" dur="500" fill="hold"/>
                                        <p:tgtEl>
                                          <p:spTgt spid="41"/>
                                        </p:tgtEl>
                                        <p:attrNameLst>
                                          <p:attrName>ppt_x</p:attrName>
                                        </p:attrNameLst>
                                      </p:cBhvr>
                                      <p:tavLst>
                                        <p:tav tm="0">
                                          <p:val>
                                            <p:strVal val="#ppt_x"/>
                                          </p:val>
                                        </p:tav>
                                        <p:tav tm="100000">
                                          <p:val>
                                            <p:strVal val="#ppt_x"/>
                                          </p:val>
                                        </p:tav>
                                      </p:tavLst>
                                    </p:anim>
                                    <p:anim calcmode="lin" valueType="num">
                                      <p:cBhvr>
                                        <p:cTn id="9" dur="500" fill="hold"/>
                                        <p:tgtEl>
                                          <p:spTgt spid="41"/>
                                        </p:tgtEl>
                                        <p:attrNameLst>
                                          <p:attrName>ppt_y</p:attrName>
                                        </p:attrNameLst>
                                      </p:cBhvr>
                                      <p:tavLst>
                                        <p:tav tm="0">
                                          <p:val>
                                            <p:strVal val="#ppt_y+.1"/>
                                          </p:val>
                                        </p:tav>
                                        <p:tav tm="100000">
                                          <p:val>
                                            <p:strVal val="#ppt_y"/>
                                          </p:val>
                                        </p:tav>
                                      </p:tavLst>
                                    </p:anim>
                                  </p:childTnLst>
                                </p:cTn>
                              </p:par>
                              <p:par>
                                <p:cTn id="10" presetID="10" presetClass="entr" presetSubtype="0" fill="hold" grpId="0" nodeType="withEffect">
                                  <p:stCondLst>
                                    <p:cond delay="250"/>
                                  </p:stCondLst>
                                  <p:childTnLst>
                                    <p:set>
                                      <p:cBhvr>
                                        <p:cTn id="11" dur="1" fill="hold">
                                          <p:stCondLst>
                                            <p:cond delay="0"/>
                                          </p:stCondLst>
                                        </p:cTn>
                                        <p:tgtEl>
                                          <p:spTgt spid="43"/>
                                        </p:tgtEl>
                                        <p:attrNameLst>
                                          <p:attrName>style.visibility</p:attrName>
                                        </p:attrNameLst>
                                      </p:cBhvr>
                                      <p:to>
                                        <p:strVal val="visible"/>
                                      </p:to>
                                    </p:set>
                                    <p:animEffect transition="in" filter="fade">
                                      <p:cBhvr>
                                        <p:cTn id="12" dur="500"/>
                                        <p:tgtEl>
                                          <p:spTgt spid="43"/>
                                        </p:tgtEl>
                                      </p:cBhvr>
                                    </p:animEffect>
                                  </p:childTnLst>
                                </p:cTn>
                              </p:par>
                              <p:par>
                                <p:cTn id="13" presetID="10" presetClass="entr" presetSubtype="0" fill="hold" nodeType="withEffect">
                                  <p:stCondLst>
                                    <p:cond delay="250"/>
                                  </p:stCondLst>
                                  <p:childTnLst>
                                    <p:set>
                                      <p:cBhvr>
                                        <p:cTn id="14" dur="1" fill="hold">
                                          <p:stCondLst>
                                            <p:cond delay="0"/>
                                          </p:stCondLst>
                                        </p:cTn>
                                        <p:tgtEl>
                                          <p:spTgt spid="42"/>
                                        </p:tgtEl>
                                        <p:attrNameLst>
                                          <p:attrName>style.visibility</p:attrName>
                                        </p:attrNameLst>
                                      </p:cBhvr>
                                      <p:to>
                                        <p:strVal val="visible"/>
                                      </p:to>
                                    </p:set>
                                    <p:animEffect transition="in" filter="fade">
                                      <p:cBhvr>
                                        <p:cTn id="15" dur="500"/>
                                        <p:tgtEl>
                                          <p:spTgt spid="4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par>
                                <p:cTn id="21" presetID="10" presetClass="entr" presetSubtype="0" fill="hold" grpId="0" nodeType="withEffect">
                                  <p:stCondLst>
                                    <p:cond delay="250"/>
                                  </p:stCondLst>
                                  <p:childTnLst>
                                    <p:set>
                                      <p:cBhvr>
                                        <p:cTn id="22" dur="1" fill="hold">
                                          <p:stCondLst>
                                            <p:cond delay="0"/>
                                          </p:stCondLst>
                                        </p:cTn>
                                        <p:tgtEl>
                                          <p:spTgt spid="34"/>
                                        </p:tgtEl>
                                        <p:attrNameLst>
                                          <p:attrName>style.visibility</p:attrName>
                                        </p:attrNameLst>
                                      </p:cBhvr>
                                      <p:to>
                                        <p:strVal val="visible"/>
                                      </p:to>
                                    </p:set>
                                    <p:animEffect transition="in" filter="fade">
                                      <p:cBhvr>
                                        <p:cTn id="23" dur="500"/>
                                        <p:tgtEl>
                                          <p:spTgt spid="34"/>
                                        </p:tgtEl>
                                      </p:cBhvr>
                                    </p:animEffect>
                                  </p:childTnLst>
                                </p:cTn>
                              </p:par>
                              <p:par>
                                <p:cTn id="24" presetID="10" presetClass="entr" presetSubtype="0" fill="hold" grpId="0" nodeType="withEffect">
                                  <p:stCondLst>
                                    <p:cond delay="25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500"/>
                                        <p:tgtEl>
                                          <p:spTgt spid="8"/>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25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500"/>
                                        <p:tgtEl>
                                          <p:spTgt spid="13"/>
                                        </p:tgtEl>
                                      </p:cBhvr>
                                    </p:animEffect>
                                  </p:childTnLst>
                                </p:cTn>
                              </p:par>
                              <p:par>
                                <p:cTn id="32" presetID="22" presetClass="entr" presetSubtype="8" fill="hold" nodeType="with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wipe(left)">
                                      <p:cBhvr>
                                        <p:cTn id="34" dur="500"/>
                                        <p:tgtEl>
                                          <p:spTgt spid="11"/>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nodeType="click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wipe(down)">
                                      <p:cBhvr>
                                        <p:cTn id="39" dur="500"/>
                                        <p:tgtEl>
                                          <p:spTgt spid="16"/>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fade">
                                      <p:cBhvr>
                                        <p:cTn id="42" dur="500"/>
                                        <p:tgtEl>
                                          <p:spTgt spid="17"/>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10"/>
                                        </p:tgtEl>
                                        <p:attrNameLst>
                                          <p:attrName>style.visibility</p:attrName>
                                        </p:attrNameLst>
                                      </p:cBhvr>
                                      <p:to>
                                        <p:strVal val="visible"/>
                                      </p:to>
                                    </p:set>
                                    <p:animEffect transition="in" filter="wipe(left)">
                                      <p:cBhvr>
                                        <p:cTn id="47" dur="500"/>
                                        <p:tgtEl>
                                          <p:spTgt spid="10"/>
                                        </p:tgtEl>
                                      </p:cBhvr>
                                    </p:animEffect>
                                  </p:childTnLst>
                                </p:cTn>
                              </p:par>
                              <p:par>
                                <p:cTn id="48" presetID="10" presetClass="entr" presetSubtype="0" fill="hold" grpId="0" nodeType="withEffect">
                                  <p:stCondLst>
                                    <p:cond delay="250"/>
                                  </p:stCondLst>
                                  <p:childTnLst>
                                    <p:set>
                                      <p:cBhvr>
                                        <p:cTn id="49" dur="1" fill="hold">
                                          <p:stCondLst>
                                            <p:cond delay="0"/>
                                          </p:stCondLst>
                                        </p:cTn>
                                        <p:tgtEl>
                                          <p:spTgt spid="12"/>
                                        </p:tgtEl>
                                        <p:attrNameLst>
                                          <p:attrName>style.visibility</p:attrName>
                                        </p:attrNameLst>
                                      </p:cBhvr>
                                      <p:to>
                                        <p:strVal val="visible"/>
                                      </p:to>
                                    </p:set>
                                    <p:animEffect transition="in" filter="fade">
                                      <p:cBhvr>
                                        <p:cTn id="50" dur="500"/>
                                        <p:tgtEl>
                                          <p:spTgt spid="12"/>
                                        </p:tgtEl>
                                      </p:cBhvr>
                                    </p:animEffect>
                                  </p:childTnLst>
                                </p:cTn>
                              </p:par>
                              <p:par>
                                <p:cTn id="51" presetID="10" presetClass="entr" presetSubtype="0" fill="hold" grpId="0" nodeType="withEffect">
                                  <p:stCondLst>
                                    <p:cond delay="250"/>
                                  </p:stCondLst>
                                  <p:childTnLst>
                                    <p:set>
                                      <p:cBhvr>
                                        <p:cTn id="52" dur="1" fill="hold">
                                          <p:stCondLst>
                                            <p:cond delay="0"/>
                                          </p:stCondLst>
                                        </p:cTn>
                                        <p:tgtEl>
                                          <p:spTgt spid="33"/>
                                        </p:tgtEl>
                                        <p:attrNameLst>
                                          <p:attrName>style.visibility</p:attrName>
                                        </p:attrNameLst>
                                      </p:cBhvr>
                                      <p:to>
                                        <p:strVal val="visible"/>
                                      </p:to>
                                    </p:set>
                                    <p:animEffect transition="in" filter="fade">
                                      <p:cBhvr>
                                        <p:cTn id="53" dur="500"/>
                                        <p:tgtEl>
                                          <p:spTgt spid="33"/>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1" fill="hold" nodeType="clickEffect">
                                  <p:stCondLst>
                                    <p:cond delay="0"/>
                                  </p:stCondLst>
                                  <p:childTnLst>
                                    <p:set>
                                      <p:cBhvr>
                                        <p:cTn id="57" dur="1" fill="hold">
                                          <p:stCondLst>
                                            <p:cond delay="0"/>
                                          </p:stCondLst>
                                        </p:cTn>
                                        <p:tgtEl>
                                          <p:spTgt spid="18"/>
                                        </p:tgtEl>
                                        <p:attrNameLst>
                                          <p:attrName>style.visibility</p:attrName>
                                        </p:attrNameLst>
                                      </p:cBhvr>
                                      <p:to>
                                        <p:strVal val="visible"/>
                                      </p:to>
                                    </p:set>
                                    <p:animEffect transition="in" filter="wipe(up)">
                                      <p:cBhvr>
                                        <p:cTn id="58" dur="500"/>
                                        <p:tgtEl>
                                          <p:spTgt spid="18"/>
                                        </p:tgtEl>
                                      </p:cBhvr>
                                    </p:animEffect>
                                  </p:childTnLst>
                                </p:cTn>
                              </p:par>
                              <p:par>
                                <p:cTn id="59" presetID="10" presetClass="entr" presetSubtype="0" fill="hold" grpId="0" nodeType="withEffect">
                                  <p:stCondLst>
                                    <p:cond delay="250"/>
                                  </p:stCondLst>
                                  <p:childTnLst>
                                    <p:set>
                                      <p:cBhvr>
                                        <p:cTn id="60" dur="1" fill="hold">
                                          <p:stCondLst>
                                            <p:cond delay="0"/>
                                          </p:stCondLst>
                                        </p:cTn>
                                        <p:tgtEl>
                                          <p:spTgt spid="19"/>
                                        </p:tgtEl>
                                        <p:attrNameLst>
                                          <p:attrName>style.visibility</p:attrName>
                                        </p:attrNameLst>
                                      </p:cBhvr>
                                      <p:to>
                                        <p:strVal val="visible"/>
                                      </p:to>
                                    </p:set>
                                    <p:animEffect transition="in" filter="fade">
                                      <p:cBhvr>
                                        <p:cTn id="61" dur="500"/>
                                        <p:tgtEl>
                                          <p:spTgt spid="19"/>
                                        </p:tgtEl>
                                      </p:cBhvr>
                                    </p:animEffect>
                                  </p:childTnLst>
                                </p:cTn>
                              </p:par>
                              <p:par>
                                <p:cTn id="62" presetID="10" presetClass="entr" presetSubtype="0" fill="hold" grpId="0" nodeType="withEffect">
                                  <p:stCondLst>
                                    <p:cond delay="250"/>
                                  </p:stCondLst>
                                  <p:childTnLst>
                                    <p:set>
                                      <p:cBhvr>
                                        <p:cTn id="63" dur="1" fill="hold">
                                          <p:stCondLst>
                                            <p:cond delay="0"/>
                                          </p:stCondLst>
                                        </p:cTn>
                                        <p:tgtEl>
                                          <p:spTgt spid="35"/>
                                        </p:tgtEl>
                                        <p:attrNameLst>
                                          <p:attrName>style.visibility</p:attrName>
                                        </p:attrNameLst>
                                      </p:cBhvr>
                                      <p:to>
                                        <p:strVal val="visible"/>
                                      </p:to>
                                    </p:set>
                                    <p:animEffect transition="in" filter="fade">
                                      <p:cBhvr>
                                        <p:cTn id="64" dur="500"/>
                                        <p:tgtEl>
                                          <p:spTgt spid="35"/>
                                        </p:tgtEl>
                                      </p:cBhvr>
                                    </p:animEffect>
                                  </p:childTnLst>
                                </p:cTn>
                              </p:par>
                            </p:childTnLst>
                          </p:cTn>
                        </p:par>
                      </p:childTnLst>
                    </p:cTn>
                  </p:par>
                  <p:par>
                    <p:cTn id="65" fill="hold">
                      <p:stCondLst>
                        <p:cond delay="indefinite"/>
                      </p:stCondLst>
                      <p:childTnLst>
                        <p:par>
                          <p:cTn id="66" fill="hold">
                            <p:stCondLst>
                              <p:cond delay="0"/>
                            </p:stCondLst>
                            <p:childTnLst>
                              <p:par>
                                <p:cTn id="67" presetID="22" presetClass="entr" presetSubtype="1" fill="hold" nodeType="clickEffect">
                                  <p:stCondLst>
                                    <p:cond delay="0"/>
                                  </p:stCondLst>
                                  <p:childTnLst>
                                    <p:set>
                                      <p:cBhvr>
                                        <p:cTn id="68" dur="1" fill="hold">
                                          <p:stCondLst>
                                            <p:cond delay="0"/>
                                          </p:stCondLst>
                                        </p:cTn>
                                        <p:tgtEl>
                                          <p:spTgt spid="15"/>
                                        </p:tgtEl>
                                        <p:attrNameLst>
                                          <p:attrName>style.visibility</p:attrName>
                                        </p:attrNameLst>
                                      </p:cBhvr>
                                      <p:to>
                                        <p:strVal val="visible"/>
                                      </p:to>
                                    </p:set>
                                    <p:animEffect transition="in" filter="wipe(up)">
                                      <p:cBhvr>
                                        <p:cTn id="69" dur="500"/>
                                        <p:tgtEl>
                                          <p:spTgt spid="15"/>
                                        </p:tgtEl>
                                      </p:cBhvr>
                                    </p:animEffect>
                                  </p:childTnLst>
                                </p:cTn>
                              </p:par>
                            </p:childTnLst>
                          </p:cTn>
                        </p:par>
                      </p:childTnLst>
                    </p:cTn>
                  </p:par>
                  <p:par>
                    <p:cTn id="70" fill="hold">
                      <p:stCondLst>
                        <p:cond delay="indefinite"/>
                      </p:stCondLst>
                      <p:childTnLst>
                        <p:par>
                          <p:cTn id="71" fill="hold">
                            <p:stCondLst>
                              <p:cond delay="0"/>
                            </p:stCondLst>
                            <p:childTnLst>
                              <p:par>
                                <p:cTn id="72" presetID="22" presetClass="entr" presetSubtype="8" fill="hold" nodeType="clickEffect">
                                  <p:stCondLst>
                                    <p:cond delay="0"/>
                                  </p:stCondLst>
                                  <p:childTnLst>
                                    <p:set>
                                      <p:cBhvr>
                                        <p:cTn id="73" dur="1" fill="hold">
                                          <p:stCondLst>
                                            <p:cond delay="0"/>
                                          </p:stCondLst>
                                        </p:cTn>
                                        <p:tgtEl>
                                          <p:spTgt spid="20"/>
                                        </p:tgtEl>
                                        <p:attrNameLst>
                                          <p:attrName>style.visibility</p:attrName>
                                        </p:attrNameLst>
                                      </p:cBhvr>
                                      <p:to>
                                        <p:strVal val="visible"/>
                                      </p:to>
                                    </p:set>
                                    <p:animEffect transition="in" filter="wipe(left)">
                                      <p:cBhvr>
                                        <p:cTn id="74" dur="500"/>
                                        <p:tgtEl>
                                          <p:spTgt spid="20"/>
                                        </p:tgtEl>
                                      </p:cBhvr>
                                    </p:animEffect>
                                  </p:childTnLst>
                                </p:cTn>
                              </p:par>
                              <p:par>
                                <p:cTn id="75" presetID="10" presetClass="entr" presetSubtype="0" fill="hold" grpId="0" nodeType="withEffect">
                                  <p:stCondLst>
                                    <p:cond delay="250"/>
                                  </p:stCondLst>
                                  <p:childTnLst>
                                    <p:set>
                                      <p:cBhvr>
                                        <p:cTn id="76" dur="1" fill="hold">
                                          <p:stCondLst>
                                            <p:cond delay="0"/>
                                          </p:stCondLst>
                                        </p:cTn>
                                        <p:tgtEl>
                                          <p:spTgt spid="21"/>
                                        </p:tgtEl>
                                        <p:attrNameLst>
                                          <p:attrName>style.visibility</p:attrName>
                                        </p:attrNameLst>
                                      </p:cBhvr>
                                      <p:to>
                                        <p:strVal val="visible"/>
                                      </p:to>
                                    </p:set>
                                    <p:animEffect transition="in" filter="fade">
                                      <p:cBhvr>
                                        <p:cTn id="77" dur="500"/>
                                        <p:tgtEl>
                                          <p:spTgt spid="21"/>
                                        </p:tgtEl>
                                      </p:cBhvr>
                                    </p:animEffect>
                                  </p:childTnLst>
                                </p:cTn>
                              </p:par>
                              <p:par>
                                <p:cTn id="78" presetID="10" presetClass="entr" presetSubtype="0" fill="hold" grpId="0" nodeType="withEffect">
                                  <p:stCondLst>
                                    <p:cond delay="250"/>
                                  </p:stCondLst>
                                  <p:childTnLst>
                                    <p:set>
                                      <p:cBhvr>
                                        <p:cTn id="79" dur="1" fill="hold">
                                          <p:stCondLst>
                                            <p:cond delay="0"/>
                                          </p:stCondLst>
                                        </p:cTn>
                                        <p:tgtEl>
                                          <p:spTgt spid="36"/>
                                        </p:tgtEl>
                                        <p:attrNameLst>
                                          <p:attrName>style.visibility</p:attrName>
                                        </p:attrNameLst>
                                      </p:cBhvr>
                                      <p:to>
                                        <p:strVal val="visible"/>
                                      </p:to>
                                    </p:set>
                                    <p:animEffect transition="in" filter="fade">
                                      <p:cBhvr>
                                        <p:cTn id="80" dur="500"/>
                                        <p:tgtEl>
                                          <p:spTgt spid="36"/>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grpId="0" nodeType="clickEffect">
                                  <p:stCondLst>
                                    <p:cond delay="0"/>
                                  </p:stCondLst>
                                  <p:childTnLst>
                                    <p:set>
                                      <p:cBhvr>
                                        <p:cTn id="84" dur="1" fill="hold">
                                          <p:stCondLst>
                                            <p:cond delay="0"/>
                                          </p:stCondLst>
                                        </p:cTn>
                                        <p:tgtEl>
                                          <p:spTgt spid="37"/>
                                        </p:tgtEl>
                                        <p:attrNameLst>
                                          <p:attrName>style.visibility</p:attrName>
                                        </p:attrNameLst>
                                      </p:cBhvr>
                                      <p:to>
                                        <p:strVal val="visible"/>
                                      </p:to>
                                    </p:set>
                                    <p:animEffect transition="in" filter="fade">
                                      <p:cBhvr>
                                        <p:cTn id="85"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2" grpId="0"/>
      <p:bldP spid="13" grpId="0"/>
      <p:bldP spid="17" grpId="0"/>
      <p:bldP spid="19" grpId="0"/>
      <p:bldP spid="21" grpId="0"/>
      <p:bldP spid="33" grpId="0"/>
      <p:bldP spid="34" grpId="0"/>
      <p:bldP spid="35" grpId="0"/>
      <p:bldP spid="36" grpId="0"/>
      <p:bldP spid="37" grpId="0"/>
      <p:bldP spid="4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BC786ED0-EEF9-4F70-8892-841AB2BA7BE8}"/>
              </a:ext>
            </a:extLst>
          </p:cNvPr>
          <p:cNvGrpSpPr/>
          <p:nvPr/>
        </p:nvGrpSpPr>
        <p:grpSpPr>
          <a:xfrm rot="1800000">
            <a:off x="5181599" y="453129"/>
            <a:ext cx="5722656" cy="5823617"/>
            <a:chOff x="1799362" y="965101"/>
            <a:chExt cx="4296638" cy="4372440"/>
          </a:xfrm>
        </p:grpSpPr>
        <p:grpSp>
          <p:nvGrpSpPr>
            <p:cNvPr id="14" name="Group 13">
              <a:extLst>
                <a:ext uri="{FF2B5EF4-FFF2-40B4-BE49-F238E27FC236}">
                  <a16:creationId xmlns:a16="http://schemas.microsoft.com/office/drawing/2014/main" id="{1A503FF1-D190-4060-B1D6-82F5C06177DB}"/>
                </a:ext>
              </a:extLst>
            </p:cNvPr>
            <p:cNvGrpSpPr/>
            <p:nvPr/>
          </p:nvGrpSpPr>
          <p:grpSpPr>
            <a:xfrm>
              <a:off x="1799362" y="965101"/>
              <a:ext cx="4296638" cy="4350590"/>
              <a:chOff x="3841348" y="911938"/>
              <a:chExt cx="4296638" cy="4350590"/>
            </a:xfrm>
          </p:grpSpPr>
          <p:sp>
            <p:nvSpPr>
              <p:cNvPr id="16" name="Arc 15">
                <a:extLst>
                  <a:ext uri="{FF2B5EF4-FFF2-40B4-BE49-F238E27FC236}">
                    <a16:creationId xmlns:a16="http://schemas.microsoft.com/office/drawing/2014/main" id="{F4FBC881-EB4E-43B9-A679-DB4D01662782}"/>
                  </a:ext>
                </a:extLst>
              </p:cNvPr>
              <p:cNvSpPr/>
              <p:nvPr/>
            </p:nvSpPr>
            <p:spPr>
              <a:xfrm>
                <a:off x="3841348" y="911938"/>
                <a:ext cx="4296208" cy="4350590"/>
              </a:xfrm>
              <a:prstGeom prst="arc">
                <a:avLst>
                  <a:gd name="adj1" fmla="val 21446386"/>
                  <a:gd name="adj2" fmla="val 10869581"/>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nvGrpSpPr>
              <p:cNvPr id="17" name="Group 16">
                <a:extLst>
                  <a:ext uri="{FF2B5EF4-FFF2-40B4-BE49-F238E27FC236}">
                    <a16:creationId xmlns:a16="http://schemas.microsoft.com/office/drawing/2014/main" id="{BD167BE0-D79A-4B3C-A3C6-EE8882F45363}"/>
                  </a:ext>
                </a:extLst>
              </p:cNvPr>
              <p:cNvGrpSpPr/>
              <p:nvPr/>
            </p:nvGrpSpPr>
            <p:grpSpPr>
              <a:xfrm>
                <a:off x="3841348" y="2144270"/>
                <a:ext cx="4296638" cy="899488"/>
                <a:chOff x="3841348" y="2144270"/>
                <a:chExt cx="4296638" cy="899488"/>
              </a:xfrm>
            </p:grpSpPr>
            <p:sp>
              <p:nvSpPr>
                <p:cNvPr id="18" name="Freeform: Shape 17">
                  <a:extLst>
                    <a:ext uri="{FF2B5EF4-FFF2-40B4-BE49-F238E27FC236}">
                      <a16:creationId xmlns:a16="http://schemas.microsoft.com/office/drawing/2014/main" id="{CBC1E6F3-CC60-4B8C-86A5-77E47369DE14}"/>
                    </a:ext>
                  </a:extLst>
                </p:cNvPr>
                <p:cNvSpPr/>
                <p:nvPr/>
              </p:nvSpPr>
              <p:spPr>
                <a:xfrm>
                  <a:off x="3841348" y="2144270"/>
                  <a:ext cx="4296208" cy="392163"/>
                </a:xfrm>
                <a:custGeom>
                  <a:avLst/>
                  <a:gdLst>
                    <a:gd name="connsiteX0" fmla="*/ 0 w 4333480"/>
                    <a:gd name="connsiteY0" fmla="*/ 358012 h 659689"/>
                    <a:gd name="connsiteX1" fmla="*/ 1168842 w 4333480"/>
                    <a:gd name="connsiteY1" fmla="*/ 55862 h 659689"/>
                    <a:gd name="connsiteX2" fmla="*/ 3355451 w 4333480"/>
                    <a:gd name="connsiteY2" fmla="*/ 652210 h 659689"/>
                    <a:gd name="connsiteX3" fmla="*/ 4333461 w 4333480"/>
                    <a:gd name="connsiteY3" fmla="*/ 365963 h 659689"/>
                    <a:gd name="connsiteX4" fmla="*/ 3379305 w 4333480"/>
                    <a:gd name="connsiteY4" fmla="*/ 203 h 659689"/>
                    <a:gd name="connsiteX5" fmla="*/ 2178658 w 4333480"/>
                    <a:gd name="connsiteY5" fmla="*/ 310304 h 659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33480" h="659689">
                      <a:moveTo>
                        <a:pt x="0" y="358012"/>
                      </a:moveTo>
                      <a:cubicBezTo>
                        <a:pt x="304800" y="182420"/>
                        <a:pt x="609600" y="6829"/>
                        <a:pt x="1168842" y="55862"/>
                      </a:cubicBezTo>
                      <a:cubicBezTo>
                        <a:pt x="1728084" y="104895"/>
                        <a:pt x="2828014" y="600526"/>
                        <a:pt x="3355451" y="652210"/>
                      </a:cubicBezTo>
                      <a:cubicBezTo>
                        <a:pt x="3882888" y="703894"/>
                        <a:pt x="4329485" y="474631"/>
                        <a:pt x="4333461" y="365963"/>
                      </a:cubicBezTo>
                      <a:cubicBezTo>
                        <a:pt x="4337437" y="257295"/>
                        <a:pt x="3738439" y="9479"/>
                        <a:pt x="3379305" y="203"/>
                      </a:cubicBezTo>
                      <a:cubicBezTo>
                        <a:pt x="3020171" y="-9073"/>
                        <a:pt x="2335034" y="302353"/>
                        <a:pt x="2178658" y="310304"/>
                      </a:cubicBezTo>
                    </a:path>
                  </a:pathLst>
                </a:cu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cxnSp>
              <p:nvCxnSpPr>
                <p:cNvPr id="19" name="Straight Connector 18">
                  <a:extLst>
                    <a:ext uri="{FF2B5EF4-FFF2-40B4-BE49-F238E27FC236}">
                      <a16:creationId xmlns:a16="http://schemas.microsoft.com/office/drawing/2014/main" id="{CFF7696F-C5F3-4A0C-8B0A-C9F6E48DC2C8}"/>
                    </a:ext>
                  </a:extLst>
                </p:cNvPr>
                <p:cNvCxnSpPr>
                  <a:stCxn id="16" idx="2"/>
                </p:cNvCxnSpPr>
                <p:nvPr/>
              </p:nvCxnSpPr>
              <p:spPr>
                <a:xfrm flipH="1" flipV="1">
                  <a:off x="3841348" y="2366667"/>
                  <a:ext cx="430" cy="67709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A5E414D-830D-444B-9756-12506265580F}"/>
                    </a:ext>
                  </a:extLst>
                </p:cNvPr>
                <p:cNvCxnSpPr/>
                <p:nvPr/>
              </p:nvCxnSpPr>
              <p:spPr>
                <a:xfrm flipH="1" flipV="1">
                  <a:off x="8137556" y="2340351"/>
                  <a:ext cx="430" cy="67709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AAB5FC1A-9BE3-4D7F-BDCE-71B4DF3DE003}"/>
                    </a:ext>
                  </a:extLst>
                </p:cNvPr>
                <p:cNvCxnSpPr>
                  <a:cxnSpLocks/>
                </p:cNvCxnSpPr>
                <p:nvPr/>
              </p:nvCxnSpPr>
              <p:spPr>
                <a:xfrm>
                  <a:off x="3859574" y="3016566"/>
                  <a:ext cx="4275891" cy="15497"/>
                </a:xfrm>
                <a:prstGeom prst="line">
                  <a:avLst/>
                </a:prstGeom>
                <a:ln w="12700">
                  <a:prstDash val="dash"/>
                  <a:headEnd type="none" w="med" len="med"/>
                  <a:tailEnd type="none" w="med" len="med"/>
                </a:ln>
              </p:spPr>
              <p:style>
                <a:lnRef idx="1">
                  <a:schemeClr val="dk1"/>
                </a:lnRef>
                <a:fillRef idx="0">
                  <a:schemeClr val="dk1"/>
                </a:fillRef>
                <a:effectRef idx="0">
                  <a:schemeClr val="dk1"/>
                </a:effectRef>
                <a:fontRef idx="minor">
                  <a:schemeClr val="tx1"/>
                </a:fontRef>
              </p:style>
            </p:cxnSp>
          </p:grpSp>
        </p:grpSp>
        <p:cxnSp>
          <p:nvCxnSpPr>
            <p:cNvPr id="15" name="Straight Connector 14">
              <a:extLst>
                <a:ext uri="{FF2B5EF4-FFF2-40B4-BE49-F238E27FC236}">
                  <a16:creationId xmlns:a16="http://schemas.microsoft.com/office/drawing/2014/main" id="{8C1D1E24-E23B-42D4-81A9-78FEEF4194DA}"/>
                </a:ext>
              </a:extLst>
            </p:cNvPr>
            <p:cNvCxnSpPr>
              <a:cxnSpLocks/>
            </p:cNvCxnSpPr>
            <p:nvPr/>
          </p:nvCxnSpPr>
          <p:spPr>
            <a:xfrm flipV="1">
              <a:off x="3944901" y="2052084"/>
              <a:ext cx="10632" cy="3285457"/>
            </a:xfrm>
            <a:prstGeom prst="line">
              <a:avLst/>
            </a:prstGeom>
            <a:ln w="19050">
              <a:prstDash val="lgDashDotDot"/>
            </a:ln>
          </p:spPr>
          <p:style>
            <a:lnRef idx="1">
              <a:schemeClr val="dk1"/>
            </a:lnRef>
            <a:fillRef idx="0">
              <a:schemeClr val="dk1"/>
            </a:fillRef>
            <a:effectRef idx="0">
              <a:schemeClr val="dk1"/>
            </a:effectRef>
            <a:fontRef idx="minor">
              <a:schemeClr val="tx1"/>
            </a:fontRef>
          </p:style>
        </p:cxnSp>
      </p:grpSp>
      <p:cxnSp>
        <p:nvCxnSpPr>
          <p:cNvPr id="5" name="Straight Arrow Connector 4">
            <a:extLst>
              <a:ext uri="{FF2B5EF4-FFF2-40B4-BE49-F238E27FC236}">
                <a16:creationId xmlns:a16="http://schemas.microsoft.com/office/drawing/2014/main" id="{DE1A8626-DCAC-4702-80C0-7934C3B6B119}"/>
              </a:ext>
            </a:extLst>
          </p:cNvPr>
          <p:cNvCxnSpPr>
            <a:cxnSpLocks/>
          </p:cNvCxnSpPr>
          <p:nvPr/>
        </p:nvCxnSpPr>
        <p:spPr>
          <a:xfrm>
            <a:off x="8100601" y="3300839"/>
            <a:ext cx="563847" cy="1599511"/>
          </a:xfrm>
          <a:prstGeom prst="straightConnector1">
            <a:avLst/>
          </a:prstGeom>
          <a:ln w="28575">
            <a:tailEnd type="triangle"/>
          </a:ln>
        </p:spPr>
        <p:style>
          <a:lnRef idx="2">
            <a:schemeClr val="accent4"/>
          </a:lnRef>
          <a:fillRef idx="0">
            <a:schemeClr val="accent4"/>
          </a:fillRef>
          <a:effectRef idx="1">
            <a:schemeClr val="accent4"/>
          </a:effectRef>
          <a:fontRef idx="minor">
            <a:schemeClr val="tx1"/>
          </a:fontRef>
        </p:style>
      </p:cxnSp>
      <p:cxnSp>
        <p:nvCxnSpPr>
          <p:cNvPr id="6" name="Straight Arrow Connector 5">
            <a:extLst>
              <a:ext uri="{FF2B5EF4-FFF2-40B4-BE49-F238E27FC236}">
                <a16:creationId xmlns:a16="http://schemas.microsoft.com/office/drawing/2014/main" id="{9E191D6A-3450-4401-9E38-475D5561B1A3}"/>
              </a:ext>
            </a:extLst>
          </p:cNvPr>
          <p:cNvCxnSpPr>
            <a:cxnSpLocks/>
          </p:cNvCxnSpPr>
          <p:nvPr/>
        </p:nvCxnSpPr>
        <p:spPr>
          <a:xfrm flipV="1">
            <a:off x="6582825" y="4900350"/>
            <a:ext cx="2043416" cy="935663"/>
          </a:xfrm>
          <a:prstGeom prst="straightConnector1">
            <a:avLst/>
          </a:prstGeom>
          <a:ln w="19050">
            <a:solidFill>
              <a:schemeClr val="bg1">
                <a:lumMod val="50000"/>
              </a:schemeClr>
            </a:solidFill>
            <a:tailEnd type="triangle"/>
          </a:ln>
        </p:spPr>
        <p:style>
          <a:lnRef idx="2">
            <a:schemeClr val="accent4"/>
          </a:lnRef>
          <a:fillRef idx="0">
            <a:schemeClr val="accent4"/>
          </a:fillRef>
          <a:effectRef idx="1">
            <a:schemeClr val="accent4"/>
          </a:effectRef>
          <a:fontRef idx="minor">
            <a:schemeClr val="tx1"/>
          </a:fontRef>
        </p:style>
      </p:cxnSp>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8885AB50-545D-402E-BDB0-D5A8279C4CC5}"/>
                  </a:ext>
                </a:extLst>
              </p:cNvPr>
              <p:cNvSpPr/>
              <p:nvPr/>
            </p:nvSpPr>
            <p:spPr>
              <a:xfrm>
                <a:off x="7629970" y="5246911"/>
                <a:ext cx="825914" cy="44476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sz="1400" b="1" i="1" smtClean="0">
                              <a:latin typeface="Cambria Math" panose="02040503050406030204" pitchFamily="18" charset="0"/>
                            </a:rPr>
                          </m:ctrlPr>
                        </m:accPr>
                        <m:e>
                          <m:sSub>
                            <m:sSubPr>
                              <m:ctrlPr>
                                <a:rPr lang="en-US" sz="1400" b="1" i="1">
                                  <a:latin typeface="Cambria Math" panose="02040503050406030204" pitchFamily="18" charset="0"/>
                                </a:rPr>
                              </m:ctrlPr>
                            </m:sSubPr>
                            <m:e>
                              <m:r>
                                <a:rPr lang="en-US" sz="1400" b="1" i="1">
                                  <a:latin typeface="Cambria Math" panose="02040503050406030204" pitchFamily="18" charset="0"/>
                                </a:rPr>
                                <m:t>𝑷</m:t>
                              </m:r>
                            </m:e>
                            <m:sub>
                              <m:r>
                                <a:rPr lang="en-US" sz="1400" b="1" i="1">
                                  <a:latin typeface="Cambria Math" panose="02040503050406030204" pitchFamily="18" charset="0"/>
                                </a:rPr>
                                <m:t>𝑭𝑪𝑵</m:t>
                              </m:r>
                            </m:sub>
                          </m:sSub>
                        </m:e>
                      </m:acc>
                    </m:oMath>
                  </m:oMathPara>
                </a14:m>
                <a:endParaRPr lang="en-US" sz="1400" b="1" dirty="0"/>
              </a:p>
            </p:txBody>
          </p:sp>
        </mc:Choice>
        <mc:Fallback xmlns="">
          <p:sp>
            <p:nvSpPr>
              <p:cNvPr id="7" name="Rectangle 6">
                <a:extLst>
                  <a:ext uri="{FF2B5EF4-FFF2-40B4-BE49-F238E27FC236}">
                    <a16:creationId xmlns:a16="http://schemas.microsoft.com/office/drawing/2014/main" id="{8885AB50-545D-402E-BDB0-D5A8279C4CC5}"/>
                  </a:ext>
                </a:extLst>
              </p:cNvPr>
              <p:cNvSpPr>
                <a:spLocks noRot="1" noChangeAspect="1" noMove="1" noResize="1" noEditPoints="1" noAdjustHandles="1" noChangeArrowheads="1" noChangeShapeType="1" noTextEdit="1"/>
              </p:cNvSpPr>
              <p:nvPr/>
            </p:nvSpPr>
            <p:spPr>
              <a:xfrm>
                <a:off x="7629970" y="5246911"/>
                <a:ext cx="825914" cy="444769"/>
              </a:xfrm>
              <a:prstGeom prst="rect">
                <a:avLst/>
              </a:prstGeom>
              <a:blipFill>
                <a:blip r:embed="rId2"/>
                <a:stretch>
                  <a:fillRect/>
                </a:stretch>
              </a:blipFill>
            </p:spPr>
            <p:txBody>
              <a:bodyPr/>
              <a:lstStyle/>
              <a:p>
                <a:r>
                  <a:rPr lang="en-US">
                    <a:noFill/>
                  </a:rPr>
                  <a:t> </a:t>
                </a:r>
              </a:p>
            </p:txBody>
          </p:sp>
        </mc:Fallback>
      </mc:AlternateContent>
      <p:cxnSp>
        <p:nvCxnSpPr>
          <p:cNvPr id="8" name="Straight Arrow Connector 7">
            <a:extLst>
              <a:ext uri="{FF2B5EF4-FFF2-40B4-BE49-F238E27FC236}">
                <a16:creationId xmlns:a16="http://schemas.microsoft.com/office/drawing/2014/main" id="{BE80B02A-BACC-47FF-AF85-DA85BFF011BB}"/>
              </a:ext>
            </a:extLst>
          </p:cNvPr>
          <p:cNvCxnSpPr>
            <a:cxnSpLocks/>
          </p:cNvCxnSpPr>
          <p:nvPr/>
        </p:nvCxnSpPr>
        <p:spPr>
          <a:xfrm flipH="1">
            <a:off x="6658950" y="3339965"/>
            <a:ext cx="1401938" cy="2430046"/>
          </a:xfrm>
          <a:prstGeom prst="straightConnector1">
            <a:avLst/>
          </a:prstGeom>
          <a:ln w="28575">
            <a:solidFill>
              <a:schemeClr val="bg1">
                <a:lumMod val="50000"/>
              </a:schemeClr>
            </a:solidFill>
            <a:tailEnd type="triangle"/>
          </a:ln>
        </p:spPr>
        <p:style>
          <a:lnRef idx="2">
            <a:schemeClr val="accent4"/>
          </a:lnRef>
          <a:fillRef idx="0">
            <a:schemeClr val="accent4"/>
          </a:fillRef>
          <a:effectRef idx="1">
            <a:schemeClr val="accent4"/>
          </a:effectRef>
          <a:fontRef idx="minor">
            <a:schemeClr val="tx1"/>
          </a:fontRef>
        </p:style>
      </p:cxnSp>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5C2794FC-8D88-48C8-BEBE-7923B01796E9}"/>
                  </a:ext>
                </a:extLst>
              </p:cNvPr>
              <p:cNvSpPr/>
              <p:nvPr/>
            </p:nvSpPr>
            <p:spPr>
              <a:xfrm>
                <a:off x="6211556" y="4204397"/>
                <a:ext cx="1247283" cy="43042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400" b="1" i="0" smtClean="0">
                          <a:latin typeface="Cambria Math" panose="02040503050406030204" pitchFamily="18" charset="0"/>
                        </a:rPr>
                        <m:t>−</m:t>
                      </m:r>
                      <m:acc>
                        <m:accPr>
                          <m:chr m:val="⃗"/>
                          <m:ctrlPr>
                            <a:rPr lang="en-US" sz="1400" b="1" i="1" smtClean="0">
                              <a:latin typeface="Cambria Math" panose="02040503050406030204" pitchFamily="18" charset="0"/>
                            </a:rPr>
                          </m:ctrlPr>
                        </m:accPr>
                        <m:e>
                          <m:r>
                            <a:rPr lang="en-US" sz="1400" b="1" i="1" smtClean="0">
                              <a:latin typeface="Cambria Math" panose="02040503050406030204" pitchFamily="18" charset="0"/>
                            </a:rPr>
                            <m:t>𝒄𝒆𝒏𝒕𝒆𝒓</m:t>
                          </m:r>
                        </m:e>
                      </m:acc>
                    </m:oMath>
                  </m:oMathPara>
                </a14:m>
                <a:endParaRPr lang="en-US" sz="1400" b="1" dirty="0"/>
              </a:p>
            </p:txBody>
          </p:sp>
        </mc:Choice>
        <mc:Fallback xmlns="">
          <p:sp>
            <p:nvSpPr>
              <p:cNvPr id="9" name="Rectangle 8">
                <a:extLst>
                  <a:ext uri="{FF2B5EF4-FFF2-40B4-BE49-F238E27FC236}">
                    <a16:creationId xmlns:a16="http://schemas.microsoft.com/office/drawing/2014/main" id="{5C2794FC-8D88-48C8-BEBE-7923B01796E9}"/>
                  </a:ext>
                </a:extLst>
              </p:cNvPr>
              <p:cNvSpPr>
                <a:spLocks noRot="1" noChangeAspect="1" noMove="1" noResize="1" noEditPoints="1" noAdjustHandles="1" noChangeArrowheads="1" noChangeShapeType="1" noTextEdit="1"/>
              </p:cNvSpPr>
              <p:nvPr/>
            </p:nvSpPr>
            <p:spPr>
              <a:xfrm>
                <a:off x="6211556" y="4204397"/>
                <a:ext cx="1247283" cy="430421"/>
              </a:xfrm>
              <a:prstGeom prst="rect">
                <a:avLst/>
              </a:prstGeom>
              <a:blipFill>
                <a:blip r:embed="rId3"/>
                <a:stretch>
                  <a:fillRect/>
                </a:stretch>
              </a:blipFill>
            </p:spPr>
            <p:txBody>
              <a:bodyPr/>
              <a:lstStyle/>
              <a:p>
                <a:r>
                  <a:rPr lang="en-US">
                    <a:noFill/>
                  </a:rPr>
                  <a:t> </a:t>
                </a:r>
              </a:p>
            </p:txBody>
          </p:sp>
        </mc:Fallback>
      </mc:AlternateContent>
      <p:cxnSp>
        <p:nvCxnSpPr>
          <p:cNvPr id="10" name="Straight Arrow Connector 9">
            <a:extLst>
              <a:ext uri="{FF2B5EF4-FFF2-40B4-BE49-F238E27FC236}">
                <a16:creationId xmlns:a16="http://schemas.microsoft.com/office/drawing/2014/main" id="{08FA55DC-DA98-4D7A-9C2A-43DCEB865D06}"/>
              </a:ext>
            </a:extLst>
          </p:cNvPr>
          <p:cNvCxnSpPr>
            <a:cxnSpLocks/>
          </p:cNvCxnSpPr>
          <p:nvPr/>
        </p:nvCxnSpPr>
        <p:spPr>
          <a:xfrm>
            <a:off x="8132647" y="3300839"/>
            <a:ext cx="1886053" cy="668763"/>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ED610ED2-4E17-4BEF-8F97-5C3FB1B2E1B8}"/>
                  </a:ext>
                </a:extLst>
              </p:cNvPr>
              <p:cNvSpPr/>
              <p:nvPr/>
            </p:nvSpPr>
            <p:spPr>
              <a:xfrm>
                <a:off x="8489995" y="3058320"/>
                <a:ext cx="852303" cy="4530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sz="1400" b="1" i="1" smtClean="0">
                              <a:latin typeface="Cambria Math" panose="02040503050406030204" pitchFamily="18" charset="0"/>
                            </a:rPr>
                          </m:ctrlPr>
                        </m:accPr>
                        <m:e>
                          <m:r>
                            <a:rPr lang="en-US" sz="1400" b="1" i="1" smtClean="0">
                              <a:latin typeface="Cambria Math" panose="02040503050406030204" pitchFamily="18" charset="0"/>
                            </a:rPr>
                            <m:t>𝒇𝒆𝒆𝒅</m:t>
                          </m:r>
                        </m:e>
                      </m:acc>
                    </m:oMath>
                  </m:oMathPara>
                </a14:m>
                <a:endParaRPr lang="en-US" sz="1400" b="1" dirty="0"/>
              </a:p>
            </p:txBody>
          </p:sp>
        </mc:Choice>
        <mc:Fallback xmlns="">
          <p:sp>
            <p:nvSpPr>
              <p:cNvPr id="11" name="Rectangle 10">
                <a:extLst>
                  <a:ext uri="{FF2B5EF4-FFF2-40B4-BE49-F238E27FC236}">
                    <a16:creationId xmlns:a16="http://schemas.microsoft.com/office/drawing/2014/main" id="{ED610ED2-4E17-4BEF-8F97-5C3FB1B2E1B8}"/>
                  </a:ext>
                </a:extLst>
              </p:cNvPr>
              <p:cNvSpPr>
                <a:spLocks noRot="1" noChangeAspect="1" noMove="1" noResize="1" noEditPoints="1" noAdjustHandles="1" noChangeArrowheads="1" noChangeShapeType="1" noTextEdit="1"/>
              </p:cNvSpPr>
              <p:nvPr/>
            </p:nvSpPr>
            <p:spPr>
              <a:xfrm>
                <a:off x="8489995" y="3058320"/>
                <a:ext cx="852303" cy="453054"/>
              </a:xfrm>
              <a:prstGeom prst="rect">
                <a:avLst/>
              </a:prstGeom>
              <a:blipFill>
                <a:blip r:embed="rId4"/>
                <a:stretch>
                  <a:fillRect/>
                </a:stretch>
              </a:blipFill>
            </p:spPr>
            <p:txBody>
              <a:bodyPr/>
              <a:lstStyle/>
              <a:p>
                <a:r>
                  <a:rPr lang="en-US">
                    <a:noFill/>
                  </a:rPr>
                  <a:t> </a:t>
                </a:r>
              </a:p>
            </p:txBody>
          </p:sp>
        </mc:Fallback>
      </mc:AlternateContent>
      <p:sp>
        <p:nvSpPr>
          <p:cNvPr id="12" name="Arc 11">
            <a:extLst>
              <a:ext uri="{FF2B5EF4-FFF2-40B4-BE49-F238E27FC236}">
                <a16:creationId xmlns:a16="http://schemas.microsoft.com/office/drawing/2014/main" id="{79DCF390-F9EB-4720-A757-5FE1A64289A6}"/>
              </a:ext>
            </a:extLst>
          </p:cNvPr>
          <p:cNvSpPr/>
          <p:nvPr/>
        </p:nvSpPr>
        <p:spPr>
          <a:xfrm>
            <a:off x="7245994" y="2583600"/>
            <a:ext cx="1611456" cy="1537465"/>
          </a:xfrm>
          <a:prstGeom prst="arc">
            <a:avLst>
              <a:gd name="adj1" fmla="val 748499"/>
              <a:gd name="adj2" fmla="val 3898986"/>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26F1A0E3-EBE5-4FDA-8D8D-844996E2A156}"/>
                  </a:ext>
                </a:extLst>
              </p:cNvPr>
              <p:cNvSpPr txBox="1"/>
              <p:nvPr/>
            </p:nvSpPr>
            <p:spPr>
              <a:xfrm>
                <a:off x="8559448" y="3721813"/>
                <a:ext cx="448782" cy="40992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l-GR" sz="1400" b="1" i="1" dirty="0" smtClean="0">
                          <a:latin typeface="Cambria Math" panose="02040503050406030204" pitchFamily="18" charset="0"/>
                          <a:ea typeface="Cambria Math" panose="02040503050406030204" pitchFamily="18" charset="0"/>
                        </a:rPr>
                        <m:t>𝜽</m:t>
                      </m:r>
                    </m:oMath>
                  </m:oMathPara>
                </a14:m>
                <a:endParaRPr lang="en-US" b="1" dirty="0"/>
              </a:p>
            </p:txBody>
          </p:sp>
        </mc:Choice>
        <mc:Fallback xmlns="">
          <p:sp>
            <p:nvSpPr>
              <p:cNvPr id="13" name="TextBox 12">
                <a:extLst>
                  <a:ext uri="{FF2B5EF4-FFF2-40B4-BE49-F238E27FC236}">
                    <a16:creationId xmlns:a16="http://schemas.microsoft.com/office/drawing/2014/main" id="{26F1A0E3-EBE5-4FDA-8D8D-844996E2A156}"/>
                  </a:ext>
                </a:extLst>
              </p:cNvPr>
              <p:cNvSpPr txBox="1">
                <a:spLocks noRot="1" noChangeAspect="1" noMove="1" noResize="1" noEditPoints="1" noAdjustHandles="1" noChangeArrowheads="1" noChangeShapeType="1" noTextEdit="1"/>
              </p:cNvSpPr>
              <p:nvPr/>
            </p:nvSpPr>
            <p:spPr>
              <a:xfrm>
                <a:off x="8559448" y="3721813"/>
                <a:ext cx="448782" cy="409926"/>
              </a:xfrm>
              <a:prstGeom prst="rect">
                <a:avLst/>
              </a:prstGeom>
              <a:blipFill>
                <a:blip r:embed="rId5"/>
                <a:stretch>
                  <a:fillRect/>
                </a:stretch>
              </a:blipFill>
            </p:spPr>
            <p:txBody>
              <a:bodyPr/>
              <a:lstStyle/>
              <a:p>
                <a:r>
                  <a:rPr lang="en-US">
                    <a:noFill/>
                  </a:rPr>
                  <a:t> </a:t>
                </a:r>
              </a:p>
            </p:txBody>
          </p:sp>
        </mc:Fallback>
      </mc:AlternateContent>
      <p:sp>
        <p:nvSpPr>
          <p:cNvPr id="22" name="Rectangle 21">
            <a:extLst>
              <a:ext uri="{FF2B5EF4-FFF2-40B4-BE49-F238E27FC236}">
                <a16:creationId xmlns:a16="http://schemas.microsoft.com/office/drawing/2014/main" id="{53A5DEF4-89E3-4815-923D-424A9593E1BE}"/>
              </a:ext>
            </a:extLst>
          </p:cNvPr>
          <p:cNvSpPr/>
          <p:nvPr/>
        </p:nvSpPr>
        <p:spPr>
          <a:xfrm>
            <a:off x="508916" y="228789"/>
            <a:ext cx="6546279" cy="830997"/>
          </a:xfrm>
          <a:prstGeom prst="rect">
            <a:avLst/>
          </a:prstGeom>
        </p:spPr>
        <p:txBody>
          <a:bodyPr wrap="none">
            <a:spAutoFit/>
          </a:bodyPr>
          <a:lstStyle/>
          <a:p>
            <a:pPr marL="342900" indent="-342900">
              <a:buFontTx/>
              <a:buChar char="-"/>
            </a:pPr>
            <a:r>
              <a:rPr lang="en-US" sz="2400" u="sng" dirty="0"/>
              <a:t>Engagement region determination methodology</a:t>
            </a:r>
          </a:p>
          <a:p>
            <a:pPr marL="342900" indent="-342900">
              <a:buFontTx/>
              <a:buChar char="-"/>
            </a:pPr>
            <a:r>
              <a:rPr lang="en-US" sz="2000" dirty="0"/>
              <a:t>Step 2: Surface normal vector check </a:t>
            </a:r>
            <a:r>
              <a:rPr lang="en-US" sz="2400" dirty="0"/>
              <a:t>  </a:t>
            </a:r>
          </a:p>
        </p:txBody>
      </p: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76CFDD3B-C2A4-4663-83C8-F700A6C59C14}"/>
                  </a:ext>
                </a:extLst>
              </p:cNvPr>
              <p:cNvSpPr/>
              <p:nvPr/>
            </p:nvSpPr>
            <p:spPr>
              <a:xfrm>
                <a:off x="922710" y="1479275"/>
                <a:ext cx="3443596" cy="1520416"/>
              </a:xfrm>
              <a:prstGeom prst="rect">
                <a:avLst/>
              </a:prstGeom>
            </p:spPr>
            <p:txBody>
              <a:bodyPr wrap="square">
                <a:spAutoFit/>
              </a:bodyPr>
              <a:lstStyle/>
              <a:p>
                <a:pPr>
                  <a:lnSpc>
                    <a:spcPct val="115000"/>
                  </a:lnSpc>
                </a:pPr>
                <a:r>
                  <a:rPr lang="en-US" sz="1600" dirty="0">
                    <a:latin typeface="Calibri" panose="020F0502020204030204" pitchFamily="34" charset="0"/>
                    <a:ea typeface="Times New Roman" panose="02020603050405020304" pitchFamily="18" charset="0"/>
                    <a:cs typeface="Mangal" panose="02040503050203030202" pitchFamily="18" charset="0"/>
                  </a:rPr>
                  <a:t>If</a:t>
                </a:r>
                <a14:m>
                  <m:oMath xmlns:m="http://schemas.openxmlformats.org/officeDocument/2006/math">
                    <m:r>
                      <a:rPr lang="en-US" sz="1600" i="1">
                        <a:effectLst/>
                        <a:latin typeface="Cambria Math" panose="02040503050406030204" pitchFamily="18" charset="0"/>
                        <a:ea typeface="Times New Roman" panose="02020603050405020304" pitchFamily="18" charset="0"/>
                        <a:cs typeface="Mangal" panose="02040503050203030202" pitchFamily="18" charset="0"/>
                      </a:rPr>
                      <m:t> </m:t>
                    </m:r>
                    <m:d>
                      <m:dPr>
                        <m:ctrlPr>
                          <a:rPr lang="en-US" i="1">
                            <a:latin typeface="Cambria Math" panose="02040503050406030204" pitchFamily="18" charset="0"/>
                            <a:ea typeface="Times New Roman" panose="02020603050405020304" pitchFamily="18" charset="0"/>
                            <a:cs typeface="Times New Roman" panose="02020603050405020304" pitchFamily="18" charset="0"/>
                          </a:rPr>
                        </m:ctrlPr>
                      </m:dPr>
                      <m:e>
                        <m:acc>
                          <m:accPr>
                            <m:chr m:val="⃗"/>
                            <m:ctrlPr>
                              <a:rPr lang="en-US" i="1">
                                <a:latin typeface="Cambria Math" panose="02040503050406030204" pitchFamily="18" charset="0"/>
                                <a:ea typeface="Times New Roman" panose="02020603050405020304" pitchFamily="18" charset="0"/>
                                <a:cs typeface="Times New Roman" panose="02020603050405020304" pitchFamily="18" charset="0"/>
                              </a:rPr>
                            </m:ctrlPr>
                          </m:accPr>
                          <m:e>
                            <m:sSub>
                              <m:sSubPr>
                                <m:ctrlPr>
                                  <a:rPr lang="en-US" i="1">
                                    <a:latin typeface="Cambria Math" panose="02040503050406030204" pitchFamily="18" charset="0"/>
                                    <a:ea typeface="Times New Roman" panose="02020603050405020304" pitchFamily="18" charset="0"/>
                                    <a:cs typeface="Times New Roman" panose="02020603050405020304" pitchFamily="18" charset="0"/>
                                  </a:rPr>
                                </m:ctrlPr>
                              </m:sSubPr>
                              <m:e>
                                <m:r>
                                  <a:rPr lang="en-US" i="1">
                                    <a:latin typeface="Cambria Math" panose="02040503050406030204" pitchFamily="18" charset="0"/>
                                    <a:ea typeface="Times New Roman" panose="02020603050405020304" pitchFamily="18" charset="0"/>
                                    <a:cs typeface="Times New Roman" panose="02020603050405020304" pitchFamily="18" charset="0"/>
                                  </a:rPr>
                                  <m:t>𝑃</m:t>
                                </m:r>
                              </m:e>
                              <m:sub>
                                <m:r>
                                  <a:rPr lang="en-US" i="1">
                                    <a:latin typeface="Cambria Math" panose="02040503050406030204" pitchFamily="18" charset="0"/>
                                    <a:ea typeface="Times New Roman" panose="02020603050405020304" pitchFamily="18" charset="0"/>
                                    <a:cs typeface="Times New Roman" panose="02020603050405020304" pitchFamily="18" charset="0"/>
                                  </a:rPr>
                                  <m:t>𝐹𝐶𝑁</m:t>
                                </m:r>
                              </m:sub>
                            </m:sSub>
                          </m:e>
                        </m:acc>
                        <m:d>
                          <m:dPr>
                            <m:ctrlPr>
                              <a:rPr lang="en-US" i="1">
                                <a:latin typeface="Cambria Math" panose="02040503050406030204" pitchFamily="18" charset="0"/>
                                <a:ea typeface="Times New Roman" panose="02020603050405020304" pitchFamily="18" charset="0"/>
                                <a:cs typeface="Times New Roman" panose="02020603050405020304" pitchFamily="18" charset="0"/>
                              </a:rPr>
                            </m:ctrlPr>
                          </m:dPr>
                          <m:e>
                            <m:r>
                              <a:rPr lang="en-US" i="1">
                                <a:latin typeface="Cambria Math" panose="02040503050406030204" pitchFamily="18" charset="0"/>
                                <a:ea typeface="Times New Roman" panose="02020603050405020304" pitchFamily="18" charset="0"/>
                                <a:cs typeface="Times New Roman" panose="02020603050405020304" pitchFamily="18" charset="0"/>
                              </a:rPr>
                              <m:t>𝑖</m:t>
                            </m:r>
                            <m:r>
                              <a:rPr lang="en-US" i="1">
                                <a:latin typeface="Cambria Math" panose="02040503050406030204" pitchFamily="18" charset="0"/>
                                <a:ea typeface="Times New Roman" panose="02020603050405020304" pitchFamily="18" charset="0"/>
                                <a:cs typeface="Times New Roman" panose="02020603050405020304" pitchFamily="18" charset="0"/>
                              </a:rPr>
                              <m:t>,</m:t>
                            </m:r>
                            <m:r>
                              <a:rPr lang="en-US" i="1">
                                <a:latin typeface="Cambria Math" panose="02040503050406030204" pitchFamily="18" charset="0"/>
                                <a:ea typeface="Times New Roman" panose="02020603050405020304" pitchFamily="18" charset="0"/>
                                <a:cs typeface="Times New Roman" panose="02020603050405020304" pitchFamily="18" charset="0"/>
                              </a:rPr>
                              <m:t>𝑗</m:t>
                            </m:r>
                          </m:e>
                        </m:d>
                        <m:r>
                          <a:rPr lang="en-US" i="1">
                            <a:latin typeface="Cambria Math" panose="02040503050406030204" pitchFamily="18" charset="0"/>
                            <a:ea typeface="Times New Roman" panose="02020603050405020304" pitchFamily="18" charset="0"/>
                            <a:cs typeface="Times New Roman" panose="02020603050405020304" pitchFamily="18" charset="0"/>
                          </a:rPr>
                          <m:t>−</m:t>
                        </m:r>
                        <m:acc>
                          <m:accPr>
                            <m:chr m:val="⃗"/>
                            <m:ctrlPr>
                              <a:rPr lang="en-US" sz="1600" i="1">
                                <a:effectLst/>
                                <a:latin typeface="Cambria Math" panose="02040503050406030204" pitchFamily="18" charset="0"/>
                                <a:ea typeface="Calibri" panose="020F0502020204030204" pitchFamily="34" charset="0"/>
                                <a:cs typeface="Mangal" panose="02040503050203030202" pitchFamily="18" charset="0"/>
                              </a:rPr>
                            </m:ctrlPr>
                          </m:accPr>
                          <m:e>
                            <m:r>
                              <a:rPr lang="en-US" sz="1600" i="1">
                                <a:effectLst/>
                                <a:latin typeface="Cambria Math" panose="02040503050406030204" pitchFamily="18" charset="0"/>
                                <a:ea typeface="Calibri" panose="020F0502020204030204" pitchFamily="34" charset="0"/>
                                <a:cs typeface="Mangal" panose="02040503050203030202" pitchFamily="18" charset="0"/>
                              </a:rPr>
                              <m:t>𝑐𝑒𝑛𝑡𝑒𝑟</m:t>
                            </m:r>
                          </m:e>
                        </m:acc>
                      </m:e>
                    </m:d>
                    <m:r>
                      <a:rPr lang="en-US" sz="1600" i="1">
                        <a:effectLst/>
                        <a:latin typeface="Cambria Math" panose="02040503050406030204" pitchFamily="18" charset="0"/>
                        <a:ea typeface="Times New Roman" panose="02020603050405020304" pitchFamily="18" charset="0"/>
                        <a:cs typeface="Mangal" panose="02040503050203030202" pitchFamily="18" charset="0"/>
                      </a:rPr>
                      <m:t>.</m:t>
                    </m:r>
                    <m:r>
                      <a:rPr lang="en-US" sz="1600" i="1">
                        <a:effectLst/>
                        <a:latin typeface="Cambria Math" panose="02040503050406030204" pitchFamily="18" charset="0"/>
                        <a:ea typeface="Calibri" panose="020F0502020204030204" pitchFamily="34" charset="0"/>
                        <a:cs typeface="Mangal" panose="02040503050203030202" pitchFamily="18" charset="0"/>
                      </a:rPr>
                      <m:t> </m:t>
                    </m:r>
                    <m:acc>
                      <m:accPr>
                        <m:chr m:val="⃗"/>
                        <m:ctrlPr>
                          <a:rPr lang="en-US" i="1">
                            <a:latin typeface="Cambria Math" panose="02040503050406030204" pitchFamily="18" charset="0"/>
                            <a:ea typeface="Calibri" panose="020F0502020204030204" pitchFamily="34" charset="0"/>
                            <a:cs typeface="Times New Roman" panose="02020603050405020304" pitchFamily="18" charset="0"/>
                          </a:rPr>
                        </m:ctrlPr>
                      </m:accPr>
                      <m:e>
                        <m:r>
                          <a:rPr lang="en-US" i="1">
                            <a:latin typeface="Cambria Math" panose="02040503050406030204" pitchFamily="18" charset="0"/>
                            <a:ea typeface="Calibri" panose="020F0502020204030204" pitchFamily="34" charset="0"/>
                            <a:cs typeface="Times New Roman" panose="02020603050405020304" pitchFamily="18" charset="0"/>
                          </a:rPr>
                          <m:t>𝑓𝑒𝑒𝑑</m:t>
                        </m:r>
                      </m:e>
                    </m:acc>
                    <m:r>
                      <a:rPr lang="en-US" sz="1600" i="1">
                        <a:effectLst/>
                        <a:latin typeface="Cambria Math" panose="02040503050406030204" pitchFamily="18" charset="0"/>
                        <a:ea typeface="Calibri" panose="020F0502020204030204" pitchFamily="34" charset="0"/>
                        <a:cs typeface="Mangal" panose="02040503050203030202" pitchFamily="18" charset="0"/>
                      </a:rPr>
                      <m:t>≤0</m:t>
                    </m:r>
                  </m:oMath>
                </a14:m>
                <a:r>
                  <a:rPr lang="en-US" sz="1600" dirty="0">
                    <a:effectLst/>
                    <a:latin typeface="Calibri" panose="020F0502020204030204" pitchFamily="34" charset="0"/>
                    <a:ea typeface="Times New Roman" panose="02020603050405020304" pitchFamily="18" charset="0"/>
                    <a:cs typeface="Mangal" panose="02040503050203030202" pitchFamily="18" charset="0"/>
                  </a:rPr>
                  <a:t> </a:t>
                </a:r>
                <a:r>
                  <a:rPr lang="en-US" dirty="0">
                    <a:latin typeface="Times New Roman" panose="02020603050405020304" pitchFamily="18" charset="0"/>
                    <a:ea typeface="Times New Roman" panose="02020603050405020304" pitchFamily="18" charset="0"/>
                    <a:cs typeface="Mangal" panose="02040503050203030202" pitchFamily="18" charset="0"/>
                  </a:rPr>
                  <a:t>then point does not lie in the cutting region or engagement region.</a:t>
                </a:r>
                <a:r>
                  <a:rPr lang="en-US" sz="1600" dirty="0">
                    <a:effectLst/>
                    <a:latin typeface="Calibri" panose="020F0502020204030204" pitchFamily="34" charset="0"/>
                    <a:ea typeface="Times New Roman" panose="02020603050405020304" pitchFamily="18" charset="0"/>
                    <a:cs typeface="Mangal" panose="02040503050203030202" pitchFamily="18" charset="0"/>
                  </a:rPr>
                  <a:t> </a:t>
                </a:r>
                <a:endParaRPr lang="en-US" sz="1600" dirty="0">
                  <a:effectLst/>
                  <a:latin typeface="Calibri" panose="020F0502020204030204" pitchFamily="34" charset="0"/>
                  <a:ea typeface="Calibri" panose="020F0502020204030204" pitchFamily="34" charset="0"/>
                  <a:cs typeface="Mangal" panose="02040503050203030202" pitchFamily="18" charset="0"/>
                </a:endParaRPr>
              </a:p>
            </p:txBody>
          </p:sp>
        </mc:Choice>
        <mc:Fallback xmlns="">
          <p:sp>
            <p:nvSpPr>
              <p:cNvPr id="2" name="Rectangle 1">
                <a:extLst>
                  <a:ext uri="{FF2B5EF4-FFF2-40B4-BE49-F238E27FC236}">
                    <a16:creationId xmlns:a16="http://schemas.microsoft.com/office/drawing/2014/main" id="{76CFDD3B-C2A4-4663-83C8-F700A6C59C14}"/>
                  </a:ext>
                </a:extLst>
              </p:cNvPr>
              <p:cNvSpPr>
                <a:spLocks noRot="1" noChangeAspect="1" noMove="1" noResize="1" noEditPoints="1" noAdjustHandles="1" noChangeArrowheads="1" noChangeShapeType="1" noTextEdit="1"/>
              </p:cNvSpPr>
              <p:nvPr/>
            </p:nvSpPr>
            <p:spPr>
              <a:xfrm>
                <a:off x="922710" y="1479275"/>
                <a:ext cx="3443596" cy="1520416"/>
              </a:xfrm>
              <a:prstGeom prst="rect">
                <a:avLst/>
              </a:prstGeom>
              <a:blipFill>
                <a:blip r:embed="rId6"/>
                <a:stretch>
                  <a:fillRect l="-1416" b="-4016"/>
                </a:stretch>
              </a:blipFill>
            </p:spPr>
            <p:txBody>
              <a:bodyPr/>
              <a:lstStyle/>
              <a:p>
                <a:r>
                  <a:rPr lang="en-US">
                    <a:noFill/>
                  </a:rPr>
                  <a:t> </a:t>
                </a:r>
              </a:p>
            </p:txBody>
          </p:sp>
        </mc:Fallback>
      </mc:AlternateContent>
    </p:spTree>
    <p:extLst>
      <p:ext uri="{BB962C8B-B14F-4D97-AF65-F5344CB8AC3E}">
        <p14:creationId xmlns:p14="http://schemas.microsoft.com/office/powerpoint/2010/main" val="363996572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up)">
                                      <p:cBhvr>
                                        <p:cTn id="7" dur="500"/>
                                        <p:tgtEl>
                                          <p:spTgt spid="10"/>
                                        </p:tgtEl>
                                      </p:cBhvr>
                                    </p:animEffect>
                                  </p:childTnLst>
                                </p:cTn>
                              </p:par>
                              <p:par>
                                <p:cTn id="8" presetID="10" presetClass="entr" presetSubtype="0" fill="hold" grpId="0" nodeType="withEffect">
                                  <p:stCondLst>
                                    <p:cond delay="25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down)">
                                      <p:cBhvr>
                                        <p:cTn id="15" dur="500"/>
                                        <p:tgtEl>
                                          <p:spTgt spid="6"/>
                                        </p:tgtEl>
                                      </p:cBhvr>
                                    </p:animEffect>
                                  </p:childTnLst>
                                </p:cTn>
                              </p:par>
                              <p:par>
                                <p:cTn id="16" presetID="10" presetClass="entr" presetSubtype="0" fill="hold" grpId="0" nodeType="withEffect">
                                  <p:stCondLst>
                                    <p:cond delay="25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25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par>
                                <p:cTn id="24" presetID="22" presetClass="entr" presetSubtype="1" fill="hold" nodeType="with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wipe(up)">
                                      <p:cBhvr>
                                        <p:cTn id="26" dur="500"/>
                                        <p:tgtEl>
                                          <p:spTgt spid="8"/>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1" fill="hold" nodeType="click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wipe(up)">
                                      <p:cBhvr>
                                        <p:cTn id="31" dur="500"/>
                                        <p:tgtEl>
                                          <p:spTgt spid="5"/>
                                        </p:tgtEl>
                                      </p:cBhvr>
                                    </p:animEffect>
                                  </p:childTnLst>
                                </p:cTn>
                              </p:par>
                              <p:par>
                                <p:cTn id="32" presetID="22" presetClass="entr" presetSubtype="1" fill="hold" grpId="0" nodeType="with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wipe(up)">
                                      <p:cBhvr>
                                        <p:cTn id="34" dur="500"/>
                                        <p:tgtEl>
                                          <p:spTgt spid="12"/>
                                        </p:tgtEl>
                                      </p:cBhvr>
                                    </p:animEffect>
                                  </p:childTnLst>
                                </p:cTn>
                              </p:par>
                              <p:par>
                                <p:cTn id="35" presetID="22" presetClass="entr" presetSubtype="1" fill="hold" grpId="0" nodeType="withEffect">
                                  <p:stCondLst>
                                    <p:cond delay="250"/>
                                  </p:stCondLst>
                                  <p:childTnLst>
                                    <p:set>
                                      <p:cBhvr>
                                        <p:cTn id="36" dur="1" fill="hold">
                                          <p:stCondLst>
                                            <p:cond delay="0"/>
                                          </p:stCondLst>
                                        </p:cTn>
                                        <p:tgtEl>
                                          <p:spTgt spid="13"/>
                                        </p:tgtEl>
                                        <p:attrNameLst>
                                          <p:attrName>style.visibility</p:attrName>
                                        </p:attrNameLst>
                                      </p:cBhvr>
                                      <p:to>
                                        <p:strVal val="visible"/>
                                      </p:to>
                                    </p:set>
                                    <p:animEffect transition="in" filter="wipe(up)">
                                      <p:cBhvr>
                                        <p:cTn id="37" dur="500"/>
                                        <p:tgtEl>
                                          <p:spTgt spid="13"/>
                                        </p:tgtEl>
                                      </p:cBhvr>
                                    </p:animEffect>
                                  </p:childTnLst>
                                </p:cTn>
                              </p:par>
                              <p:par>
                                <p:cTn id="38" presetID="10" presetClass="entr" presetSubtype="0" fill="hold" grpId="0" nodeType="withEffect">
                                  <p:stCondLst>
                                    <p:cond delay="250"/>
                                  </p:stCondLst>
                                  <p:childTnLst>
                                    <p:set>
                                      <p:cBhvr>
                                        <p:cTn id="39" dur="1" fill="hold">
                                          <p:stCondLst>
                                            <p:cond delay="0"/>
                                          </p:stCondLst>
                                        </p:cTn>
                                        <p:tgtEl>
                                          <p:spTgt spid="2"/>
                                        </p:tgtEl>
                                        <p:attrNameLst>
                                          <p:attrName>style.visibility</p:attrName>
                                        </p:attrNameLst>
                                      </p:cBhvr>
                                      <p:to>
                                        <p:strVal val="visible"/>
                                      </p:to>
                                    </p:set>
                                    <p:animEffect transition="in" filter="fade">
                                      <p:cBhvr>
                                        <p:cTn id="4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1" grpId="0"/>
      <p:bldP spid="12" grpId="0" animBg="1"/>
      <p:bldP spid="13" grpId="0"/>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4679F6-63E4-44F1-9E46-E11F3932DFD5}"/>
              </a:ext>
            </a:extLst>
          </p:cNvPr>
          <p:cNvSpPr/>
          <p:nvPr/>
        </p:nvSpPr>
        <p:spPr>
          <a:xfrm>
            <a:off x="508916" y="260873"/>
            <a:ext cx="3979936" cy="461665"/>
          </a:xfrm>
          <a:prstGeom prst="rect">
            <a:avLst/>
          </a:prstGeom>
        </p:spPr>
        <p:txBody>
          <a:bodyPr wrap="none">
            <a:spAutoFit/>
          </a:bodyPr>
          <a:lstStyle/>
          <a:p>
            <a:pPr marL="342900" indent="-342900">
              <a:buFontTx/>
              <a:buChar char="-"/>
            </a:pPr>
            <a:r>
              <a:rPr lang="en-US" sz="2400" u="sng" dirty="0"/>
              <a:t>Chip Thickness calculation</a:t>
            </a:r>
            <a:r>
              <a:rPr lang="en-US" sz="2000" u="sng" dirty="0"/>
              <a:t> </a:t>
            </a:r>
            <a:r>
              <a:rPr lang="en-US" sz="2400" u="sng" dirty="0"/>
              <a:t>  </a:t>
            </a:r>
          </a:p>
        </p:txBody>
      </p:sp>
      <p:cxnSp>
        <p:nvCxnSpPr>
          <p:cNvPr id="8" name="Straight Connector 7">
            <a:extLst>
              <a:ext uri="{FF2B5EF4-FFF2-40B4-BE49-F238E27FC236}">
                <a16:creationId xmlns:a16="http://schemas.microsoft.com/office/drawing/2014/main" id="{29068D83-6215-45F9-8737-1A21CC6066FE}"/>
              </a:ext>
            </a:extLst>
          </p:cNvPr>
          <p:cNvCxnSpPr>
            <a:cxnSpLocks/>
          </p:cNvCxnSpPr>
          <p:nvPr/>
        </p:nvCxnSpPr>
        <p:spPr>
          <a:xfrm>
            <a:off x="9115870" y="3989894"/>
            <a:ext cx="333989" cy="570017"/>
          </a:xfrm>
          <a:prstGeom prst="line">
            <a:avLst/>
          </a:prstGeom>
          <a:ln w="28575">
            <a:solidFill>
              <a:schemeClr val="accent2">
                <a:lumMod val="75000"/>
              </a:schemeClr>
            </a:solidFill>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9" name="Freeform: Shape 8">
            <a:extLst>
              <a:ext uri="{FF2B5EF4-FFF2-40B4-BE49-F238E27FC236}">
                <a16:creationId xmlns:a16="http://schemas.microsoft.com/office/drawing/2014/main" id="{21430428-C261-4027-A413-46FD727735F5}"/>
              </a:ext>
            </a:extLst>
          </p:cNvPr>
          <p:cNvSpPr/>
          <p:nvPr/>
        </p:nvSpPr>
        <p:spPr>
          <a:xfrm>
            <a:off x="3616754" y="1029464"/>
            <a:ext cx="5993803" cy="547122"/>
          </a:xfrm>
          <a:custGeom>
            <a:avLst/>
            <a:gdLst>
              <a:gd name="connsiteX0" fmla="*/ 0 w 4333480"/>
              <a:gd name="connsiteY0" fmla="*/ 358012 h 659689"/>
              <a:gd name="connsiteX1" fmla="*/ 1168842 w 4333480"/>
              <a:gd name="connsiteY1" fmla="*/ 55862 h 659689"/>
              <a:gd name="connsiteX2" fmla="*/ 3355451 w 4333480"/>
              <a:gd name="connsiteY2" fmla="*/ 652210 h 659689"/>
              <a:gd name="connsiteX3" fmla="*/ 4333461 w 4333480"/>
              <a:gd name="connsiteY3" fmla="*/ 365963 h 659689"/>
              <a:gd name="connsiteX4" fmla="*/ 3379305 w 4333480"/>
              <a:gd name="connsiteY4" fmla="*/ 203 h 659689"/>
              <a:gd name="connsiteX5" fmla="*/ 2178658 w 4333480"/>
              <a:gd name="connsiteY5" fmla="*/ 310304 h 659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33480" h="659689">
                <a:moveTo>
                  <a:pt x="0" y="358012"/>
                </a:moveTo>
                <a:cubicBezTo>
                  <a:pt x="304800" y="182420"/>
                  <a:pt x="609600" y="6829"/>
                  <a:pt x="1168842" y="55862"/>
                </a:cubicBezTo>
                <a:cubicBezTo>
                  <a:pt x="1728084" y="104895"/>
                  <a:pt x="2828014" y="600526"/>
                  <a:pt x="3355451" y="652210"/>
                </a:cubicBezTo>
                <a:cubicBezTo>
                  <a:pt x="3882888" y="703894"/>
                  <a:pt x="4329485" y="474631"/>
                  <a:pt x="4333461" y="365963"/>
                </a:cubicBezTo>
                <a:cubicBezTo>
                  <a:pt x="4337437" y="257295"/>
                  <a:pt x="3738439" y="9479"/>
                  <a:pt x="3379305" y="203"/>
                </a:cubicBezTo>
                <a:cubicBezTo>
                  <a:pt x="3020171" y="-9073"/>
                  <a:pt x="2335034" y="302353"/>
                  <a:pt x="2178658" y="310304"/>
                </a:cubicBezTo>
              </a:path>
            </a:pathLst>
          </a:cu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006A0C12-FE9A-4C34-BC2C-363E24D4400F}"/>
              </a:ext>
            </a:extLst>
          </p:cNvPr>
          <p:cNvCxnSpPr>
            <a:cxnSpLocks/>
            <a:stCxn id="25" idx="2"/>
          </p:cNvCxnSpPr>
          <p:nvPr/>
        </p:nvCxnSpPr>
        <p:spPr>
          <a:xfrm>
            <a:off x="6689517" y="2271558"/>
            <a:ext cx="2406750" cy="1704694"/>
          </a:xfrm>
          <a:prstGeom prst="line">
            <a:avLst/>
          </a:prstGeom>
          <a:ln w="28575">
            <a:solidFill>
              <a:schemeClr val="accent4">
                <a:lumMod val="60000"/>
                <a:lumOff val="40000"/>
              </a:schemeClr>
            </a:solidFill>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11" name="Arc 10">
            <a:extLst>
              <a:ext uri="{FF2B5EF4-FFF2-40B4-BE49-F238E27FC236}">
                <a16:creationId xmlns:a16="http://schemas.microsoft.com/office/drawing/2014/main" id="{30D5E8A1-4E0A-4C9A-92B8-F164E25DFAAE}"/>
              </a:ext>
            </a:extLst>
          </p:cNvPr>
          <p:cNvSpPr/>
          <p:nvPr/>
        </p:nvSpPr>
        <p:spPr>
          <a:xfrm>
            <a:off x="3616754" y="-689809"/>
            <a:ext cx="5993803" cy="6069673"/>
          </a:xfrm>
          <a:prstGeom prst="arc">
            <a:avLst>
              <a:gd name="adj1" fmla="val 21446386"/>
              <a:gd name="adj2" fmla="val 10869581"/>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4B7419BC-900F-437D-9A36-34F4FDB0826C}"/>
              </a:ext>
            </a:extLst>
          </p:cNvPr>
          <p:cNvCxnSpPr>
            <a:stCxn id="11" idx="2"/>
          </p:cNvCxnSpPr>
          <p:nvPr/>
        </p:nvCxnSpPr>
        <p:spPr>
          <a:xfrm flipH="1" flipV="1">
            <a:off x="3616754" y="1339739"/>
            <a:ext cx="600" cy="944635"/>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14068FD7-9582-443E-8D5A-F7FBEB275354}"/>
              </a:ext>
            </a:extLst>
          </p:cNvPr>
          <p:cNvCxnSpPr/>
          <p:nvPr/>
        </p:nvCxnSpPr>
        <p:spPr>
          <a:xfrm flipH="1" flipV="1">
            <a:off x="9610557" y="1303024"/>
            <a:ext cx="600" cy="944635"/>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A4EF8D9D-99EE-452E-A734-84F0618521E6}"/>
              </a:ext>
            </a:extLst>
          </p:cNvPr>
          <p:cNvCxnSpPr>
            <a:cxnSpLocks/>
          </p:cNvCxnSpPr>
          <p:nvPr/>
        </p:nvCxnSpPr>
        <p:spPr>
          <a:xfrm>
            <a:off x="3642182" y="2246438"/>
            <a:ext cx="5965458" cy="21620"/>
          </a:xfrm>
          <a:prstGeom prst="line">
            <a:avLst/>
          </a:prstGeom>
          <a:ln w="12700">
            <a:prstDash val="dash"/>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0829ADC7-2026-485B-AA2E-268310697BF5}"/>
              </a:ext>
            </a:extLst>
          </p:cNvPr>
          <p:cNvCxnSpPr>
            <a:cxnSpLocks/>
          </p:cNvCxnSpPr>
          <p:nvPr/>
        </p:nvCxnSpPr>
        <p:spPr>
          <a:xfrm>
            <a:off x="8955647" y="3862219"/>
            <a:ext cx="653796" cy="507670"/>
          </a:xfrm>
          <a:prstGeom prst="line">
            <a:avLst/>
          </a:prstGeom>
          <a:ln w="12700">
            <a:prstDash val="dash"/>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18" name="TextBox 17">
            <a:extLst>
              <a:ext uri="{FF2B5EF4-FFF2-40B4-BE49-F238E27FC236}">
                <a16:creationId xmlns:a16="http://schemas.microsoft.com/office/drawing/2014/main" id="{B7CDBA7B-C6C3-4CBC-AAC1-959BCE93C08A}"/>
              </a:ext>
            </a:extLst>
          </p:cNvPr>
          <p:cNvSpPr txBox="1"/>
          <p:nvPr/>
        </p:nvSpPr>
        <p:spPr>
          <a:xfrm>
            <a:off x="9302200" y="3727024"/>
            <a:ext cx="642263" cy="665556"/>
          </a:xfrm>
          <a:prstGeom prst="rect">
            <a:avLst/>
          </a:prstGeom>
          <a:noFill/>
        </p:spPr>
        <p:txBody>
          <a:bodyPr wrap="square" rtlCol="0">
            <a:spAutoFit/>
          </a:bodyPr>
          <a:lstStyle/>
          <a:p>
            <a:r>
              <a:rPr lang="en-US" sz="1400" b="1" dirty="0" err="1"/>
              <a:t>t</a:t>
            </a:r>
            <a:r>
              <a:rPr lang="en-US" sz="1100" b="1" dirty="0" err="1"/>
              <a:t>n</a:t>
            </a:r>
            <a:endParaRPr lang="en-US" b="1" dirty="0"/>
          </a:p>
        </p:txBody>
      </p:sp>
      <p:cxnSp>
        <p:nvCxnSpPr>
          <p:cNvPr id="19" name="Straight Connector 18">
            <a:extLst>
              <a:ext uri="{FF2B5EF4-FFF2-40B4-BE49-F238E27FC236}">
                <a16:creationId xmlns:a16="http://schemas.microsoft.com/office/drawing/2014/main" id="{C49BDC72-6F48-4AE2-94AA-5386397800FC}"/>
              </a:ext>
            </a:extLst>
          </p:cNvPr>
          <p:cNvCxnSpPr>
            <a:cxnSpLocks/>
          </p:cNvCxnSpPr>
          <p:nvPr/>
        </p:nvCxnSpPr>
        <p:spPr>
          <a:xfrm>
            <a:off x="6674366" y="2275903"/>
            <a:ext cx="491482" cy="968729"/>
          </a:xfrm>
          <a:prstGeom prst="line">
            <a:avLst/>
          </a:prstGeom>
          <a:ln w="28575">
            <a:solidFill>
              <a:schemeClr val="accent2">
                <a:lumMod val="60000"/>
                <a:lumOff val="40000"/>
              </a:schemeClr>
            </a:solidFill>
            <a:headEnd type="none" w="med" len="med"/>
            <a:tailEnd type="arrow" w="med" len="med"/>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D405EE0E-940C-424B-88A9-B7FCB82EF35F}"/>
                  </a:ext>
                </a:extLst>
              </p:cNvPr>
              <p:cNvSpPr txBox="1"/>
              <p:nvPr/>
            </p:nvSpPr>
            <p:spPr>
              <a:xfrm>
                <a:off x="6613159" y="3260358"/>
                <a:ext cx="1306233" cy="67737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1400" b="1" i="1" smtClean="0">
                              <a:latin typeface="Cambria Math" panose="02040503050406030204" pitchFamily="18" charset="0"/>
                            </a:rPr>
                          </m:ctrlPr>
                        </m:accPr>
                        <m:e>
                          <m:r>
                            <a:rPr lang="en-US" sz="1400" b="1" i="1" smtClean="0">
                              <a:latin typeface="Cambria Math" panose="02040503050406030204" pitchFamily="18" charset="0"/>
                            </a:rPr>
                            <m:t>𝒇𝒆𝒆𝒅</m:t>
                          </m:r>
                        </m:e>
                      </m:acc>
                    </m:oMath>
                  </m:oMathPara>
                </a14:m>
                <a:endParaRPr lang="en-US" b="1" dirty="0"/>
              </a:p>
            </p:txBody>
          </p:sp>
        </mc:Choice>
        <mc:Fallback xmlns="">
          <p:sp>
            <p:nvSpPr>
              <p:cNvPr id="20" name="TextBox 19">
                <a:extLst>
                  <a:ext uri="{FF2B5EF4-FFF2-40B4-BE49-F238E27FC236}">
                    <a16:creationId xmlns:a16="http://schemas.microsoft.com/office/drawing/2014/main" id="{D405EE0E-940C-424B-88A9-B7FCB82EF35F}"/>
                  </a:ext>
                </a:extLst>
              </p:cNvPr>
              <p:cNvSpPr txBox="1">
                <a:spLocks noRot="1" noChangeAspect="1" noMove="1" noResize="1" noEditPoints="1" noAdjustHandles="1" noChangeArrowheads="1" noChangeShapeType="1" noTextEdit="1"/>
              </p:cNvSpPr>
              <p:nvPr/>
            </p:nvSpPr>
            <p:spPr>
              <a:xfrm>
                <a:off x="6613159" y="3260358"/>
                <a:ext cx="1306233" cy="677379"/>
              </a:xfrm>
              <a:prstGeom prst="rect">
                <a:avLst/>
              </a:prstGeom>
              <a:blipFill>
                <a:blip r:embed="rId2"/>
                <a:stretch>
                  <a:fillRect/>
                </a:stretch>
              </a:blipFill>
            </p:spPr>
            <p:txBody>
              <a:bodyPr/>
              <a:lstStyle/>
              <a:p>
                <a:r>
                  <a:rPr lang="en-US">
                    <a:noFill/>
                  </a:rPr>
                  <a:t> </a:t>
                </a:r>
              </a:p>
            </p:txBody>
          </p:sp>
        </mc:Fallback>
      </mc:AlternateContent>
      <p:cxnSp>
        <p:nvCxnSpPr>
          <p:cNvPr id="21" name="Straight Connector 20">
            <a:extLst>
              <a:ext uri="{FF2B5EF4-FFF2-40B4-BE49-F238E27FC236}">
                <a16:creationId xmlns:a16="http://schemas.microsoft.com/office/drawing/2014/main" id="{3D489E27-401F-40FB-ADC2-18DFE67214EC}"/>
              </a:ext>
            </a:extLst>
          </p:cNvPr>
          <p:cNvCxnSpPr>
            <a:cxnSpLocks/>
          </p:cNvCxnSpPr>
          <p:nvPr/>
        </p:nvCxnSpPr>
        <p:spPr>
          <a:xfrm>
            <a:off x="9630034" y="4363286"/>
            <a:ext cx="649061" cy="467062"/>
          </a:xfrm>
          <a:prstGeom prst="line">
            <a:avLst/>
          </a:prstGeom>
          <a:ln w="12700">
            <a:headEnd type="none" w="med" len="med"/>
            <a:tailEnd type="arrow" w="med" len="med"/>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39E40CB1-0A13-456E-9497-DD7ADBC2168F}"/>
                  </a:ext>
                </a:extLst>
              </p:cNvPr>
              <p:cNvSpPr/>
              <p:nvPr/>
            </p:nvSpPr>
            <p:spPr>
              <a:xfrm>
                <a:off x="7801163" y="2796076"/>
                <a:ext cx="983663" cy="46785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sz="1400" b="1" i="1" smtClean="0">
                              <a:latin typeface="Cambria Math" panose="02040503050406030204" pitchFamily="18" charset="0"/>
                            </a:rPr>
                          </m:ctrlPr>
                        </m:accPr>
                        <m:e>
                          <m:sSub>
                            <m:sSubPr>
                              <m:ctrlPr>
                                <a:rPr lang="en-US" sz="1400" b="1" i="1">
                                  <a:latin typeface="Cambria Math" panose="02040503050406030204" pitchFamily="18" charset="0"/>
                                </a:rPr>
                              </m:ctrlPr>
                            </m:sSubPr>
                            <m:e>
                              <m:r>
                                <a:rPr lang="en-US" sz="1400" b="1" i="1">
                                  <a:latin typeface="Cambria Math" panose="02040503050406030204" pitchFamily="18" charset="0"/>
                                </a:rPr>
                                <m:t>𝑷𝑪</m:t>
                              </m:r>
                            </m:e>
                            <m:sub>
                              <m:r>
                                <a:rPr lang="en-US" sz="1400" b="1" i="1">
                                  <a:latin typeface="Cambria Math" panose="02040503050406030204" pitchFamily="18" charset="0"/>
                                </a:rPr>
                                <m:t>𝑻𝑪𝑺</m:t>
                              </m:r>
                            </m:sub>
                          </m:sSub>
                        </m:e>
                      </m:acc>
                    </m:oMath>
                  </m:oMathPara>
                </a14:m>
                <a:endParaRPr lang="en-US" sz="1400" b="1" dirty="0"/>
              </a:p>
            </p:txBody>
          </p:sp>
        </mc:Choice>
        <mc:Fallback xmlns="">
          <p:sp>
            <p:nvSpPr>
              <p:cNvPr id="22" name="Rectangle 21">
                <a:extLst>
                  <a:ext uri="{FF2B5EF4-FFF2-40B4-BE49-F238E27FC236}">
                    <a16:creationId xmlns:a16="http://schemas.microsoft.com/office/drawing/2014/main" id="{39E40CB1-0A13-456E-9497-DD7ADBC2168F}"/>
                  </a:ext>
                </a:extLst>
              </p:cNvPr>
              <p:cNvSpPr>
                <a:spLocks noRot="1" noChangeAspect="1" noMove="1" noResize="1" noEditPoints="1" noAdjustHandles="1" noChangeArrowheads="1" noChangeShapeType="1" noTextEdit="1"/>
              </p:cNvSpPr>
              <p:nvPr/>
            </p:nvSpPr>
            <p:spPr>
              <a:xfrm>
                <a:off x="7801163" y="2796076"/>
                <a:ext cx="983663" cy="467857"/>
              </a:xfrm>
              <a:prstGeom prst="rect">
                <a:avLst/>
              </a:prstGeom>
              <a:blipFill>
                <a:blip r:embed="rId3"/>
                <a:stretch>
                  <a:fillRect/>
                </a:stretch>
              </a:blipFill>
            </p:spPr>
            <p:txBody>
              <a:bodyPr/>
              <a:lstStyle/>
              <a:p>
                <a:r>
                  <a:rPr lang="en-US">
                    <a:noFill/>
                  </a:rPr>
                  <a:t> </a:t>
                </a:r>
              </a:p>
            </p:txBody>
          </p:sp>
        </mc:Fallback>
      </mc:AlternateContent>
      <p:cxnSp>
        <p:nvCxnSpPr>
          <p:cNvPr id="23" name="Straight Arrow Connector 22">
            <a:extLst>
              <a:ext uri="{FF2B5EF4-FFF2-40B4-BE49-F238E27FC236}">
                <a16:creationId xmlns:a16="http://schemas.microsoft.com/office/drawing/2014/main" id="{748D6302-F9D9-4318-B853-3E6BEB37892F}"/>
              </a:ext>
            </a:extLst>
          </p:cNvPr>
          <p:cNvCxnSpPr>
            <a:cxnSpLocks/>
          </p:cNvCxnSpPr>
          <p:nvPr/>
        </p:nvCxnSpPr>
        <p:spPr>
          <a:xfrm>
            <a:off x="9190614" y="3911076"/>
            <a:ext cx="456823" cy="342388"/>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24" name="Arc 23">
            <a:extLst>
              <a:ext uri="{FF2B5EF4-FFF2-40B4-BE49-F238E27FC236}">
                <a16:creationId xmlns:a16="http://schemas.microsoft.com/office/drawing/2014/main" id="{2C816FA8-7EB1-4792-9BB0-881571FF70BB}"/>
              </a:ext>
            </a:extLst>
          </p:cNvPr>
          <p:cNvSpPr/>
          <p:nvPr/>
        </p:nvSpPr>
        <p:spPr>
          <a:xfrm>
            <a:off x="8417956" y="3348108"/>
            <a:ext cx="1089414" cy="1047682"/>
          </a:xfrm>
          <a:prstGeom prst="arc">
            <a:avLst>
              <a:gd name="adj1" fmla="val 2279059"/>
              <a:gd name="adj2" fmla="val 3030859"/>
            </a:avLst>
          </a:prstGeom>
          <a:ln w="28575">
            <a:solidFill>
              <a:srgbClr val="FF0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5" name="TextBox 24">
            <a:extLst>
              <a:ext uri="{FF2B5EF4-FFF2-40B4-BE49-F238E27FC236}">
                <a16:creationId xmlns:a16="http://schemas.microsoft.com/office/drawing/2014/main" id="{B5A08304-8160-4549-9D23-A2A48CE536D9}"/>
              </a:ext>
            </a:extLst>
          </p:cNvPr>
          <p:cNvSpPr txBox="1"/>
          <p:nvPr/>
        </p:nvSpPr>
        <p:spPr>
          <a:xfrm>
            <a:off x="6494725" y="1842167"/>
            <a:ext cx="389584" cy="429391"/>
          </a:xfrm>
          <a:prstGeom prst="rect">
            <a:avLst/>
          </a:prstGeom>
          <a:noFill/>
        </p:spPr>
        <p:txBody>
          <a:bodyPr wrap="none" rtlCol="0">
            <a:spAutoFit/>
          </a:bodyPr>
          <a:lstStyle/>
          <a:p>
            <a:r>
              <a:rPr lang="en-US" sz="1400" dirty="0"/>
              <a:t>C</a:t>
            </a:r>
            <a:endParaRPr lang="en-US" dirty="0"/>
          </a:p>
        </p:txBody>
      </p:sp>
      <p:cxnSp>
        <p:nvCxnSpPr>
          <p:cNvPr id="26" name="Straight Arrow Connector 25">
            <a:extLst>
              <a:ext uri="{FF2B5EF4-FFF2-40B4-BE49-F238E27FC236}">
                <a16:creationId xmlns:a16="http://schemas.microsoft.com/office/drawing/2014/main" id="{D5D06B1D-929C-423D-B29F-D7B974B4817C}"/>
              </a:ext>
            </a:extLst>
          </p:cNvPr>
          <p:cNvCxnSpPr>
            <a:cxnSpLocks/>
          </p:cNvCxnSpPr>
          <p:nvPr/>
        </p:nvCxnSpPr>
        <p:spPr>
          <a:xfrm flipV="1">
            <a:off x="6668790" y="2284374"/>
            <a:ext cx="0" cy="3072772"/>
          </a:xfrm>
          <a:prstGeom prst="straightConnector1">
            <a:avLst/>
          </a:prstGeom>
          <a:ln w="28575">
            <a:solidFill>
              <a:schemeClr val="bg1">
                <a:lumMod val="50000"/>
              </a:schemeClr>
            </a:solidFill>
            <a:headEnd type="triangle" w="med" len="med"/>
            <a:tailEnd type="none" w="med" len="med"/>
          </a:ln>
        </p:spPr>
        <p:style>
          <a:lnRef idx="2">
            <a:schemeClr val="accent4"/>
          </a:lnRef>
          <a:fillRef idx="0">
            <a:schemeClr val="accent4"/>
          </a:fillRef>
          <a:effectRef idx="1">
            <a:schemeClr val="accent4"/>
          </a:effectRef>
          <a:fontRef idx="minor">
            <a:schemeClr val="tx1"/>
          </a:fontRef>
        </p:style>
      </p:cxnSp>
      <p:cxnSp>
        <p:nvCxnSpPr>
          <p:cNvPr id="27" name="Straight Arrow Connector 26">
            <a:extLst>
              <a:ext uri="{FF2B5EF4-FFF2-40B4-BE49-F238E27FC236}">
                <a16:creationId xmlns:a16="http://schemas.microsoft.com/office/drawing/2014/main" id="{859E3D37-2B80-43A6-A7AB-ED0334C1D83D}"/>
              </a:ext>
            </a:extLst>
          </p:cNvPr>
          <p:cNvCxnSpPr>
            <a:cxnSpLocks/>
          </p:cNvCxnSpPr>
          <p:nvPr/>
        </p:nvCxnSpPr>
        <p:spPr>
          <a:xfrm flipV="1">
            <a:off x="6681566" y="3995221"/>
            <a:ext cx="2390777" cy="1354764"/>
          </a:xfrm>
          <a:prstGeom prst="straightConnector1">
            <a:avLst/>
          </a:prstGeom>
          <a:ln w="28575">
            <a:solidFill>
              <a:schemeClr val="bg1">
                <a:lumMod val="50000"/>
              </a:schemeClr>
            </a:solidFill>
            <a:tailEnd type="triangle"/>
          </a:ln>
        </p:spPr>
        <p:style>
          <a:lnRef idx="2">
            <a:schemeClr val="accent4"/>
          </a:lnRef>
          <a:fillRef idx="0">
            <a:schemeClr val="accent4"/>
          </a:fillRef>
          <a:effectRef idx="1">
            <a:schemeClr val="accent4"/>
          </a:effectRef>
          <a:fontRef idx="minor">
            <a:schemeClr val="tx1"/>
          </a:fontRef>
        </p:style>
      </p:cxnSp>
      <mc:AlternateContent xmlns:mc="http://schemas.openxmlformats.org/markup-compatibility/2006" xmlns:a14="http://schemas.microsoft.com/office/drawing/2010/main">
        <mc:Choice Requires="a14">
          <p:sp>
            <p:nvSpPr>
              <p:cNvPr id="28" name="Rectangle 27">
                <a:extLst>
                  <a:ext uri="{FF2B5EF4-FFF2-40B4-BE49-F238E27FC236}">
                    <a16:creationId xmlns:a16="http://schemas.microsoft.com/office/drawing/2014/main" id="{AA2FFDD9-C6E7-491D-ABCE-02B3A8982F0D}"/>
                  </a:ext>
                </a:extLst>
              </p:cNvPr>
              <p:cNvSpPr/>
              <p:nvPr/>
            </p:nvSpPr>
            <p:spPr>
              <a:xfrm>
                <a:off x="5759150" y="3399137"/>
                <a:ext cx="999318" cy="46785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400" b="1" i="1" smtClean="0">
                          <a:latin typeface="Cambria Math" panose="02040503050406030204" pitchFamily="18" charset="0"/>
                        </a:rPr>
                        <m:t>−</m:t>
                      </m:r>
                      <m:acc>
                        <m:accPr>
                          <m:chr m:val="⃗"/>
                          <m:ctrlPr>
                            <a:rPr lang="en-US" sz="1400" b="1" i="1" smtClean="0">
                              <a:latin typeface="Cambria Math" panose="02040503050406030204" pitchFamily="18" charset="0"/>
                            </a:rPr>
                          </m:ctrlPr>
                        </m:accPr>
                        <m:e>
                          <m:sSub>
                            <m:sSubPr>
                              <m:ctrlPr>
                                <a:rPr lang="en-US" sz="1400" b="1" i="1" smtClean="0">
                                  <a:latin typeface="Cambria Math" panose="02040503050406030204" pitchFamily="18" charset="0"/>
                                </a:rPr>
                              </m:ctrlPr>
                            </m:sSubPr>
                            <m:e>
                              <m:r>
                                <a:rPr lang="en-US" sz="1400" b="1" i="1" smtClean="0">
                                  <a:latin typeface="Cambria Math" panose="02040503050406030204" pitchFamily="18" charset="0"/>
                                </a:rPr>
                                <m:t>𝑪</m:t>
                              </m:r>
                            </m:e>
                            <m:sub>
                              <m:r>
                                <a:rPr lang="en-US" sz="1400" b="1" i="1" smtClean="0">
                                  <a:latin typeface="Cambria Math" panose="02040503050406030204" pitchFamily="18" charset="0"/>
                                </a:rPr>
                                <m:t>𝑻𝑪𝑺</m:t>
                              </m:r>
                            </m:sub>
                          </m:sSub>
                        </m:e>
                      </m:acc>
                    </m:oMath>
                  </m:oMathPara>
                </a14:m>
                <a:endParaRPr lang="en-US" sz="1400" b="1" dirty="0"/>
              </a:p>
            </p:txBody>
          </p:sp>
        </mc:Choice>
        <mc:Fallback xmlns="">
          <p:sp>
            <p:nvSpPr>
              <p:cNvPr id="28" name="Rectangle 27">
                <a:extLst>
                  <a:ext uri="{FF2B5EF4-FFF2-40B4-BE49-F238E27FC236}">
                    <a16:creationId xmlns:a16="http://schemas.microsoft.com/office/drawing/2014/main" id="{AA2FFDD9-C6E7-491D-ABCE-02B3A8982F0D}"/>
                  </a:ext>
                </a:extLst>
              </p:cNvPr>
              <p:cNvSpPr>
                <a:spLocks noRot="1" noChangeAspect="1" noMove="1" noResize="1" noEditPoints="1" noAdjustHandles="1" noChangeArrowheads="1" noChangeShapeType="1" noTextEdit="1"/>
              </p:cNvSpPr>
              <p:nvPr/>
            </p:nvSpPr>
            <p:spPr>
              <a:xfrm>
                <a:off x="5759150" y="3399137"/>
                <a:ext cx="999318" cy="467857"/>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Rectangle 28">
                <a:extLst>
                  <a:ext uri="{FF2B5EF4-FFF2-40B4-BE49-F238E27FC236}">
                    <a16:creationId xmlns:a16="http://schemas.microsoft.com/office/drawing/2014/main" id="{43714BD7-88B6-4254-BD25-8D8CEB26AFE5}"/>
                  </a:ext>
                </a:extLst>
              </p:cNvPr>
              <p:cNvSpPr/>
              <p:nvPr/>
            </p:nvSpPr>
            <p:spPr>
              <a:xfrm>
                <a:off x="7456448" y="4134947"/>
                <a:ext cx="827114" cy="46589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sz="1400" b="1" i="1" smtClean="0">
                              <a:latin typeface="Cambria Math" panose="02040503050406030204" pitchFamily="18" charset="0"/>
                            </a:rPr>
                          </m:ctrlPr>
                        </m:accPr>
                        <m:e>
                          <m:sSub>
                            <m:sSubPr>
                              <m:ctrlPr>
                                <a:rPr lang="en-US" sz="1400" b="1" i="1" smtClean="0">
                                  <a:latin typeface="Cambria Math" panose="02040503050406030204" pitchFamily="18" charset="0"/>
                                </a:rPr>
                              </m:ctrlPr>
                            </m:sSubPr>
                            <m:e>
                              <m:r>
                                <a:rPr lang="en-US" sz="1400" b="1" i="1">
                                  <a:latin typeface="Cambria Math" panose="02040503050406030204" pitchFamily="18" charset="0"/>
                                </a:rPr>
                                <m:t>𝑷</m:t>
                              </m:r>
                            </m:e>
                            <m:sub>
                              <m:r>
                                <a:rPr lang="en-US" sz="1400" b="1" i="1">
                                  <a:latin typeface="Cambria Math" panose="02040503050406030204" pitchFamily="18" charset="0"/>
                                </a:rPr>
                                <m:t>𝑻𝑪𝑺</m:t>
                              </m:r>
                            </m:sub>
                          </m:sSub>
                        </m:e>
                      </m:acc>
                    </m:oMath>
                  </m:oMathPara>
                </a14:m>
                <a:endParaRPr lang="en-US" sz="1400" b="1" dirty="0"/>
              </a:p>
            </p:txBody>
          </p:sp>
        </mc:Choice>
        <mc:Fallback xmlns="">
          <p:sp>
            <p:nvSpPr>
              <p:cNvPr id="29" name="Rectangle 28">
                <a:extLst>
                  <a:ext uri="{FF2B5EF4-FFF2-40B4-BE49-F238E27FC236}">
                    <a16:creationId xmlns:a16="http://schemas.microsoft.com/office/drawing/2014/main" id="{43714BD7-88B6-4254-BD25-8D8CEB26AFE5}"/>
                  </a:ext>
                </a:extLst>
              </p:cNvPr>
              <p:cNvSpPr>
                <a:spLocks noRot="1" noChangeAspect="1" noMove="1" noResize="1" noEditPoints="1" noAdjustHandles="1" noChangeArrowheads="1" noChangeShapeType="1" noTextEdit="1"/>
              </p:cNvSpPr>
              <p:nvPr/>
            </p:nvSpPr>
            <p:spPr>
              <a:xfrm>
                <a:off x="7456448" y="4134947"/>
                <a:ext cx="827114" cy="465890"/>
              </a:xfrm>
              <a:prstGeom prst="rect">
                <a:avLst/>
              </a:prstGeom>
              <a:blipFill>
                <a:blip r:embed="rId5"/>
                <a:stretch>
                  <a:fillRect/>
                </a:stretch>
              </a:blipFill>
            </p:spPr>
            <p:txBody>
              <a:bodyPr/>
              <a:lstStyle/>
              <a:p>
                <a:r>
                  <a:rPr lang="en-US">
                    <a:noFill/>
                  </a:rPr>
                  <a:t> </a:t>
                </a:r>
              </a:p>
            </p:txBody>
          </p:sp>
        </mc:Fallback>
      </mc:AlternateContent>
      <p:grpSp>
        <p:nvGrpSpPr>
          <p:cNvPr id="43" name="Group 42">
            <a:extLst>
              <a:ext uri="{FF2B5EF4-FFF2-40B4-BE49-F238E27FC236}">
                <a16:creationId xmlns:a16="http://schemas.microsoft.com/office/drawing/2014/main" id="{D788F4A8-1BCD-481A-A487-2A2BE32B8C51}"/>
              </a:ext>
            </a:extLst>
          </p:cNvPr>
          <p:cNvGrpSpPr/>
          <p:nvPr/>
        </p:nvGrpSpPr>
        <p:grpSpPr>
          <a:xfrm>
            <a:off x="4214730" y="-143688"/>
            <a:ext cx="5686802" cy="6216784"/>
            <a:chOff x="4214730" y="-143688"/>
            <a:chExt cx="5686802" cy="6216784"/>
          </a:xfrm>
        </p:grpSpPr>
        <p:sp>
          <p:nvSpPr>
            <p:cNvPr id="15" name="Arc 14">
              <a:extLst>
                <a:ext uri="{FF2B5EF4-FFF2-40B4-BE49-F238E27FC236}">
                  <a16:creationId xmlns:a16="http://schemas.microsoft.com/office/drawing/2014/main" id="{1C0CFE81-1AC8-4A9D-B377-ACABBA158F1F}"/>
                </a:ext>
              </a:extLst>
            </p:cNvPr>
            <p:cNvSpPr/>
            <p:nvPr/>
          </p:nvSpPr>
          <p:spPr>
            <a:xfrm>
              <a:off x="4214730" y="-143688"/>
              <a:ext cx="5686802" cy="6216784"/>
            </a:xfrm>
            <a:prstGeom prst="arc">
              <a:avLst>
                <a:gd name="adj1" fmla="val 53737"/>
                <a:gd name="adj2" fmla="val 8556397"/>
              </a:avLst>
            </a:prstGeom>
            <a:ln w="28575">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30" name="Straight Connector 29">
              <a:extLst>
                <a:ext uri="{FF2B5EF4-FFF2-40B4-BE49-F238E27FC236}">
                  <a16:creationId xmlns:a16="http://schemas.microsoft.com/office/drawing/2014/main" id="{CCA0F749-192B-4DE2-B4F4-EE35E4E3B5E0}"/>
                </a:ext>
              </a:extLst>
            </p:cNvPr>
            <p:cNvCxnSpPr/>
            <p:nvPr/>
          </p:nvCxnSpPr>
          <p:spPr>
            <a:xfrm flipH="1" flipV="1">
              <a:off x="9900932" y="2056862"/>
              <a:ext cx="600" cy="944635"/>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grpSp>
      <p:sp>
        <p:nvSpPr>
          <p:cNvPr id="31" name="TextBox 30">
            <a:extLst>
              <a:ext uri="{FF2B5EF4-FFF2-40B4-BE49-F238E27FC236}">
                <a16:creationId xmlns:a16="http://schemas.microsoft.com/office/drawing/2014/main" id="{43205972-32A9-46FE-BE52-9CEAC0CEEF2C}"/>
              </a:ext>
            </a:extLst>
          </p:cNvPr>
          <p:cNvSpPr txBox="1"/>
          <p:nvPr/>
        </p:nvSpPr>
        <p:spPr>
          <a:xfrm>
            <a:off x="8996642" y="4194584"/>
            <a:ext cx="635877" cy="612895"/>
          </a:xfrm>
          <a:prstGeom prst="rect">
            <a:avLst/>
          </a:prstGeom>
          <a:noFill/>
        </p:spPr>
        <p:txBody>
          <a:bodyPr wrap="none" rtlCol="0">
            <a:spAutoFit/>
          </a:bodyPr>
          <a:lstStyle/>
          <a:p>
            <a:r>
              <a:rPr lang="en-US" sz="1400" b="1" dirty="0"/>
              <a:t>S</a:t>
            </a:r>
            <a:r>
              <a:rPr lang="en-US" sz="1100" b="1" dirty="0"/>
              <a:t>t</a:t>
            </a:r>
            <a:endParaRPr lang="en-US" b="1" dirty="0"/>
          </a:p>
        </p:txBody>
      </p:sp>
      <p:grpSp>
        <p:nvGrpSpPr>
          <p:cNvPr id="32" name="Group 31">
            <a:extLst>
              <a:ext uri="{FF2B5EF4-FFF2-40B4-BE49-F238E27FC236}">
                <a16:creationId xmlns:a16="http://schemas.microsoft.com/office/drawing/2014/main" id="{7148345E-B54F-4CA3-A262-047ECA9C8FBE}"/>
              </a:ext>
            </a:extLst>
          </p:cNvPr>
          <p:cNvGrpSpPr/>
          <p:nvPr/>
        </p:nvGrpSpPr>
        <p:grpSpPr>
          <a:xfrm>
            <a:off x="9819739" y="2268058"/>
            <a:ext cx="2099542" cy="2212198"/>
            <a:chOff x="8677694" y="2608514"/>
            <a:chExt cx="1504899" cy="1585648"/>
          </a:xfrm>
        </p:grpSpPr>
        <p:sp>
          <p:nvSpPr>
            <p:cNvPr id="33" name="Arc 32">
              <a:extLst>
                <a:ext uri="{FF2B5EF4-FFF2-40B4-BE49-F238E27FC236}">
                  <a16:creationId xmlns:a16="http://schemas.microsoft.com/office/drawing/2014/main" id="{525435AA-5D7D-41A7-BF18-68C3291B52CD}"/>
                </a:ext>
              </a:extLst>
            </p:cNvPr>
            <p:cNvSpPr/>
            <p:nvPr/>
          </p:nvSpPr>
          <p:spPr>
            <a:xfrm>
              <a:off x="8677694" y="2608514"/>
              <a:ext cx="780865" cy="750952"/>
            </a:xfrm>
            <a:prstGeom prst="arc">
              <a:avLst>
                <a:gd name="adj1" fmla="val 309605"/>
                <a:gd name="adj2" fmla="val 3030859"/>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grpSp>
          <p:nvGrpSpPr>
            <p:cNvPr id="34" name="Group 33">
              <a:extLst>
                <a:ext uri="{FF2B5EF4-FFF2-40B4-BE49-F238E27FC236}">
                  <a16:creationId xmlns:a16="http://schemas.microsoft.com/office/drawing/2014/main" id="{7EAA10E3-5A26-4693-821D-1284D12E2087}"/>
                </a:ext>
              </a:extLst>
            </p:cNvPr>
            <p:cNvGrpSpPr/>
            <p:nvPr/>
          </p:nvGrpSpPr>
          <p:grpSpPr>
            <a:xfrm>
              <a:off x="9007828" y="2879810"/>
              <a:ext cx="1174765" cy="1314352"/>
              <a:chOff x="9007828" y="2879810"/>
              <a:chExt cx="1174765" cy="1314352"/>
            </a:xfrm>
          </p:grpSpPr>
          <p:sp>
            <p:nvSpPr>
              <p:cNvPr id="35" name="TextBox 34">
                <a:extLst>
                  <a:ext uri="{FF2B5EF4-FFF2-40B4-BE49-F238E27FC236}">
                    <a16:creationId xmlns:a16="http://schemas.microsoft.com/office/drawing/2014/main" id="{E1F8521C-D0EF-4122-AF6E-6F5B4B6E2534}"/>
                  </a:ext>
                </a:extLst>
              </p:cNvPr>
              <p:cNvSpPr txBox="1"/>
              <p:nvPr/>
            </p:nvSpPr>
            <p:spPr>
              <a:xfrm>
                <a:off x="9007828" y="3894451"/>
                <a:ext cx="293670" cy="261610"/>
              </a:xfrm>
              <a:prstGeom prst="rect">
                <a:avLst/>
              </a:prstGeom>
              <a:noFill/>
            </p:spPr>
            <p:txBody>
              <a:bodyPr wrap="none" rtlCol="0">
                <a:spAutoFit/>
              </a:bodyPr>
              <a:lstStyle/>
              <a:p>
                <a:r>
                  <a:rPr lang="en-US" sz="1100" dirty="0"/>
                  <a:t>-Z</a:t>
                </a:r>
                <a:endParaRPr lang="en-US" sz="1400" dirty="0"/>
              </a:p>
            </p:txBody>
          </p:sp>
          <p:cxnSp>
            <p:nvCxnSpPr>
              <p:cNvPr id="36" name="Straight Connector 35">
                <a:extLst>
                  <a:ext uri="{FF2B5EF4-FFF2-40B4-BE49-F238E27FC236}">
                    <a16:creationId xmlns:a16="http://schemas.microsoft.com/office/drawing/2014/main" id="{37164F1B-E750-4AF8-BC17-74CB75F1A6E5}"/>
                  </a:ext>
                </a:extLst>
              </p:cNvPr>
              <p:cNvCxnSpPr>
                <a:cxnSpLocks/>
              </p:cNvCxnSpPr>
              <p:nvPr/>
            </p:nvCxnSpPr>
            <p:spPr>
              <a:xfrm>
                <a:off x="9160156" y="3020506"/>
                <a:ext cx="352282" cy="694361"/>
              </a:xfrm>
              <a:prstGeom prst="line">
                <a:avLst/>
              </a:prstGeom>
              <a:ln w="28575">
                <a:solidFill>
                  <a:schemeClr val="accent2">
                    <a:lumMod val="60000"/>
                    <a:lumOff val="40000"/>
                  </a:schemeClr>
                </a:solidFill>
                <a:headEnd type="none" w="med" len="med"/>
                <a:tailEnd type="arrow" w="med" len="med"/>
              </a:ln>
            </p:spPr>
            <p:style>
              <a:lnRef idx="1">
                <a:schemeClr val="dk1"/>
              </a:lnRef>
              <a:fillRef idx="0">
                <a:schemeClr val="dk1"/>
              </a:fillRef>
              <a:effectRef idx="0">
                <a:schemeClr val="dk1"/>
              </a:effectRef>
              <a:fontRef idx="minor">
                <a:schemeClr val="tx1"/>
              </a:fontRef>
            </p:style>
          </p:cxnSp>
          <p:grpSp>
            <p:nvGrpSpPr>
              <p:cNvPr id="37" name="Group 36">
                <a:extLst>
                  <a:ext uri="{FF2B5EF4-FFF2-40B4-BE49-F238E27FC236}">
                    <a16:creationId xmlns:a16="http://schemas.microsoft.com/office/drawing/2014/main" id="{7A9B1815-6881-48C7-9FCD-CF1964416B7B}"/>
                  </a:ext>
                </a:extLst>
              </p:cNvPr>
              <p:cNvGrpSpPr/>
              <p:nvPr/>
            </p:nvGrpSpPr>
            <p:grpSpPr>
              <a:xfrm>
                <a:off x="9160950" y="3016566"/>
                <a:ext cx="802200" cy="916595"/>
                <a:chOff x="9160950" y="3016566"/>
                <a:chExt cx="802200" cy="916595"/>
              </a:xfrm>
            </p:grpSpPr>
            <p:cxnSp>
              <p:nvCxnSpPr>
                <p:cNvPr id="40" name="Straight Arrow Connector 39">
                  <a:extLst>
                    <a:ext uri="{FF2B5EF4-FFF2-40B4-BE49-F238E27FC236}">
                      <a16:creationId xmlns:a16="http://schemas.microsoft.com/office/drawing/2014/main" id="{A7184346-BE0A-46F3-98FA-933014B039D3}"/>
                    </a:ext>
                  </a:extLst>
                </p:cNvPr>
                <p:cNvCxnSpPr>
                  <a:cxnSpLocks/>
                </p:cNvCxnSpPr>
                <p:nvPr/>
              </p:nvCxnSpPr>
              <p:spPr>
                <a:xfrm>
                  <a:off x="9160950" y="3016566"/>
                  <a:ext cx="8022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D0C44135-25C9-4FD6-8274-C5600FE7F8AB}"/>
                    </a:ext>
                  </a:extLst>
                </p:cNvPr>
                <p:cNvCxnSpPr>
                  <a:cxnSpLocks/>
                </p:cNvCxnSpPr>
                <p:nvPr/>
              </p:nvCxnSpPr>
              <p:spPr>
                <a:xfrm>
                  <a:off x="9167581" y="3024314"/>
                  <a:ext cx="0" cy="9088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9EEE3DF5-5856-4A48-B403-CBC3B40F2CC4}"/>
                      </a:ext>
                    </a:extLst>
                  </p:cNvPr>
                  <p:cNvSpPr txBox="1"/>
                  <p:nvPr/>
                </p:nvSpPr>
                <p:spPr>
                  <a:xfrm>
                    <a:off x="9116884" y="3708634"/>
                    <a:ext cx="936275" cy="48552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1400" b="1" i="1" smtClean="0">
                                  <a:latin typeface="Cambria Math" panose="02040503050406030204" pitchFamily="18" charset="0"/>
                                </a:rPr>
                              </m:ctrlPr>
                            </m:accPr>
                            <m:e>
                              <m:r>
                                <a:rPr lang="en-US" sz="1400" b="1" i="1" smtClean="0">
                                  <a:latin typeface="Cambria Math" panose="02040503050406030204" pitchFamily="18" charset="0"/>
                                </a:rPr>
                                <m:t>𝒇𝒆𝒆𝒅</m:t>
                              </m:r>
                            </m:e>
                          </m:acc>
                        </m:oMath>
                      </m:oMathPara>
                    </a14:m>
                    <a:endParaRPr lang="en-US" b="1" dirty="0"/>
                  </a:p>
                </p:txBody>
              </p:sp>
            </mc:Choice>
            <mc:Fallback xmlns="">
              <p:sp>
                <p:nvSpPr>
                  <p:cNvPr id="54" name="TextBox 53"/>
                  <p:cNvSpPr txBox="1">
                    <a:spLocks noRot="1" noChangeAspect="1" noMove="1" noResize="1" noEditPoints="1" noAdjustHandles="1" noChangeArrowheads="1" noChangeShapeType="1" noTextEdit="1"/>
                  </p:cNvSpPr>
                  <p:nvPr/>
                </p:nvSpPr>
                <p:spPr>
                  <a:xfrm>
                    <a:off x="9116884" y="3708634"/>
                    <a:ext cx="936275" cy="485528"/>
                  </a:xfrm>
                  <a:prstGeom prst="rect">
                    <a:avLst/>
                  </a:prstGeom>
                  <a:blipFill>
                    <a:blip r:embed="rId6"/>
                    <a:stretch>
                      <a:fillRect/>
                    </a:stretch>
                  </a:blipFill>
                </p:spPr>
                <p:txBody>
                  <a:bodyPr/>
                  <a:lstStyle/>
                  <a:p>
                    <a:r>
                      <a:rPr lang="en-US">
                        <a:noFill/>
                      </a:rPr>
                      <a:t> </a:t>
                    </a:r>
                  </a:p>
                </p:txBody>
              </p:sp>
            </mc:Fallback>
          </mc:AlternateContent>
          <p:sp>
            <p:nvSpPr>
              <p:cNvPr id="39" name="TextBox 38">
                <a:extLst>
                  <a:ext uri="{FF2B5EF4-FFF2-40B4-BE49-F238E27FC236}">
                    <a16:creationId xmlns:a16="http://schemas.microsoft.com/office/drawing/2014/main" id="{F07EFA9F-C136-4BEB-8641-3DC11FE74506}"/>
                  </a:ext>
                </a:extLst>
              </p:cNvPr>
              <p:cNvSpPr txBox="1"/>
              <p:nvPr/>
            </p:nvSpPr>
            <p:spPr>
              <a:xfrm>
                <a:off x="9920983" y="2879810"/>
                <a:ext cx="261610" cy="261610"/>
              </a:xfrm>
              <a:prstGeom prst="rect">
                <a:avLst/>
              </a:prstGeom>
              <a:noFill/>
            </p:spPr>
            <p:txBody>
              <a:bodyPr wrap="none" rtlCol="0">
                <a:spAutoFit/>
              </a:bodyPr>
              <a:lstStyle/>
              <a:p>
                <a:r>
                  <a:rPr lang="en-US" sz="1100" dirty="0"/>
                  <a:t>X</a:t>
                </a:r>
                <a:endParaRPr lang="en-US" sz="1400" dirty="0"/>
              </a:p>
            </p:txBody>
          </p:sp>
        </p:grpSp>
      </p:gr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5FCB30ED-2984-467F-9034-5DE43BDBCB0B}"/>
                  </a:ext>
                </a:extLst>
              </p:cNvPr>
              <p:cNvSpPr txBox="1"/>
              <p:nvPr/>
            </p:nvSpPr>
            <p:spPr>
              <a:xfrm>
                <a:off x="10828423" y="2939518"/>
                <a:ext cx="37414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𝜃</m:t>
                      </m:r>
                    </m:oMath>
                  </m:oMathPara>
                </a14:m>
                <a:endParaRPr lang="en-US" dirty="0"/>
              </a:p>
            </p:txBody>
          </p:sp>
        </mc:Choice>
        <mc:Fallback xmlns="">
          <p:sp>
            <p:nvSpPr>
              <p:cNvPr id="44" name="TextBox 43">
                <a:extLst>
                  <a:ext uri="{FF2B5EF4-FFF2-40B4-BE49-F238E27FC236}">
                    <a16:creationId xmlns:a16="http://schemas.microsoft.com/office/drawing/2014/main" id="{5FCB30ED-2984-467F-9034-5DE43BDBCB0B}"/>
                  </a:ext>
                </a:extLst>
              </p:cNvPr>
              <p:cNvSpPr txBox="1">
                <a:spLocks noRot="1" noChangeAspect="1" noMove="1" noResize="1" noEditPoints="1" noAdjustHandles="1" noChangeArrowheads="1" noChangeShapeType="1" noTextEdit="1"/>
              </p:cNvSpPr>
              <p:nvPr/>
            </p:nvSpPr>
            <p:spPr>
              <a:xfrm>
                <a:off x="10828423" y="2939518"/>
                <a:ext cx="374141"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Rectangle 44">
                <a:extLst>
                  <a:ext uri="{FF2B5EF4-FFF2-40B4-BE49-F238E27FC236}">
                    <a16:creationId xmlns:a16="http://schemas.microsoft.com/office/drawing/2014/main" id="{D32EB6C3-0801-4274-BF11-2603B7EF254D}"/>
                  </a:ext>
                </a:extLst>
              </p:cNvPr>
              <p:cNvSpPr/>
              <p:nvPr/>
            </p:nvSpPr>
            <p:spPr>
              <a:xfrm>
                <a:off x="508612" y="1105685"/>
                <a:ext cx="2698495" cy="3953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sz="1600" i="1">
                              <a:latin typeface="Cambria Math" panose="02040503050406030204" pitchFamily="18" charset="0"/>
                            </a:rPr>
                          </m:ctrlPr>
                        </m:dPr>
                        <m:e>
                          <m:acc>
                            <m:accPr>
                              <m:chr m:val="⃗"/>
                              <m:ctrlPr>
                                <a:rPr lang="en-US" sz="1600" i="1">
                                  <a:latin typeface="Cambria Math" panose="02040503050406030204" pitchFamily="18" charset="0"/>
                                </a:rPr>
                              </m:ctrlPr>
                            </m:accPr>
                            <m:e>
                              <m:r>
                                <a:rPr lang="en-US" sz="1600" b="0" i="1">
                                  <a:latin typeface="Cambria Math" panose="02040503050406030204" pitchFamily="18" charset="0"/>
                                </a:rPr>
                                <m:t>𝑓𝑒𝑒𝑑</m:t>
                              </m:r>
                            </m:e>
                          </m:acc>
                          <m:r>
                            <a:rPr lang="en-US" sz="1600" b="0" i="0">
                              <a:latin typeface="Cambria Math" panose="02040503050406030204" pitchFamily="18" charset="0"/>
                            </a:rPr>
                            <m:t>=[</m:t>
                          </m:r>
                          <m:r>
                            <a:rPr lang="en-US" sz="1600" b="0" i="1">
                              <a:latin typeface="Cambria Math" panose="02040503050406030204" pitchFamily="18" charset="0"/>
                            </a:rPr>
                            <m:t>𝐹</m:t>
                          </m:r>
                          <m:func>
                            <m:funcPr>
                              <m:ctrlPr>
                                <a:rPr lang="en-US" sz="1600" i="1">
                                  <a:latin typeface="Cambria Math" panose="02040503050406030204" pitchFamily="18" charset="0"/>
                                </a:rPr>
                              </m:ctrlPr>
                            </m:funcPr>
                            <m:fName>
                              <m:r>
                                <m:rPr>
                                  <m:sty m:val="p"/>
                                </m:rPr>
                                <a:rPr lang="en-US" sz="1600" b="0" i="0">
                                  <a:latin typeface="Cambria Math" panose="02040503050406030204" pitchFamily="18" charset="0"/>
                                </a:rPr>
                                <m:t>cos</m:t>
                              </m:r>
                            </m:fName>
                            <m:e>
                              <m:r>
                                <a:rPr lang="en-US" sz="1600" b="0" i="1">
                                  <a:latin typeface="Cambria Math" panose="02040503050406030204" pitchFamily="18" charset="0"/>
                                </a:rPr>
                                <m:t>𝜃</m:t>
                              </m:r>
                              <m:r>
                                <a:rPr lang="en-US" sz="1600" b="0" i="0">
                                  <a:latin typeface="Cambria Math" panose="02040503050406030204" pitchFamily="18" charset="0"/>
                                </a:rPr>
                                <m:t>, 0, −</m:t>
                              </m:r>
                              <m:r>
                                <a:rPr lang="en-US" sz="1600" b="0" i="1">
                                  <a:latin typeface="Cambria Math" panose="02040503050406030204" pitchFamily="18" charset="0"/>
                                </a:rPr>
                                <m:t>𝐹</m:t>
                              </m:r>
                              <m:func>
                                <m:funcPr>
                                  <m:ctrlPr>
                                    <a:rPr lang="en-US" sz="1600" i="1">
                                      <a:latin typeface="Cambria Math" panose="02040503050406030204" pitchFamily="18" charset="0"/>
                                    </a:rPr>
                                  </m:ctrlPr>
                                </m:funcPr>
                                <m:fName>
                                  <m:r>
                                    <m:rPr>
                                      <m:sty m:val="p"/>
                                    </m:rPr>
                                    <a:rPr lang="en-US" sz="1600" b="0" i="0">
                                      <a:latin typeface="Cambria Math" panose="02040503050406030204" pitchFamily="18" charset="0"/>
                                    </a:rPr>
                                    <m:t>sin</m:t>
                                  </m:r>
                                </m:fName>
                                <m:e>
                                  <m:r>
                                    <a:rPr lang="en-US" sz="1600" b="0" i="1">
                                      <a:latin typeface="Cambria Math" panose="02040503050406030204" pitchFamily="18" charset="0"/>
                                    </a:rPr>
                                    <m:t>𝜃</m:t>
                                  </m:r>
                                </m:e>
                              </m:func>
                            </m:e>
                          </m:func>
                        </m:e>
                      </m:d>
                    </m:oMath>
                  </m:oMathPara>
                </a14:m>
                <a:endParaRPr lang="en-US" sz="1600" dirty="0"/>
              </a:p>
            </p:txBody>
          </p:sp>
        </mc:Choice>
        <mc:Fallback xmlns="">
          <p:sp>
            <p:nvSpPr>
              <p:cNvPr id="45" name="Rectangle 44">
                <a:extLst>
                  <a:ext uri="{FF2B5EF4-FFF2-40B4-BE49-F238E27FC236}">
                    <a16:creationId xmlns:a16="http://schemas.microsoft.com/office/drawing/2014/main" id="{D32EB6C3-0801-4274-BF11-2603B7EF254D}"/>
                  </a:ext>
                </a:extLst>
              </p:cNvPr>
              <p:cNvSpPr>
                <a:spLocks noRot="1" noChangeAspect="1" noMove="1" noResize="1" noEditPoints="1" noAdjustHandles="1" noChangeArrowheads="1" noChangeShapeType="1" noTextEdit="1"/>
              </p:cNvSpPr>
              <p:nvPr/>
            </p:nvSpPr>
            <p:spPr>
              <a:xfrm>
                <a:off x="508612" y="1105685"/>
                <a:ext cx="2698495" cy="395365"/>
              </a:xfrm>
              <a:prstGeom prst="rect">
                <a:avLst/>
              </a:prstGeom>
              <a:blipFill>
                <a:blip r:embed="rId8"/>
                <a:stretch>
                  <a:fillRect t="-127692" r="-18059" b="-2046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Rectangle 45">
                <a:extLst>
                  <a:ext uri="{FF2B5EF4-FFF2-40B4-BE49-F238E27FC236}">
                    <a16:creationId xmlns:a16="http://schemas.microsoft.com/office/drawing/2014/main" id="{6371B393-0188-4832-ABD0-F28D4A39FA17}"/>
                  </a:ext>
                </a:extLst>
              </p:cNvPr>
              <p:cNvSpPr/>
              <p:nvPr/>
            </p:nvSpPr>
            <p:spPr>
              <a:xfrm>
                <a:off x="508612" y="5660273"/>
                <a:ext cx="4695837" cy="4029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𝑇𝐶𝑆</m:t>
                              </m:r>
                            </m:sub>
                          </m:sSub>
                        </m:e>
                      </m:acc>
                      <m:r>
                        <a:rPr lang="en-US" b="0" i="0" smtClean="0">
                          <a:latin typeface="Cambria Math" panose="02040503050406030204" pitchFamily="18" charset="0"/>
                        </a:rPr>
                        <m:t>=</m:t>
                      </m:r>
                      <m:d>
                        <m:dPr>
                          <m:begChr m:val="["/>
                          <m:endChr m:val="]"/>
                          <m:ctrlPr>
                            <a:rPr lang="en-US" sz="1600" i="1">
                              <a:latin typeface="Cambria Math" panose="02040503050406030204" pitchFamily="18" charset="0"/>
                            </a:rPr>
                          </m:ctrlPr>
                        </m:dPr>
                        <m:e>
                          <m:r>
                            <a:rPr lang="en-US" sz="1600" i="1">
                              <a:latin typeface="Cambria Math" panose="02040503050406030204" pitchFamily="18" charset="0"/>
                            </a:rPr>
                            <m:t>𝑅</m:t>
                          </m:r>
                          <m:func>
                            <m:funcPr>
                              <m:ctrlPr>
                                <a:rPr lang="en-US" sz="1600" i="1">
                                  <a:latin typeface="Cambria Math" panose="02040503050406030204" pitchFamily="18" charset="0"/>
                                </a:rPr>
                              </m:ctrlPr>
                            </m:funcPr>
                            <m:fName>
                              <m:r>
                                <m:rPr>
                                  <m:sty m:val="p"/>
                                </m:rPr>
                                <a:rPr lang="en-US" sz="1600" i="0">
                                  <a:latin typeface="Cambria Math" panose="02040503050406030204" pitchFamily="18" charset="0"/>
                                </a:rPr>
                                <m:t>sin</m:t>
                              </m:r>
                            </m:fName>
                            <m:e>
                              <m:r>
                                <a:rPr lang="en-US" sz="1600" i="0">
                                  <a:latin typeface="Cambria Math" panose="02040503050406030204" pitchFamily="18" charset="0"/>
                                </a:rPr>
                                <m:t>𝒦</m:t>
                              </m:r>
                            </m:e>
                          </m:func>
                          <m:func>
                            <m:funcPr>
                              <m:ctrlPr>
                                <a:rPr lang="en-US" sz="1600" i="1">
                                  <a:latin typeface="Cambria Math" panose="02040503050406030204" pitchFamily="18" charset="0"/>
                                </a:rPr>
                              </m:ctrlPr>
                            </m:funcPr>
                            <m:fName>
                              <m:r>
                                <m:rPr>
                                  <m:sty m:val="p"/>
                                </m:rPr>
                                <a:rPr lang="en-US" sz="1600" i="0">
                                  <a:latin typeface="Cambria Math" panose="02040503050406030204" pitchFamily="18" charset="0"/>
                                </a:rPr>
                                <m:t>sin</m:t>
                              </m:r>
                            </m:fName>
                            <m:e>
                              <m:r>
                                <m:rPr>
                                  <m:sty m:val="p"/>
                                </m:rPr>
                                <a:rPr lang="en-US" sz="1600" i="0">
                                  <a:latin typeface="Cambria Math" panose="02040503050406030204" pitchFamily="18" charset="0"/>
                                </a:rPr>
                                <m:t>Φ</m:t>
                              </m:r>
                            </m:e>
                          </m:func>
                          <m:r>
                            <a:rPr lang="en-US" sz="1600" i="0">
                              <a:latin typeface="Cambria Math" panose="02040503050406030204" pitchFamily="18" charset="0"/>
                            </a:rPr>
                            <m:t>,</m:t>
                          </m:r>
                          <m:r>
                            <a:rPr lang="en-US" sz="1600" i="1">
                              <a:latin typeface="Cambria Math" panose="02040503050406030204" pitchFamily="18" charset="0"/>
                            </a:rPr>
                            <m:t>𝑅</m:t>
                          </m:r>
                          <m:func>
                            <m:funcPr>
                              <m:ctrlPr>
                                <a:rPr lang="en-US" sz="1600" i="1">
                                  <a:latin typeface="Cambria Math" panose="02040503050406030204" pitchFamily="18" charset="0"/>
                                </a:rPr>
                              </m:ctrlPr>
                            </m:funcPr>
                            <m:fName>
                              <m:r>
                                <m:rPr>
                                  <m:sty m:val="p"/>
                                </m:rPr>
                                <a:rPr lang="en-US" sz="1600" i="0">
                                  <a:latin typeface="Cambria Math" panose="02040503050406030204" pitchFamily="18" charset="0"/>
                                </a:rPr>
                                <m:t>sin</m:t>
                              </m:r>
                            </m:fName>
                            <m:e>
                              <m:r>
                                <a:rPr lang="en-US" sz="1600" i="0">
                                  <a:latin typeface="Cambria Math" panose="02040503050406030204" pitchFamily="18" charset="0"/>
                                </a:rPr>
                                <m:t>𝒦</m:t>
                              </m:r>
                            </m:e>
                          </m:func>
                          <m:func>
                            <m:funcPr>
                              <m:ctrlPr>
                                <a:rPr lang="en-US" sz="1600" i="1">
                                  <a:latin typeface="Cambria Math" panose="02040503050406030204" pitchFamily="18" charset="0"/>
                                </a:rPr>
                              </m:ctrlPr>
                            </m:funcPr>
                            <m:fName>
                              <m:func>
                                <m:funcPr>
                                  <m:ctrlPr>
                                    <a:rPr lang="en-US" sz="1600" i="1">
                                      <a:latin typeface="Cambria Math" panose="02040503050406030204" pitchFamily="18" charset="0"/>
                                    </a:rPr>
                                  </m:ctrlPr>
                                </m:funcPr>
                                <m:fName>
                                  <m:r>
                                    <m:rPr>
                                      <m:sty m:val="p"/>
                                    </m:rPr>
                                    <a:rPr lang="en-US" sz="1600" i="0">
                                      <a:latin typeface="Cambria Math" panose="02040503050406030204" pitchFamily="18" charset="0"/>
                                    </a:rPr>
                                    <m:t>cos</m:t>
                                  </m:r>
                                </m:fName>
                                <m:e>
                                  <m:r>
                                    <m:rPr>
                                      <m:sty m:val="p"/>
                                    </m:rPr>
                                    <a:rPr lang="en-US" sz="1600" i="0">
                                      <a:latin typeface="Cambria Math" panose="02040503050406030204" pitchFamily="18" charset="0"/>
                                    </a:rPr>
                                    <m:t>Φ</m:t>
                                  </m:r>
                                </m:e>
                              </m:func>
                              <m:r>
                                <a:rPr lang="en-US" sz="1600" i="0">
                                  <a:latin typeface="Cambria Math" panose="02040503050406030204" pitchFamily="18" charset="0"/>
                                </a:rPr>
                                <m:t>,</m:t>
                              </m:r>
                            </m:fName>
                            <m:e>
                              <m:r>
                                <a:rPr lang="en-US" sz="1600" i="1">
                                  <a:latin typeface="Cambria Math" panose="02040503050406030204" pitchFamily="18" charset="0"/>
                                </a:rPr>
                                <m:t>𝑅</m:t>
                              </m:r>
                              <m:r>
                                <a:rPr lang="en-US" sz="1600" i="0">
                                  <a:latin typeface="Cambria Math" panose="02040503050406030204" pitchFamily="18" charset="0"/>
                                </a:rPr>
                                <m:t>−</m:t>
                              </m:r>
                              <m:r>
                                <a:rPr lang="en-US" sz="1600" i="1">
                                  <a:latin typeface="Cambria Math" panose="02040503050406030204" pitchFamily="18" charset="0"/>
                                </a:rPr>
                                <m:t>𝑅</m:t>
                              </m:r>
                              <m:func>
                                <m:funcPr>
                                  <m:ctrlPr>
                                    <a:rPr lang="en-US" sz="1600" i="1">
                                      <a:latin typeface="Cambria Math" panose="02040503050406030204" pitchFamily="18" charset="0"/>
                                    </a:rPr>
                                  </m:ctrlPr>
                                </m:funcPr>
                                <m:fName>
                                  <m:r>
                                    <m:rPr>
                                      <m:sty m:val="p"/>
                                    </m:rPr>
                                    <a:rPr lang="en-US" sz="1600" i="0">
                                      <a:latin typeface="Cambria Math" panose="02040503050406030204" pitchFamily="18" charset="0"/>
                                    </a:rPr>
                                    <m:t>cos</m:t>
                                  </m:r>
                                </m:fName>
                                <m:e>
                                  <m:r>
                                    <a:rPr lang="en-US" sz="1600" i="0">
                                      <a:latin typeface="Cambria Math" panose="02040503050406030204" pitchFamily="18" charset="0"/>
                                    </a:rPr>
                                    <m:t>𝒦</m:t>
                                  </m:r>
                                </m:e>
                              </m:func>
                            </m:e>
                          </m:func>
                        </m:e>
                      </m:d>
                    </m:oMath>
                  </m:oMathPara>
                </a14:m>
                <a:endParaRPr lang="en-US" sz="1600" dirty="0"/>
              </a:p>
            </p:txBody>
          </p:sp>
        </mc:Choice>
        <mc:Fallback xmlns="">
          <p:sp>
            <p:nvSpPr>
              <p:cNvPr id="46" name="Rectangle 45">
                <a:extLst>
                  <a:ext uri="{FF2B5EF4-FFF2-40B4-BE49-F238E27FC236}">
                    <a16:creationId xmlns:a16="http://schemas.microsoft.com/office/drawing/2014/main" id="{6371B393-0188-4832-ABD0-F28D4A39FA17}"/>
                  </a:ext>
                </a:extLst>
              </p:cNvPr>
              <p:cNvSpPr>
                <a:spLocks noRot="1" noChangeAspect="1" noMove="1" noResize="1" noEditPoints="1" noAdjustHandles="1" noChangeArrowheads="1" noChangeShapeType="1" noTextEdit="1"/>
              </p:cNvSpPr>
              <p:nvPr/>
            </p:nvSpPr>
            <p:spPr>
              <a:xfrm>
                <a:off x="508612" y="5660273"/>
                <a:ext cx="4695837" cy="402931"/>
              </a:xfrm>
              <a:prstGeom prst="rect">
                <a:avLst/>
              </a:prstGeom>
              <a:blipFill>
                <a:blip r:embed="rId9"/>
                <a:stretch>
                  <a:fillRect b="-1515"/>
                </a:stretch>
              </a:blipFill>
            </p:spPr>
            <p:txBody>
              <a:bodyPr/>
              <a:lstStyle/>
              <a:p>
                <a:r>
                  <a:rPr lang="en-US">
                    <a:noFill/>
                  </a:rPr>
                  <a:t> </a:t>
                </a:r>
              </a:p>
            </p:txBody>
          </p:sp>
        </mc:Fallback>
      </mc:AlternateContent>
      <p:sp>
        <p:nvSpPr>
          <p:cNvPr id="47" name="Rectangle 46">
            <a:extLst>
              <a:ext uri="{FF2B5EF4-FFF2-40B4-BE49-F238E27FC236}">
                <a16:creationId xmlns:a16="http://schemas.microsoft.com/office/drawing/2014/main" id="{31DA1266-14B5-4BD0-AA17-8430FC5DBF2B}"/>
              </a:ext>
            </a:extLst>
          </p:cNvPr>
          <p:cNvSpPr/>
          <p:nvPr/>
        </p:nvSpPr>
        <p:spPr>
          <a:xfrm rot="2404796">
            <a:off x="9076088" y="4041329"/>
            <a:ext cx="153207" cy="117415"/>
          </a:xfrm>
          <a:prstGeom prst="rect">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8" name="Rectangle 47">
                <a:extLst>
                  <a:ext uri="{FF2B5EF4-FFF2-40B4-BE49-F238E27FC236}">
                    <a16:creationId xmlns:a16="http://schemas.microsoft.com/office/drawing/2014/main" id="{82D65C0D-B478-4795-923D-AF1CC253DCCF}"/>
                  </a:ext>
                </a:extLst>
              </p:cNvPr>
              <p:cNvSpPr/>
              <p:nvPr/>
            </p:nvSpPr>
            <p:spPr>
              <a:xfrm>
                <a:off x="505643" y="2993157"/>
                <a:ext cx="2325700" cy="73238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𝑡</m:t>
                          </m:r>
                        </m:e>
                        <m:sub>
                          <m:r>
                            <a:rPr lang="en-US" sz="1600" i="1">
                              <a:latin typeface="Cambria Math" panose="02040503050406030204" pitchFamily="18" charset="0"/>
                            </a:rPr>
                            <m:t>𝑛</m:t>
                          </m:r>
                        </m:sub>
                      </m:sSub>
                      <m:r>
                        <a:rPr lang="en-US" sz="1600" i="0">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𝑆</m:t>
                          </m:r>
                        </m:e>
                        <m:sub>
                          <m:r>
                            <a:rPr lang="en-US" sz="1600" i="1">
                              <a:latin typeface="Cambria Math" panose="02040503050406030204" pitchFamily="18" charset="0"/>
                            </a:rPr>
                            <m:t>𝑡</m:t>
                          </m:r>
                        </m:sub>
                      </m:sSub>
                      <m:r>
                        <a:rPr lang="en-US" sz="1600" i="0">
                          <a:latin typeface="Cambria Math" panose="02040503050406030204" pitchFamily="18" charset="0"/>
                        </a:rPr>
                        <m:t>×</m:t>
                      </m:r>
                      <m:f>
                        <m:fPr>
                          <m:ctrlPr>
                            <a:rPr lang="en-US" sz="1600" i="1">
                              <a:latin typeface="Cambria Math" panose="02040503050406030204" pitchFamily="18" charset="0"/>
                            </a:rPr>
                          </m:ctrlPr>
                        </m:fPr>
                        <m:num>
                          <m:acc>
                            <m:accPr>
                              <m:chr m:val="⃗"/>
                              <m:ctrlPr>
                                <a:rPr lang="en-US" sz="1600" i="1">
                                  <a:latin typeface="Cambria Math" panose="02040503050406030204" pitchFamily="18" charset="0"/>
                                </a:rPr>
                              </m:ctrlPr>
                            </m:accPr>
                            <m:e>
                              <m:sSub>
                                <m:sSubPr>
                                  <m:ctrlPr>
                                    <a:rPr lang="en-US" sz="1600" i="1">
                                      <a:latin typeface="Cambria Math" panose="02040503050406030204" pitchFamily="18" charset="0"/>
                                    </a:rPr>
                                  </m:ctrlPr>
                                </m:sSubPr>
                                <m:e>
                                  <m:r>
                                    <a:rPr lang="en-US" sz="1600" i="1">
                                      <a:latin typeface="Cambria Math" panose="02040503050406030204" pitchFamily="18" charset="0"/>
                                    </a:rPr>
                                    <m:t>𝑃𝐶</m:t>
                                  </m:r>
                                </m:e>
                                <m:sub>
                                  <m:r>
                                    <a:rPr lang="en-US" sz="1600" i="1">
                                      <a:latin typeface="Cambria Math" panose="02040503050406030204" pitchFamily="18" charset="0"/>
                                    </a:rPr>
                                    <m:t>𝑇𝐶𝑆</m:t>
                                  </m:r>
                                </m:sub>
                              </m:sSub>
                            </m:e>
                          </m:acc>
                          <m:r>
                            <a:rPr lang="en-US" sz="1600" i="0">
                              <a:latin typeface="Cambria Math" panose="02040503050406030204" pitchFamily="18" charset="0"/>
                            </a:rPr>
                            <m:t>.</m:t>
                          </m:r>
                          <m:acc>
                            <m:accPr>
                              <m:chr m:val="⃗"/>
                              <m:ctrlPr>
                                <a:rPr lang="en-US" sz="1600" i="1">
                                  <a:latin typeface="Cambria Math" panose="02040503050406030204" pitchFamily="18" charset="0"/>
                                </a:rPr>
                              </m:ctrlPr>
                            </m:accPr>
                            <m:e>
                              <m:r>
                                <a:rPr lang="en-US" sz="1600" i="1">
                                  <a:latin typeface="Cambria Math" panose="02040503050406030204" pitchFamily="18" charset="0"/>
                                </a:rPr>
                                <m:t>𝑓𝑒𝑒𝑑</m:t>
                              </m:r>
                            </m:e>
                          </m:acc>
                        </m:num>
                        <m:den>
                          <m:d>
                            <m:dPr>
                              <m:begChr m:val="|"/>
                              <m:endChr m:val="|"/>
                              <m:ctrlPr>
                                <a:rPr lang="en-US" sz="1600" i="1">
                                  <a:latin typeface="Cambria Math" panose="02040503050406030204" pitchFamily="18" charset="0"/>
                                </a:rPr>
                              </m:ctrlPr>
                            </m:dPr>
                            <m:e>
                              <m:acc>
                                <m:accPr>
                                  <m:chr m:val="⃗"/>
                                  <m:ctrlPr>
                                    <a:rPr lang="en-US" sz="1600" i="1">
                                      <a:latin typeface="Cambria Math" panose="02040503050406030204" pitchFamily="18" charset="0"/>
                                    </a:rPr>
                                  </m:ctrlPr>
                                </m:accPr>
                                <m:e>
                                  <m:sSub>
                                    <m:sSubPr>
                                      <m:ctrlPr>
                                        <a:rPr lang="en-US" sz="1600" i="1">
                                          <a:latin typeface="Cambria Math" panose="02040503050406030204" pitchFamily="18" charset="0"/>
                                        </a:rPr>
                                      </m:ctrlPr>
                                    </m:sSubPr>
                                    <m:e>
                                      <m:r>
                                        <a:rPr lang="en-US" sz="1600" i="1">
                                          <a:latin typeface="Cambria Math" panose="02040503050406030204" pitchFamily="18" charset="0"/>
                                        </a:rPr>
                                        <m:t>𝑃𝐶</m:t>
                                      </m:r>
                                    </m:e>
                                    <m:sub>
                                      <m:r>
                                        <a:rPr lang="en-US" sz="1600" i="1">
                                          <a:latin typeface="Cambria Math" panose="02040503050406030204" pitchFamily="18" charset="0"/>
                                        </a:rPr>
                                        <m:t>𝑇𝐶𝑆</m:t>
                                      </m:r>
                                    </m:sub>
                                  </m:sSub>
                                </m:e>
                              </m:acc>
                            </m:e>
                          </m:d>
                          <m:d>
                            <m:dPr>
                              <m:begChr m:val="|"/>
                              <m:endChr m:val="|"/>
                              <m:ctrlPr>
                                <a:rPr lang="en-US" sz="1600" i="1">
                                  <a:latin typeface="Cambria Math" panose="02040503050406030204" pitchFamily="18" charset="0"/>
                                </a:rPr>
                              </m:ctrlPr>
                            </m:dPr>
                            <m:e>
                              <m:acc>
                                <m:accPr>
                                  <m:chr m:val="⃗"/>
                                  <m:ctrlPr>
                                    <a:rPr lang="en-US" sz="1600" i="1">
                                      <a:latin typeface="Cambria Math" panose="02040503050406030204" pitchFamily="18" charset="0"/>
                                    </a:rPr>
                                  </m:ctrlPr>
                                </m:accPr>
                                <m:e>
                                  <m:r>
                                    <a:rPr lang="en-US" sz="1600" i="1">
                                      <a:latin typeface="Cambria Math" panose="02040503050406030204" pitchFamily="18" charset="0"/>
                                    </a:rPr>
                                    <m:t>𝑓𝑒𝑒𝑑</m:t>
                                  </m:r>
                                </m:e>
                              </m:acc>
                            </m:e>
                          </m:d>
                        </m:den>
                      </m:f>
                    </m:oMath>
                  </m:oMathPara>
                </a14:m>
                <a:endParaRPr lang="en-US" sz="1600" dirty="0"/>
              </a:p>
            </p:txBody>
          </p:sp>
        </mc:Choice>
        <mc:Fallback xmlns="">
          <p:sp>
            <p:nvSpPr>
              <p:cNvPr id="48" name="Rectangle 47">
                <a:extLst>
                  <a:ext uri="{FF2B5EF4-FFF2-40B4-BE49-F238E27FC236}">
                    <a16:creationId xmlns:a16="http://schemas.microsoft.com/office/drawing/2014/main" id="{82D65C0D-B478-4795-923D-AF1CC253DCCF}"/>
                  </a:ext>
                </a:extLst>
              </p:cNvPr>
              <p:cNvSpPr>
                <a:spLocks noRot="1" noChangeAspect="1" noMove="1" noResize="1" noEditPoints="1" noAdjustHandles="1" noChangeArrowheads="1" noChangeShapeType="1" noTextEdit="1"/>
              </p:cNvSpPr>
              <p:nvPr/>
            </p:nvSpPr>
            <p:spPr>
              <a:xfrm>
                <a:off x="505643" y="2993157"/>
                <a:ext cx="2325700" cy="732380"/>
              </a:xfrm>
              <a:prstGeom prst="rect">
                <a:avLst/>
              </a:prstGeom>
              <a:blipFill>
                <a:blip r:embed="rId10"/>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1198524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up)">
                                      <p:cBhvr>
                                        <p:cTn id="7" dur="500"/>
                                        <p:tgtEl>
                                          <p:spTgt spid="19"/>
                                        </p:tgtEl>
                                      </p:cBhvr>
                                    </p:animEffect>
                                  </p:childTnLst>
                                </p:cTn>
                              </p:par>
                              <p:par>
                                <p:cTn id="8" presetID="10" presetClass="entr" presetSubtype="0" fill="hold" grpId="0" nodeType="withEffect">
                                  <p:stCondLst>
                                    <p:cond delay="25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2"/>
                                        </p:tgtEl>
                                        <p:attrNameLst>
                                          <p:attrName>style.visibility</p:attrName>
                                        </p:attrNameLst>
                                      </p:cBhvr>
                                      <p:to>
                                        <p:strVal val="visible"/>
                                      </p:to>
                                    </p:set>
                                    <p:animEffect transition="in" filter="fade">
                                      <p:cBhvr>
                                        <p:cTn id="15" dur="500"/>
                                        <p:tgtEl>
                                          <p:spTgt spid="3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4"/>
                                        </p:tgtEl>
                                        <p:attrNameLst>
                                          <p:attrName>style.visibility</p:attrName>
                                        </p:attrNameLst>
                                      </p:cBhvr>
                                      <p:to>
                                        <p:strVal val="visible"/>
                                      </p:to>
                                    </p:set>
                                    <p:animEffect transition="in" filter="fade">
                                      <p:cBhvr>
                                        <p:cTn id="18" dur="500"/>
                                        <p:tgtEl>
                                          <p:spTgt spid="44"/>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45"/>
                                        </p:tgtEl>
                                        <p:attrNameLst>
                                          <p:attrName>style.visibility</p:attrName>
                                        </p:attrNameLst>
                                      </p:cBhvr>
                                      <p:to>
                                        <p:strVal val="visible"/>
                                      </p:to>
                                    </p:set>
                                    <p:animEffect transition="in" filter="fade">
                                      <p:cBhvr>
                                        <p:cTn id="21" dur="500"/>
                                        <p:tgtEl>
                                          <p:spTgt spid="45"/>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43"/>
                                        </p:tgtEl>
                                        <p:attrNameLst>
                                          <p:attrName>style.visibility</p:attrName>
                                        </p:attrNameLst>
                                      </p:cBhvr>
                                      <p:to>
                                        <p:strVal val="visible"/>
                                      </p:to>
                                    </p:set>
                                    <p:animEffect transition="in" filter="fade">
                                      <p:cBhvr>
                                        <p:cTn id="26" dur="500"/>
                                        <p:tgtEl>
                                          <p:spTgt spid="43"/>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nodeType="clickEffect">
                                  <p:stCondLst>
                                    <p:cond delay="0"/>
                                  </p:stCondLst>
                                  <p:childTnLst>
                                    <p:set>
                                      <p:cBhvr>
                                        <p:cTn id="30" dur="1" fill="hold">
                                          <p:stCondLst>
                                            <p:cond delay="0"/>
                                          </p:stCondLst>
                                        </p:cTn>
                                        <p:tgtEl>
                                          <p:spTgt spid="27"/>
                                        </p:tgtEl>
                                        <p:attrNameLst>
                                          <p:attrName>style.visibility</p:attrName>
                                        </p:attrNameLst>
                                      </p:cBhvr>
                                      <p:to>
                                        <p:strVal val="visible"/>
                                      </p:to>
                                    </p:set>
                                    <p:animEffect transition="in" filter="wipe(down)">
                                      <p:cBhvr>
                                        <p:cTn id="31" dur="500"/>
                                        <p:tgtEl>
                                          <p:spTgt spid="27"/>
                                        </p:tgtEl>
                                      </p:cBhvr>
                                    </p:animEffect>
                                  </p:childTnLst>
                                </p:cTn>
                              </p:par>
                              <p:par>
                                <p:cTn id="32" presetID="10" presetClass="entr" presetSubtype="0" fill="hold" grpId="0" nodeType="withEffect">
                                  <p:stCondLst>
                                    <p:cond delay="250"/>
                                  </p:stCondLst>
                                  <p:childTnLst>
                                    <p:set>
                                      <p:cBhvr>
                                        <p:cTn id="33" dur="1" fill="hold">
                                          <p:stCondLst>
                                            <p:cond delay="0"/>
                                          </p:stCondLst>
                                        </p:cTn>
                                        <p:tgtEl>
                                          <p:spTgt spid="29"/>
                                        </p:tgtEl>
                                        <p:attrNameLst>
                                          <p:attrName>style.visibility</p:attrName>
                                        </p:attrNameLst>
                                      </p:cBhvr>
                                      <p:to>
                                        <p:strVal val="visible"/>
                                      </p:to>
                                    </p:set>
                                    <p:animEffect transition="in" filter="fade">
                                      <p:cBhvr>
                                        <p:cTn id="34" dur="500"/>
                                        <p:tgtEl>
                                          <p:spTgt spid="29"/>
                                        </p:tgtEl>
                                      </p:cBhvr>
                                    </p:animEffect>
                                  </p:childTnLst>
                                </p:cTn>
                              </p:par>
                              <p:par>
                                <p:cTn id="35" presetID="10" presetClass="entr" presetSubtype="0" fill="hold" grpId="0" nodeType="withEffect">
                                  <p:stCondLst>
                                    <p:cond delay="250"/>
                                  </p:stCondLst>
                                  <p:childTnLst>
                                    <p:set>
                                      <p:cBhvr>
                                        <p:cTn id="36" dur="1" fill="hold">
                                          <p:stCondLst>
                                            <p:cond delay="0"/>
                                          </p:stCondLst>
                                        </p:cTn>
                                        <p:tgtEl>
                                          <p:spTgt spid="18"/>
                                        </p:tgtEl>
                                        <p:attrNameLst>
                                          <p:attrName>style.visibility</p:attrName>
                                        </p:attrNameLst>
                                      </p:cBhvr>
                                      <p:to>
                                        <p:strVal val="visible"/>
                                      </p:to>
                                    </p:set>
                                    <p:animEffect transition="in" filter="fade">
                                      <p:cBhvr>
                                        <p:cTn id="37" dur="500"/>
                                        <p:tgtEl>
                                          <p:spTgt spid="18"/>
                                        </p:tgtEl>
                                      </p:cBhvr>
                                    </p:animEffect>
                                  </p:childTnLst>
                                </p:cTn>
                              </p:par>
                              <p:par>
                                <p:cTn id="38" presetID="22" presetClass="entr" presetSubtype="1" fill="hold" nodeType="withEffect">
                                  <p:stCondLst>
                                    <p:cond delay="500"/>
                                  </p:stCondLst>
                                  <p:childTnLst>
                                    <p:set>
                                      <p:cBhvr>
                                        <p:cTn id="39" dur="1" fill="hold">
                                          <p:stCondLst>
                                            <p:cond delay="0"/>
                                          </p:stCondLst>
                                        </p:cTn>
                                        <p:tgtEl>
                                          <p:spTgt spid="17"/>
                                        </p:tgtEl>
                                        <p:attrNameLst>
                                          <p:attrName>style.visibility</p:attrName>
                                        </p:attrNameLst>
                                      </p:cBhvr>
                                      <p:to>
                                        <p:strVal val="visible"/>
                                      </p:to>
                                    </p:set>
                                    <p:animEffect transition="in" filter="wipe(up)">
                                      <p:cBhvr>
                                        <p:cTn id="40" dur="500"/>
                                        <p:tgtEl>
                                          <p:spTgt spid="17"/>
                                        </p:tgtEl>
                                      </p:cBhvr>
                                    </p:animEffect>
                                  </p:childTnLst>
                                </p:cTn>
                              </p:par>
                              <p:par>
                                <p:cTn id="41" presetID="10" presetClass="entr" presetSubtype="0" fill="hold" grpId="0" nodeType="withEffect">
                                  <p:stCondLst>
                                    <p:cond delay="500"/>
                                  </p:stCondLst>
                                  <p:childTnLst>
                                    <p:set>
                                      <p:cBhvr>
                                        <p:cTn id="42" dur="1" fill="hold">
                                          <p:stCondLst>
                                            <p:cond delay="0"/>
                                          </p:stCondLst>
                                        </p:cTn>
                                        <p:tgtEl>
                                          <p:spTgt spid="46"/>
                                        </p:tgtEl>
                                        <p:attrNameLst>
                                          <p:attrName>style.visibility</p:attrName>
                                        </p:attrNameLst>
                                      </p:cBhvr>
                                      <p:to>
                                        <p:strVal val="visible"/>
                                      </p:to>
                                    </p:set>
                                    <p:animEffect transition="in" filter="fade">
                                      <p:cBhvr>
                                        <p:cTn id="43" dur="500"/>
                                        <p:tgtEl>
                                          <p:spTgt spid="46"/>
                                        </p:tgtEl>
                                      </p:cBhvr>
                                    </p:animEffect>
                                  </p:childTnLst>
                                </p:cTn>
                              </p:par>
                              <p:par>
                                <p:cTn id="44" presetID="10" presetClass="entr" presetSubtype="0" fill="hold" grpId="0" nodeType="withEffect">
                                  <p:stCondLst>
                                    <p:cond delay="500"/>
                                  </p:stCondLst>
                                  <p:childTnLst>
                                    <p:set>
                                      <p:cBhvr>
                                        <p:cTn id="45" dur="1" fill="hold">
                                          <p:stCondLst>
                                            <p:cond delay="0"/>
                                          </p:stCondLst>
                                        </p:cTn>
                                        <p:tgtEl>
                                          <p:spTgt spid="47"/>
                                        </p:tgtEl>
                                        <p:attrNameLst>
                                          <p:attrName>style.visibility</p:attrName>
                                        </p:attrNameLst>
                                      </p:cBhvr>
                                      <p:to>
                                        <p:strVal val="visible"/>
                                      </p:to>
                                    </p:set>
                                    <p:animEffect transition="in" filter="fade">
                                      <p:cBhvr>
                                        <p:cTn id="46" dur="500"/>
                                        <p:tgtEl>
                                          <p:spTgt spid="47"/>
                                        </p:tgtEl>
                                      </p:cBhvr>
                                    </p:animEffect>
                                  </p:childTnLst>
                                </p:cTn>
                              </p:par>
                              <p:par>
                                <p:cTn id="47" presetID="16" presetClass="entr" presetSubtype="37" fill="hold" nodeType="withEffect">
                                  <p:stCondLst>
                                    <p:cond delay="500"/>
                                  </p:stCondLst>
                                  <p:childTnLst>
                                    <p:set>
                                      <p:cBhvr>
                                        <p:cTn id="48" dur="1" fill="hold">
                                          <p:stCondLst>
                                            <p:cond delay="0"/>
                                          </p:stCondLst>
                                        </p:cTn>
                                        <p:tgtEl>
                                          <p:spTgt spid="23"/>
                                        </p:tgtEl>
                                        <p:attrNameLst>
                                          <p:attrName>style.visibility</p:attrName>
                                        </p:attrNameLst>
                                      </p:cBhvr>
                                      <p:to>
                                        <p:strVal val="visible"/>
                                      </p:to>
                                    </p:set>
                                    <p:animEffect transition="in" filter="barn(outVertical)">
                                      <p:cBhvr>
                                        <p:cTn id="49" dur="500"/>
                                        <p:tgtEl>
                                          <p:spTgt spid="23"/>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1" fill="hold" nodeType="clickEffect">
                                  <p:stCondLst>
                                    <p:cond delay="0"/>
                                  </p:stCondLst>
                                  <p:childTnLst>
                                    <p:set>
                                      <p:cBhvr>
                                        <p:cTn id="53" dur="1" fill="hold">
                                          <p:stCondLst>
                                            <p:cond delay="0"/>
                                          </p:stCondLst>
                                        </p:cTn>
                                        <p:tgtEl>
                                          <p:spTgt spid="26"/>
                                        </p:tgtEl>
                                        <p:attrNameLst>
                                          <p:attrName>style.visibility</p:attrName>
                                        </p:attrNameLst>
                                      </p:cBhvr>
                                      <p:to>
                                        <p:strVal val="visible"/>
                                      </p:to>
                                    </p:set>
                                    <p:animEffect transition="in" filter="wipe(up)">
                                      <p:cBhvr>
                                        <p:cTn id="54" dur="500"/>
                                        <p:tgtEl>
                                          <p:spTgt spid="26"/>
                                        </p:tgtEl>
                                      </p:cBhvr>
                                    </p:animEffect>
                                  </p:childTnLst>
                                </p:cTn>
                              </p:par>
                              <p:par>
                                <p:cTn id="55" presetID="10" presetClass="entr" presetSubtype="0" fill="hold" grpId="0" nodeType="withEffect">
                                  <p:stCondLst>
                                    <p:cond delay="250"/>
                                  </p:stCondLst>
                                  <p:childTnLst>
                                    <p:set>
                                      <p:cBhvr>
                                        <p:cTn id="56" dur="1" fill="hold">
                                          <p:stCondLst>
                                            <p:cond delay="0"/>
                                          </p:stCondLst>
                                        </p:cTn>
                                        <p:tgtEl>
                                          <p:spTgt spid="28"/>
                                        </p:tgtEl>
                                        <p:attrNameLst>
                                          <p:attrName>style.visibility</p:attrName>
                                        </p:attrNameLst>
                                      </p:cBhvr>
                                      <p:to>
                                        <p:strVal val="visible"/>
                                      </p:to>
                                    </p:set>
                                    <p:animEffect transition="in" filter="fade">
                                      <p:cBhvr>
                                        <p:cTn id="57" dur="500"/>
                                        <p:tgtEl>
                                          <p:spTgt spid="28"/>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1" fill="hold" nodeType="clickEffect">
                                  <p:stCondLst>
                                    <p:cond delay="0"/>
                                  </p:stCondLst>
                                  <p:childTnLst>
                                    <p:set>
                                      <p:cBhvr>
                                        <p:cTn id="61" dur="1" fill="hold">
                                          <p:stCondLst>
                                            <p:cond delay="0"/>
                                          </p:stCondLst>
                                        </p:cTn>
                                        <p:tgtEl>
                                          <p:spTgt spid="10"/>
                                        </p:tgtEl>
                                        <p:attrNameLst>
                                          <p:attrName>style.visibility</p:attrName>
                                        </p:attrNameLst>
                                      </p:cBhvr>
                                      <p:to>
                                        <p:strVal val="visible"/>
                                      </p:to>
                                    </p:set>
                                    <p:animEffect transition="in" filter="wipe(up)">
                                      <p:cBhvr>
                                        <p:cTn id="62" dur="500"/>
                                        <p:tgtEl>
                                          <p:spTgt spid="10"/>
                                        </p:tgtEl>
                                      </p:cBhvr>
                                    </p:animEffect>
                                  </p:childTnLst>
                                </p:cTn>
                              </p:par>
                              <p:par>
                                <p:cTn id="63" presetID="10" presetClass="entr" presetSubtype="0" fill="hold" grpId="0" nodeType="withEffect">
                                  <p:stCondLst>
                                    <p:cond delay="250"/>
                                  </p:stCondLst>
                                  <p:childTnLst>
                                    <p:set>
                                      <p:cBhvr>
                                        <p:cTn id="64" dur="1" fill="hold">
                                          <p:stCondLst>
                                            <p:cond delay="0"/>
                                          </p:stCondLst>
                                        </p:cTn>
                                        <p:tgtEl>
                                          <p:spTgt spid="22"/>
                                        </p:tgtEl>
                                        <p:attrNameLst>
                                          <p:attrName>style.visibility</p:attrName>
                                        </p:attrNameLst>
                                      </p:cBhvr>
                                      <p:to>
                                        <p:strVal val="visible"/>
                                      </p:to>
                                    </p:set>
                                    <p:animEffect transition="in" filter="fade">
                                      <p:cBhvr>
                                        <p:cTn id="65" dur="500"/>
                                        <p:tgtEl>
                                          <p:spTgt spid="22"/>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1" fill="hold" nodeType="clickEffect">
                                  <p:stCondLst>
                                    <p:cond delay="0"/>
                                  </p:stCondLst>
                                  <p:childTnLst>
                                    <p:set>
                                      <p:cBhvr>
                                        <p:cTn id="69" dur="1" fill="hold">
                                          <p:stCondLst>
                                            <p:cond delay="0"/>
                                          </p:stCondLst>
                                        </p:cTn>
                                        <p:tgtEl>
                                          <p:spTgt spid="8"/>
                                        </p:tgtEl>
                                        <p:attrNameLst>
                                          <p:attrName>style.visibility</p:attrName>
                                        </p:attrNameLst>
                                      </p:cBhvr>
                                      <p:to>
                                        <p:strVal val="visible"/>
                                      </p:to>
                                    </p:set>
                                    <p:animEffect transition="in" filter="wipe(up)">
                                      <p:cBhvr>
                                        <p:cTn id="70" dur="500"/>
                                        <p:tgtEl>
                                          <p:spTgt spid="8"/>
                                        </p:tgtEl>
                                      </p:cBhvr>
                                    </p:animEffect>
                                  </p:childTnLst>
                                </p:cTn>
                              </p:par>
                              <p:par>
                                <p:cTn id="71" presetID="10" presetClass="entr" presetSubtype="0" fill="hold" grpId="0" nodeType="withEffect">
                                  <p:stCondLst>
                                    <p:cond delay="250"/>
                                  </p:stCondLst>
                                  <p:childTnLst>
                                    <p:set>
                                      <p:cBhvr>
                                        <p:cTn id="72" dur="1" fill="hold">
                                          <p:stCondLst>
                                            <p:cond delay="0"/>
                                          </p:stCondLst>
                                        </p:cTn>
                                        <p:tgtEl>
                                          <p:spTgt spid="31"/>
                                        </p:tgtEl>
                                        <p:attrNameLst>
                                          <p:attrName>style.visibility</p:attrName>
                                        </p:attrNameLst>
                                      </p:cBhvr>
                                      <p:to>
                                        <p:strVal val="visible"/>
                                      </p:to>
                                    </p:set>
                                    <p:animEffect transition="in" filter="fade">
                                      <p:cBhvr>
                                        <p:cTn id="73" dur="500"/>
                                        <p:tgtEl>
                                          <p:spTgt spid="31"/>
                                        </p:tgtEl>
                                      </p:cBhvr>
                                    </p:animEffect>
                                  </p:childTnLst>
                                </p:cTn>
                              </p:par>
                              <p:par>
                                <p:cTn id="74" presetID="16" presetClass="entr" presetSubtype="37" fill="hold" grpId="0" nodeType="withEffect">
                                  <p:stCondLst>
                                    <p:cond delay="250"/>
                                  </p:stCondLst>
                                  <p:childTnLst>
                                    <p:set>
                                      <p:cBhvr>
                                        <p:cTn id="75" dur="1" fill="hold">
                                          <p:stCondLst>
                                            <p:cond delay="0"/>
                                          </p:stCondLst>
                                        </p:cTn>
                                        <p:tgtEl>
                                          <p:spTgt spid="24"/>
                                        </p:tgtEl>
                                        <p:attrNameLst>
                                          <p:attrName>style.visibility</p:attrName>
                                        </p:attrNameLst>
                                      </p:cBhvr>
                                      <p:to>
                                        <p:strVal val="visible"/>
                                      </p:to>
                                    </p:set>
                                    <p:animEffect transition="in" filter="barn(outVertical)">
                                      <p:cBhvr>
                                        <p:cTn id="76" dur="500"/>
                                        <p:tgtEl>
                                          <p:spTgt spid="24"/>
                                        </p:tgtEl>
                                      </p:cBhvr>
                                    </p:animEffect>
                                  </p:childTnLst>
                                </p:cTn>
                              </p:par>
                              <p:par>
                                <p:cTn id="77" presetID="22" presetClass="entr" presetSubtype="1" fill="hold" nodeType="withEffect">
                                  <p:stCondLst>
                                    <p:cond delay="250"/>
                                  </p:stCondLst>
                                  <p:childTnLst>
                                    <p:set>
                                      <p:cBhvr>
                                        <p:cTn id="78" dur="1" fill="hold">
                                          <p:stCondLst>
                                            <p:cond delay="0"/>
                                          </p:stCondLst>
                                        </p:cTn>
                                        <p:tgtEl>
                                          <p:spTgt spid="21"/>
                                        </p:tgtEl>
                                        <p:attrNameLst>
                                          <p:attrName>style.visibility</p:attrName>
                                        </p:attrNameLst>
                                      </p:cBhvr>
                                      <p:to>
                                        <p:strVal val="visible"/>
                                      </p:to>
                                    </p:set>
                                    <p:animEffect transition="in" filter="wipe(up)">
                                      <p:cBhvr>
                                        <p:cTn id="79" dur="500"/>
                                        <p:tgtEl>
                                          <p:spTgt spid="21"/>
                                        </p:tgtEl>
                                      </p:cBhvr>
                                    </p:animEffect>
                                  </p:childTnLst>
                                </p:cTn>
                              </p:par>
                              <p:par>
                                <p:cTn id="80" presetID="10" presetClass="entr" presetSubtype="0" fill="hold" grpId="0" nodeType="withEffect">
                                  <p:stCondLst>
                                    <p:cond delay="500"/>
                                  </p:stCondLst>
                                  <p:childTnLst>
                                    <p:set>
                                      <p:cBhvr>
                                        <p:cTn id="81" dur="1" fill="hold">
                                          <p:stCondLst>
                                            <p:cond delay="0"/>
                                          </p:stCondLst>
                                        </p:cTn>
                                        <p:tgtEl>
                                          <p:spTgt spid="48"/>
                                        </p:tgtEl>
                                        <p:attrNameLst>
                                          <p:attrName>style.visibility</p:attrName>
                                        </p:attrNameLst>
                                      </p:cBhvr>
                                      <p:to>
                                        <p:strVal val="visible"/>
                                      </p:to>
                                    </p:set>
                                    <p:animEffect transition="in" filter="fade">
                                      <p:cBhvr>
                                        <p:cTn id="82"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0" grpId="0"/>
      <p:bldP spid="22" grpId="0"/>
      <p:bldP spid="24" grpId="0" animBg="1"/>
      <p:bldP spid="28" grpId="0"/>
      <p:bldP spid="29" grpId="0"/>
      <p:bldP spid="31" grpId="0"/>
      <p:bldP spid="44" grpId="0"/>
      <p:bldP spid="45" grpId="0"/>
      <p:bldP spid="46" grpId="0"/>
      <p:bldP spid="47" grpId="0" animBg="1"/>
      <p:bldP spid="48"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B75785-1D8C-4863-9823-4962E2E18976}"/>
              </a:ext>
            </a:extLst>
          </p:cNvPr>
          <p:cNvSpPr>
            <a:spLocks noGrp="1"/>
          </p:cNvSpPr>
          <p:nvPr>
            <p:ph type="title" idx="4294967295"/>
          </p:nvPr>
        </p:nvSpPr>
        <p:spPr>
          <a:xfrm>
            <a:off x="0" y="-128588"/>
            <a:ext cx="12192000" cy="1450976"/>
          </a:xfrm>
        </p:spPr>
        <p:txBody>
          <a:bodyPr>
            <a:normAutofit/>
          </a:bodyPr>
          <a:lstStyle/>
          <a:p>
            <a:pPr algn="ctr"/>
            <a:r>
              <a:rPr lang="en-US" sz="3800" dirty="0"/>
              <a:t>Model 3: General Milling Tool Cutting Planar Surface</a:t>
            </a:r>
          </a:p>
        </p:txBody>
      </p:sp>
      <p:sp>
        <p:nvSpPr>
          <p:cNvPr id="3" name="TextBox 2">
            <a:extLst>
              <a:ext uri="{FF2B5EF4-FFF2-40B4-BE49-F238E27FC236}">
                <a16:creationId xmlns:a16="http://schemas.microsoft.com/office/drawing/2014/main" id="{270F95B5-F240-4270-86C7-7559956D4495}"/>
              </a:ext>
            </a:extLst>
          </p:cNvPr>
          <p:cNvSpPr txBox="1"/>
          <p:nvPr/>
        </p:nvSpPr>
        <p:spPr>
          <a:xfrm>
            <a:off x="1205346" y="1590354"/>
            <a:ext cx="9950334" cy="3416320"/>
          </a:xfrm>
          <a:prstGeom prst="rect">
            <a:avLst/>
          </a:prstGeom>
          <a:noFill/>
        </p:spPr>
        <p:txBody>
          <a:bodyPr wrap="square" rtlCol="0">
            <a:spAutoFit/>
          </a:bodyPr>
          <a:lstStyle/>
          <a:p>
            <a:r>
              <a:rPr lang="en-US" sz="2400" b="1" dirty="0"/>
              <a:t>Previous model is no longer valid:</a:t>
            </a:r>
          </a:p>
          <a:p>
            <a:pPr marL="342900" indent="-342900">
              <a:buFontTx/>
              <a:buChar char="-"/>
            </a:pPr>
            <a:r>
              <a:rPr lang="en-US" sz="2400" dirty="0"/>
              <a:t>Tool surface envelope </a:t>
            </a:r>
          </a:p>
          <a:p>
            <a:pPr marL="342900" indent="-342900">
              <a:buFontTx/>
              <a:buChar char="-"/>
            </a:pPr>
            <a:r>
              <a:rPr lang="en-US" sz="2400" dirty="0"/>
              <a:t>Engagement region determination methodology (tool center is not defined)</a:t>
            </a:r>
          </a:p>
          <a:p>
            <a:pPr marL="342900" indent="-342900">
              <a:buFontTx/>
              <a:buChar char="-"/>
            </a:pPr>
            <a:r>
              <a:rPr lang="en-US" sz="2400" dirty="0"/>
              <a:t>Chip thickness calculation methodology</a:t>
            </a:r>
          </a:p>
          <a:p>
            <a:endParaRPr lang="en-US" sz="2400" dirty="0"/>
          </a:p>
          <a:p>
            <a:r>
              <a:rPr lang="en-US" sz="2400" b="1" dirty="0"/>
              <a:t>Extensions</a:t>
            </a:r>
          </a:p>
          <a:p>
            <a:pPr marL="514350" indent="-514350">
              <a:buAutoNum type="romanLcParenR"/>
            </a:pPr>
            <a:r>
              <a:rPr lang="en-US" sz="2400" dirty="0"/>
              <a:t>Non-planar surfaces</a:t>
            </a:r>
          </a:p>
          <a:p>
            <a:pPr marL="514350" indent="-514350">
              <a:buAutoNum type="romanLcParenR"/>
            </a:pPr>
            <a:r>
              <a:rPr lang="en-US" sz="2400" dirty="0"/>
              <a:t>Surface Roughness</a:t>
            </a:r>
          </a:p>
          <a:p>
            <a:pPr marL="514350" indent="-514350">
              <a:buAutoNum type="romanLcParenR"/>
            </a:pPr>
            <a:endParaRPr lang="en-US" sz="2400" dirty="0"/>
          </a:p>
        </p:txBody>
      </p:sp>
      <p:cxnSp>
        <p:nvCxnSpPr>
          <p:cNvPr id="5" name="Straight Connector 4">
            <a:extLst>
              <a:ext uri="{FF2B5EF4-FFF2-40B4-BE49-F238E27FC236}">
                <a16:creationId xmlns:a16="http://schemas.microsoft.com/office/drawing/2014/main" id="{A58A8BA9-5979-434D-81E4-A965FE86511E}"/>
              </a:ext>
            </a:extLst>
          </p:cNvPr>
          <p:cNvCxnSpPr>
            <a:cxnSpLocks/>
          </p:cNvCxnSpPr>
          <p:nvPr/>
        </p:nvCxnSpPr>
        <p:spPr>
          <a:xfrm>
            <a:off x="1205346" y="1322388"/>
            <a:ext cx="9919854"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70837010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5004CF5-30F7-4F8A-B27B-79E1A2AFEF4F}"/>
              </a:ext>
            </a:extLst>
          </p:cNvPr>
          <p:cNvSpPr/>
          <p:nvPr/>
        </p:nvSpPr>
        <p:spPr>
          <a:xfrm>
            <a:off x="508916" y="260873"/>
            <a:ext cx="4875630" cy="461665"/>
          </a:xfrm>
          <a:prstGeom prst="rect">
            <a:avLst/>
          </a:prstGeom>
        </p:spPr>
        <p:txBody>
          <a:bodyPr wrap="none">
            <a:spAutoFit/>
          </a:bodyPr>
          <a:lstStyle/>
          <a:p>
            <a:pPr marL="342900" indent="-342900">
              <a:buFontTx/>
              <a:buChar char="-"/>
            </a:pPr>
            <a:r>
              <a:rPr lang="en-US" sz="2400" u="sng" dirty="0"/>
              <a:t>Tool Surface Envelope declaration  </a:t>
            </a:r>
          </a:p>
        </p:txBody>
      </p:sp>
      <p:cxnSp>
        <p:nvCxnSpPr>
          <p:cNvPr id="12" name="Straight Arrow Connector 11">
            <a:extLst>
              <a:ext uri="{FF2B5EF4-FFF2-40B4-BE49-F238E27FC236}">
                <a16:creationId xmlns:a16="http://schemas.microsoft.com/office/drawing/2014/main" id="{00B740CB-BA12-45A7-BCE6-99B1C859B2AF}"/>
              </a:ext>
            </a:extLst>
          </p:cNvPr>
          <p:cNvCxnSpPr>
            <a:cxnSpLocks/>
          </p:cNvCxnSpPr>
          <p:nvPr/>
        </p:nvCxnSpPr>
        <p:spPr>
          <a:xfrm flipH="1" flipV="1">
            <a:off x="7554865" y="1024295"/>
            <a:ext cx="1" cy="4780255"/>
          </a:xfrm>
          <a:prstGeom prst="straightConnector1">
            <a:avLst/>
          </a:prstGeom>
          <a:ln w="19050">
            <a:prstDash val="lgDashDot"/>
            <a:tailEnd type="triangle"/>
          </a:ln>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D47784DD-5E2A-487E-A788-B6D3DBDC2253}"/>
              </a:ext>
            </a:extLst>
          </p:cNvPr>
          <p:cNvCxnSpPr>
            <a:cxnSpLocks/>
          </p:cNvCxnSpPr>
          <p:nvPr/>
        </p:nvCxnSpPr>
        <p:spPr>
          <a:xfrm>
            <a:off x="8791138" y="4216452"/>
            <a:ext cx="692885" cy="455307"/>
          </a:xfrm>
          <a:prstGeom prst="line">
            <a:avLst/>
          </a:prstGeom>
          <a:ln>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117ED307-9683-4C88-AE5D-7B71C23BAAFC}"/>
              </a:ext>
            </a:extLst>
          </p:cNvPr>
          <p:cNvCxnSpPr>
            <a:cxnSpLocks/>
          </p:cNvCxnSpPr>
          <p:nvPr/>
        </p:nvCxnSpPr>
        <p:spPr>
          <a:xfrm>
            <a:off x="4611949" y="2819120"/>
            <a:ext cx="5718746" cy="0"/>
          </a:xfrm>
          <a:prstGeom prst="line">
            <a:avLst/>
          </a:prstGeom>
          <a:ln/>
        </p:spPr>
        <p:style>
          <a:lnRef idx="1">
            <a:schemeClr val="dk1"/>
          </a:lnRef>
          <a:fillRef idx="0">
            <a:schemeClr val="dk1"/>
          </a:fillRef>
          <a:effectRef idx="0">
            <a:schemeClr val="dk1"/>
          </a:effectRef>
          <a:fontRef idx="minor">
            <a:schemeClr val="tx1"/>
          </a:fontRef>
        </p:style>
      </p:cxnSp>
      <p:grpSp>
        <p:nvGrpSpPr>
          <p:cNvPr id="15" name="Group 14">
            <a:extLst>
              <a:ext uri="{FF2B5EF4-FFF2-40B4-BE49-F238E27FC236}">
                <a16:creationId xmlns:a16="http://schemas.microsoft.com/office/drawing/2014/main" id="{37DA8705-4B8A-4E93-9C57-916F5982B07A}"/>
              </a:ext>
            </a:extLst>
          </p:cNvPr>
          <p:cNvGrpSpPr/>
          <p:nvPr/>
        </p:nvGrpSpPr>
        <p:grpSpPr>
          <a:xfrm>
            <a:off x="4908967" y="1684162"/>
            <a:ext cx="5271359" cy="3867888"/>
            <a:chOff x="3925911" y="2095169"/>
            <a:chExt cx="4338523" cy="3183414"/>
          </a:xfrm>
        </p:grpSpPr>
        <p:cxnSp>
          <p:nvCxnSpPr>
            <p:cNvPr id="41" name="Straight Connector 40">
              <a:extLst>
                <a:ext uri="{FF2B5EF4-FFF2-40B4-BE49-F238E27FC236}">
                  <a16:creationId xmlns:a16="http://schemas.microsoft.com/office/drawing/2014/main" id="{C251BA6D-E2AE-4F4A-8D1C-4350CF108CBA}"/>
                </a:ext>
              </a:extLst>
            </p:cNvPr>
            <p:cNvCxnSpPr>
              <a:cxnSpLocks/>
            </p:cNvCxnSpPr>
            <p:nvPr/>
          </p:nvCxnSpPr>
          <p:spPr>
            <a:xfrm flipV="1">
              <a:off x="6096000" y="4704347"/>
              <a:ext cx="1399674" cy="574236"/>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42" name="Arc 41">
              <a:extLst>
                <a:ext uri="{FF2B5EF4-FFF2-40B4-BE49-F238E27FC236}">
                  <a16:creationId xmlns:a16="http://schemas.microsoft.com/office/drawing/2014/main" id="{7C62DB49-003A-411A-8C2E-D08DE567B3C7}"/>
                </a:ext>
              </a:extLst>
            </p:cNvPr>
            <p:cNvSpPr/>
            <p:nvPr/>
          </p:nvSpPr>
          <p:spPr>
            <a:xfrm>
              <a:off x="6372497" y="3578325"/>
              <a:ext cx="1465202" cy="1222771"/>
            </a:xfrm>
            <a:prstGeom prst="arc">
              <a:avLst>
                <a:gd name="adj1" fmla="val 799482"/>
                <a:gd name="adj2" fmla="val 3212528"/>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43" name="Straight Connector 42">
              <a:extLst>
                <a:ext uri="{FF2B5EF4-FFF2-40B4-BE49-F238E27FC236}">
                  <a16:creationId xmlns:a16="http://schemas.microsoft.com/office/drawing/2014/main" id="{673CAD5A-14CA-4201-B39C-56B7E110286C}"/>
                </a:ext>
              </a:extLst>
            </p:cNvPr>
            <p:cNvCxnSpPr>
              <a:cxnSpLocks/>
            </p:cNvCxnSpPr>
            <p:nvPr/>
          </p:nvCxnSpPr>
          <p:spPr>
            <a:xfrm flipV="1">
              <a:off x="7810791" y="3041209"/>
              <a:ext cx="453643" cy="131650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D784184C-FDC6-468B-8E8C-9B2844327C1E}"/>
                </a:ext>
              </a:extLst>
            </p:cNvPr>
            <p:cNvCxnSpPr>
              <a:cxnSpLocks/>
            </p:cNvCxnSpPr>
            <p:nvPr/>
          </p:nvCxnSpPr>
          <p:spPr>
            <a:xfrm flipV="1">
              <a:off x="8264434" y="2095169"/>
              <a:ext cx="0" cy="946040"/>
            </a:xfrm>
            <a:prstGeom prst="line">
              <a:avLst/>
            </a:prstGeom>
            <a:ln w="19050"/>
          </p:spPr>
          <p:style>
            <a:lnRef idx="1">
              <a:schemeClr val="accent1"/>
            </a:lnRef>
            <a:fillRef idx="0">
              <a:schemeClr val="accent1"/>
            </a:fillRef>
            <a:effectRef idx="0">
              <a:schemeClr val="accent1"/>
            </a:effectRef>
            <a:fontRef idx="minor">
              <a:schemeClr val="tx1"/>
            </a:fontRef>
          </p:style>
        </p:cxnSp>
        <p:grpSp>
          <p:nvGrpSpPr>
            <p:cNvPr id="45" name="Group 44">
              <a:extLst>
                <a:ext uri="{FF2B5EF4-FFF2-40B4-BE49-F238E27FC236}">
                  <a16:creationId xmlns:a16="http://schemas.microsoft.com/office/drawing/2014/main" id="{B3F396AA-6057-4716-9EDE-BCB9E1E6328D}"/>
                </a:ext>
              </a:extLst>
            </p:cNvPr>
            <p:cNvGrpSpPr/>
            <p:nvPr/>
          </p:nvGrpSpPr>
          <p:grpSpPr>
            <a:xfrm flipH="1">
              <a:off x="3925911" y="2095169"/>
              <a:ext cx="2168434" cy="3183414"/>
              <a:chOff x="2981598" y="1824709"/>
              <a:chExt cx="2168434" cy="3183414"/>
            </a:xfrm>
          </p:grpSpPr>
          <p:cxnSp>
            <p:nvCxnSpPr>
              <p:cNvPr id="46" name="Straight Connector 45">
                <a:extLst>
                  <a:ext uri="{FF2B5EF4-FFF2-40B4-BE49-F238E27FC236}">
                    <a16:creationId xmlns:a16="http://schemas.microsoft.com/office/drawing/2014/main" id="{84DC6FD5-F7CD-446D-8AB7-E9A110D07836}"/>
                  </a:ext>
                </a:extLst>
              </p:cNvPr>
              <p:cNvCxnSpPr>
                <a:cxnSpLocks/>
              </p:cNvCxnSpPr>
              <p:nvPr/>
            </p:nvCxnSpPr>
            <p:spPr>
              <a:xfrm flipV="1">
                <a:off x="2981598" y="4433887"/>
                <a:ext cx="1399674" cy="574236"/>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47" name="Arc 46">
                <a:extLst>
                  <a:ext uri="{FF2B5EF4-FFF2-40B4-BE49-F238E27FC236}">
                    <a16:creationId xmlns:a16="http://schemas.microsoft.com/office/drawing/2014/main" id="{2C117B33-2E3D-4494-B87B-0FAF073F2A0A}"/>
                  </a:ext>
                </a:extLst>
              </p:cNvPr>
              <p:cNvSpPr/>
              <p:nvPr/>
            </p:nvSpPr>
            <p:spPr>
              <a:xfrm>
                <a:off x="3258095" y="3307865"/>
                <a:ext cx="1465202" cy="1222771"/>
              </a:xfrm>
              <a:prstGeom prst="arc">
                <a:avLst>
                  <a:gd name="adj1" fmla="val 799482"/>
                  <a:gd name="adj2" fmla="val 3212528"/>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48" name="Straight Connector 47">
                <a:extLst>
                  <a:ext uri="{FF2B5EF4-FFF2-40B4-BE49-F238E27FC236}">
                    <a16:creationId xmlns:a16="http://schemas.microsoft.com/office/drawing/2014/main" id="{53A46BAD-334F-4B5B-8005-8959E6FB2EF0}"/>
                  </a:ext>
                </a:extLst>
              </p:cNvPr>
              <p:cNvCxnSpPr>
                <a:cxnSpLocks/>
              </p:cNvCxnSpPr>
              <p:nvPr/>
            </p:nvCxnSpPr>
            <p:spPr>
              <a:xfrm flipV="1">
                <a:off x="4696389" y="2770749"/>
                <a:ext cx="453643" cy="131650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5A9BA71B-FFE5-4B27-9604-66665A47E06E}"/>
                  </a:ext>
                </a:extLst>
              </p:cNvPr>
              <p:cNvCxnSpPr>
                <a:cxnSpLocks/>
              </p:cNvCxnSpPr>
              <p:nvPr/>
            </p:nvCxnSpPr>
            <p:spPr>
              <a:xfrm flipV="1">
                <a:off x="5150032" y="1824709"/>
                <a:ext cx="0" cy="946040"/>
              </a:xfrm>
              <a:prstGeom prst="line">
                <a:avLst/>
              </a:prstGeom>
              <a:ln w="19050"/>
            </p:spPr>
            <p:style>
              <a:lnRef idx="1">
                <a:schemeClr val="accent1"/>
              </a:lnRef>
              <a:fillRef idx="0">
                <a:schemeClr val="accent1"/>
              </a:fillRef>
              <a:effectRef idx="0">
                <a:schemeClr val="accent1"/>
              </a:effectRef>
              <a:fontRef idx="minor">
                <a:schemeClr val="tx1"/>
              </a:fontRef>
            </p:style>
          </p:cxnSp>
        </p:grpSp>
      </p:grpSp>
      <p:sp>
        <p:nvSpPr>
          <p:cNvPr id="16" name="Freeform: Shape 15">
            <a:extLst>
              <a:ext uri="{FF2B5EF4-FFF2-40B4-BE49-F238E27FC236}">
                <a16:creationId xmlns:a16="http://schemas.microsoft.com/office/drawing/2014/main" id="{C3F72604-9853-4CE7-9491-E66C13FDD729}"/>
              </a:ext>
            </a:extLst>
          </p:cNvPr>
          <p:cNvSpPr/>
          <p:nvPr/>
        </p:nvSpPr>
        <p:spPr>
          <a:xfrm>
            <a:off x="4911437" y="1428147"/>
            <a:ext cx="5265232" cy="482473"/>
          </a:xfrm>
          <a:custGeom>
            <a:avLst/>
            <a:gdLst>
              <a:gd name="connsiteX0" fmla="*/ 0 w 4333480"/>
              <a:gd name="connsiteY0" fmla="*/ 358012 h 659689"/>
              <a:gd name="connsiteX1" fmla="*/ 1168842 w 4333480"/>
              <a:gd name="connsiteY1" fmla="*/ 55862 h 659689"/>
              <a:gd name="connsiteX2" fmla="*/ 3355451 w 4333480"/>
              <a:gd name="connsiteY2" fmla="*/ 652210 h 659689"/>
              <a:gd name="connsiteX3" fmla="*/ 4333461 w 4333480"/>
              <a:gd name="connsiteY3" fmla="*/ 365963 h 659689"/>
              <a:gd name="connsiteX4" fmla="*/ 3379305 w 4333480"/>
              <a:gd name="connsiteY4" fmla="*/ 203 h 659689"/>
              <a:gd name="connsiteX5" fmla="*/ 2178658 w 4333480"/>
              <a:gd name="connsiteY5" fmla="*/ 310304 h 659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33480" h="659689">
                <a:moveTo>
                  <a:pt x="0" y="358012"/>
                </a:moveTo>
                <a:cubicBezTo>
                  <a:pt x="304800" y="182420"/>
                  <a:pt x="609600" y="6829"/>
                  <a:pt x="1168842" y="55862"/>
                </a:cubicBezTo>
                <a:cubicBezTo>
                  <a:pt x="1728084" y="104895"/>
                  <a:pt x="2828014" y="600526"/>
                  <a:pt x="3355451" y="652210"/>
                </a:cubicBezTo>
                <a:cubicBezTo>
                  <a:pt x="3882888" y="703894"/>
                  <a:pt x="4329485" y="474631"/>
                  <a:pt x="4333461" y="365963"/>
                </a:cubicBezTo>
                <a:cubicBezTo>
                  <a:pt x="4337437" y="257295"/>
                  <a:pt x="3738439" y="9479"/>
                  <a:pt x="3379305" y="203"/>
                </a:cubicBezTo>
                <a:cubicBezTo>
                  <a:pt x="3020171" y="-9073"/>
                  <a:pt x="2335034" y="302353"/>
                  <a:pt x="2178658" y="310304"/>
                </a:cubicBezTo>
              </a:path>
            </a:pathLst>
          </a:cu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7" name="TextBox 16">
            <a:extLst>
              <a:ext uri="{FF2B5EF4-FFF2-40B4-BE49-F238E27FC236}">
                <a16:creationId xmlns:a16="http://schemas.microsoft.com/office/drawing/2014/main" id="{B0A854A4-ABD8-4A7A-8F27-7752A018F14D}"/>
              </a:ext>
            </a:extLst>
          </p:cNvPr>
          <p:cNvSpPr txBox="1"/>
          <p:nvPr/>
        </p:nvSpPr>
        <p:spPr>
          <a:xfrm>
            <a:off x="9074683" y="4146846"/>
            <a:ext cx="347076" cy="373953"/>
          </a:xfrm>
          <a:prstGeom prst="rect">
            <a:avLst/>
          </a:prstGeom>
          <a:noFill/>
        </p:spPr>
        <p:txBody>
          <a:bodyPr wrap="none" rtlCol="0">
            <a:spAutoFit/>
          </a:bodyPr>
          <a:lstStyle/>
          <a:p>
            <a:r>
              <a:rPr lang="en-US" sz="1400" b="1" dirty="0"/>
              <a:t>R</a:t>
            </a:r>
            <a:endParaRPr lang="en-US" b="1" dirty="0"/>
          </a:p>
        </p:txBody>
      </p:sp>
      <p:cxnSp>
        <p:nvCxnSpPr>
          <p:cNvPr id="18" name="Straight Connector 17">
            <a:extLst>
              <a:ext uri="{FF2B5EF4-FFF2-40B4-BE49-F238E27FC236}">
                <a16:creationId xmlns:a16="http://schemas.microsoft.com/office/drawing/2014/main" id="{EFC50158-6AC1-4E15-8EF5-83AB3FAD1681}"/>
              </a:ext>
            </a:extLst>
          </p:cNvPr>
          <p:cNvCxnSpPr>
            <a:cxnSpLocks/>
          </p:cNvCxnSpPr>
          <p:nvPr/>
        </p:nvCxnSpPr>
        <p:spPr>
          <a:xfrm>
            <a:off x="7543641" y="4209232"/>
            <a:ext cx="1247497" cy="7221"/>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502D9736-BA96-4953-8B05-9FBFAEDF87CB}"/>
              </a:ext>
            </a:extLst>
          </p:cNvPr>
          <p:cNvCxnSpPr>
            <a:cxnSpLocks/>
          </p:cNvCxnSpPr>
          <p:nvPr/>
        </p:nvCxnSpPr>
        <p:spPr>
          <a:xfrm>
            <a:off x="7545652" y="4032981"/>
            <a:ext cx="1220693" cy="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20" name="TextBox 19">
            <a:extLst>
              <a:ext uri="{FF2B5EF4-FFF2-40B4-BE49-F238E27FC236}">
                <a16:creationId xmlns:a16="http://schemas.microsoft.com/office/drawing/2014/main" id="{347C505A-BB82-4E96-B907-B6EC86E64646}"/>
              </a:ext>
            </a:extLst>
          </p:cNvPr>
          <p:cNvSpPr txBox="1"/>
          <p:nvPr/>
        </p:nvSpPr>
        <p:spPr>
          <a:xfrm>
            <a:off x="7982460" y="3703309"/>
            <a:ext cx="407452" cy="373953"/>
          </a:xfrm>
          <a:prstGeom prst="rect">
            <a:avLst/>
          </a:prstGeom>
          <a:noFill/>
        </p:spPr>
        <p:txBody>
          <a:bodyPr wrap="none" rtlCol="0">
            <a:spAutoFit/>
          </a:bodyPr>
          <a:lstStyle/>
          <a:p>
            <a:r>
              <a:rPr lang="en-US" sz="1400" b="1" dirty="0"/>
              <a:t>R</a:t>
            </a:r>
            <a:r>
              <a:rPr lang="en-US" sz="1100" b="1" dirty="0"/>
              <a:t>r</a:t>
            </a:r>
            <a:endParaRPr lang="en-US" b="1" dirty="0"/>
          </a:p>
        </p:txBody>
      </p:sp>
      <p:cxnSp>
        <p:nvCxnSpPr>
          <p:cNvPr id="21" name="Straight Arrow Connector 20">
            <a:extLst>
              <a:ext uri="{FF2B5EF4-FFF2-40B4-BE49-F238E27FC236}">
                <a16:creationId xmlns:a16="http://schemas.microsoft.com/office/drawing/2014/main" id="{0A1172C2-9669-4490-A317-DDAA6AB3C5E9}"/>
              </a:ext>
            </a:extLst>
          </p:cNvPr>
          <p:cNvCxnSpPr>
            <a:cxnSpLocks/>
          </p:cNvCxnSpPr>
          <p:nvPr/>
        </p:nvCxnSpPr>
        <p:spPr>
          <a:xfrm>
            <a:off x="7371733" y="4223645"/>
            <a:ext cx="0" cy="1328405"/>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D4B60BCF-1D24-4F6F-951A-75C2D9F5DC71}"/>
              </a:ext>
            </a:extLst>
          </p:cNvPr>
          <p:cNvCxnSpPr>
            <a:cxnSpLocks/>
          </p:cNvCxnSpPr>
          <p:nvPr/>
        </p:nvCxnSpPr>
        <p:spPr>
          <a:xfrm>
            <a:off x="7179072" y="5552050"/>
            <a:ext cx="3151623" cy="0"/>
          </a:xfrm>
          <a:prstGeom prst="line">
            <a:avLst/>
          </a:prstGeom>
          <a:ln>
            <a:prstDash val="dash"/>
          </a:ln>
        </p:spPr>
        <p:style>
          <a:lnRef idx="1">
            <a:schemeClr val="dk1"/>
          </a:lnRef>
          <a:fillRef idx="0">
            <a:schemeClr val="dk1"/>
          </a:fillRef>
          <a:effectRef idx="0">
            <a:schemeClr val="dk1"/>
          </a:effectRef>
          <a:fontRef idx="minor">
            <a:schemeClr val="tx1"/>
          </a:fontRef>
        </p:style>
      </p:cxnSp>
      <p:sp>
        <p:nvSpPr>
          <p:cNvPr id="23" name="TextBox 22">
            <a:extLst>
              <a:ext uri="{FF2B5EF4-FFF2-40B4-BE49-F238E27FC236}">
                <a16:creationId xmlns:a16="http://schemas.microsoft.com/office/drawing/2014/main" id="{35FCFBD3-39C9-4711-AA95-0158CD71D98E}"/>
              </a:ext>
            </a:extLst>
          </p:cNvPr>
          <p:cNvSpPr txBox="1"/>
          <p:nvPr/>
        </p:nvSpPr>
        <p:spPr>
          <a:xfrm>
            <a:off x="6971451" y="4701044"/>
            <a:ext cx="415243" cy="373953"/>
          </a:xfrm>
          <a:prstGeom prst="rect">
            <a:avLst/>
          </a:prstGeom>
          <a:noFill/>
        </p:spPr>
        <p:txBody>
          <a:bodyPr wrap="none" rtlCol="0">
            <a:spAutoFit/>
          </a:bodyPr>
          <a:lstStyle/>
          <a:p>
            <a:r>
              <a:rPr lang="en-US" sz="1400" b="1" dirty="0" err="1"/>
              <a:t>R</a:t>
            </a:r>
            <a:r>
              <a:rPr lang="en-US" sz="1100" b="1" dirty="0" err="1"/>
              <a:t>z</a:t>
            </a:r>
            <a:endParaRPr lang="en-US" b="1" dirty="0"/>
          </a:p>
        </p:txBody>
      </p:sp>
      <p:sp>
        <p:nvSpPr>
          <p:cNvPr id="24" name="Arc 23">
            <a:extLst>
              <a:ext uri="{FF2B5EF4-FFF2-40B4-BE49-F238E27FC236}">
                <a16:creationId xmlns:a16="http://schemas.microsoft.com/office/drawing/2014/main" id="{DE69322C-ABEF-4A86-AF61-38F4C004CFE1}"/>
              </a:ext>
            </a:extLst>
          </p:cNvPr>
          <p:cNvSpPr/>
          <p:nvPr/>
        </p:nvSpPr>
        <p:spPr>
          <a:xfrm>
            <a:off x="7278905" y="4996950"/>
            <a:ext cx="1111007" cy="1111007"/>
          </a:xfrm>
          <a:prstGeom prst="arc">
            <a:avLst>
              <a:gd name="adj1" fmla="val 19616704"/>
              <a:gd name="adj2" fmla="val 30244"/>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5" name="TextBox 24">
            <a:extLst>
              <a:ext uri="{FF2B5EF4-FFF2-40B4-BE49-F238E27FC236}">
                <a16:creationId xmlns:a16="http://schemas.microsoft.com/office/drawing/2014/main" id="{1F25D866-783B-4C33-AC9F-DB594487477D}"/>
              </a:ext>
            </a:extLst>
          </p:cNvPr>
          <p:cNvSpPr txBox="1"/>
          <p:nvPr/>
        </p:nvSpPr>
        <p:spPr>
          <a:xfrm>
            <a:off x="8344449" y="5175169"/>
            <a:ext cx="352917" cy="373953"/>
          </a:xfrm>
          <a:prstGeom prst="rect">
            <a:avLst/>
          </a:prstGeom>
          <a:noFill/>
        </p:spPr>
        <p:txBody>
          <a:bodyPr wrap="none" rtlCol="0">
            <a:spAutoFit/>
          </a:bodyPr>
          <a:lstStyle/>
          <a:p>
            <a:r>
              <a:rPr lang="el-GR" sz="1400" b="1" dirty="0"/>
              <a:t>α</a:t>
            </a:r>
            <a:endParaRPr lang="en-US" b="1" dirty="0"/>
          </a:p>
        </p:txBody>
      </p:sp>
      <p:cxnSp>
        <p:nvCxnSpPr>
          <p:cNvPr id="26" name="Straight Connector 25">
            <a:extLst>
              <a:ext uri="{FF2B5EF4-FFF2-40B4-BE49-F238E27FC236}">
                <a16:creationId xmlns:a16="http://schemas.microsoft.com/office/drawing/2014/main" id="{7D673AAB-AFF2-4484-907A-AED5F6BE0F85}"/>
              </a:ext>
            </a:extLst>
          </p:cNvPr>
          <p:cNvCxnSpPr>
            <a:cxnSpLocks/>
          </p:cNvCxnSpPr>
          <p:nvPr/>
        </p:nvCxnSpPr>
        <p:spPr>
          <a:xfrm>
            <a:off x="10176669" y="2683148"/>
            <a:ext cx="0" cy="1526084"/>
          </a:xfrm>
          <a:prstGeom prst="line">
            <a:avLst/>
          </a:prstGeom>
          <a:ln>
            <a:prstDash val="dash"/>
          </a:ln>
        </p:spPr>
        <p:style>
          <a:lnRef idx="1">
            <a:schemeClr val="dk1"/>
          </a:lnRef>
          <a:fillRef idx="0">
            <a:schemeClr val="dk1"/>
          </a:fillRef>
          <a:effectRef idx="0">
            <a:schemeClr val="dk1"/>
          </a:effectRef>
          <a:fontRef idx="minor">
            <a:schemeClr val="tx1"/>
          </a:fontRef>
        </p:style>
      </p:cxnSp>
      <p:sp>
        <p:nvSpPr>
          <p:cNvPr id="27" name="Arc 26">
            <a:extLst>
              <a:ext uri="{FF2B5EF4-FFF2-40B4-BE49-F238E27FC236}">
                <a16:creationId xmlns:a16="http://schemas.microsoft.com/office/drawing/2014/main" id="{58218991-1BA5-484E-B4A5-75F7BEB6BA4C}"/>
              </a:ext>
            </a:extLst>
          </p:cNvPr>
          <p:cNvSpPr/>
          <p:nvPr/>
        </p:nvSpPr>
        <p:spPr>
          <a:xfrm>
            <a:off x="9621166" y="2388444"/>
            <a:ext cx="1111007" cy="1111007"/>
          </a:xfrm>
          <a:prstGeom prst="arc">
            <a:avLst>
              <a:gd name="adj1" fmla="val 5321033"/>
              <a:gd name="adj2" fmla="val 6725544"/>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8" name="TextBox 27">
            <a:extLst>
              <a:ext uri="{FF2B5EF4-FFF2-40B4-BE49-F238E27FC236}">
                <a16:creationId xmlns:a16="http://schemas.microsoft.com/office/drawing/2014/main" id="{DD217FD9-365E-4C55-BCAF-B7C7C7AD7873}"/>
              </a:ext>
            </a:extLst>
          </p:cNvPr>
          <p:cNvSpPr txBox="1"/>
          <p:nvPr/>
        </p:nvSpPr>
        <p:spPr>
          <a:xfrm>
            <a:off x="9869224" y="3502424"/>
            <a:ext cx="343180" cy="373953"/>
          </a:xfrm>
          <a:prstGeom prst="rect">
            <a:avLst/>
          </a:prstGeom>
          <a:noFill/>
        </p:spPr>
        <p:txBody>
          <a:bodyPr wrap="none" rtlCol="0">
            <a:spAutoFit/>
          </a:bodyPr>
          <a:lstStyle/>
          <a:p>
            <a:r>
              <a:rPr lang="el-GR" sz="1400" b="1" dirty="0"/>
              <a:t>β</a:t>
            </a:r>
            <a:endParaRPr lang="en-US" b="1" dirty="0"/>
          </a:p>
        </p:txBody>
      </p:sp>
      <p:cxnSp>
        <p:nvCxnSpPr>
          <p:cNvPr id="29" name="Straight Arrow Connector 28">
            <a:extLst>
              <a:ext uri="{FF2B5EF4-FFF2-40B4-BE49-F238E27FC236}">
                <a16:creationId xmlns:a16="http://schemas.microsoft.com/office/drawing/2014/main" id="{00DC24BF-08F2-49AC-ADAA-B65AEB778FB7}"/>
              </a:ext>
            </a:extLst>
          </p:cNvPr>
          <p:cNvCxnSpPr>
            <a:cxnSpLocks/>
          </p:cNvCxnSpPr>
          <p:nvPr/>
        </p:nvCxnSpPr>
        <p:spPr>
          <a:xfrm>
            <a:off x="10330695" y="2835249"/>
            <a:ext cx="0" cy="2713873"/>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30" name="TextBox 29">
            <a:extLst>
              <a:ext uri="{FF2B5EF4-FFF2-40B4-BE49-F238E27FC236}">
                <a16:creationId xmlns:a16="http://schemas.microsoft.com/office/drawing/2014/main" id="{F238AC1A-B13D-49A5-94BA-FFB5EDC9E660}"/>
              </a:ext>
            </a:extLst>
          </p:cNvPr>
          <p:cNvSpPr txBox="1"/>
          <p:nvPr/>
        </p:nvSpPr>
        <p:spPr>
          <a:xfrm>
            <a:off x="10313916" y="3998609"/>
            <a:ext cx="341231" cy="373953"/>
          </a:xfrm>
          <a:prstGeom prst="rect">
            <a:avLst/>
          </a:prstGeom>
          <a:noFill/>
        </p:spPr>
        <p:txBody>
          <a:bodyPr wrap="none" rtlCol="0">
            <a:spAutoFit/>
          </a:bodyPr>
          <a:lstStyle/>
          <a:p>
            <a:r>
              <a:rPr lang="en-US" sz="1400" b="1" dirty="0"/>
              <a:t>h</a:t>
            </a:r>
            <a:endParaRPr lang="en-US" b="1" dirty="0"/>
          </a:p>
        </p:txBody>
      </p:sp>
      <p:grpSp>
        <p:nvGrpSpPr>
          <p:cNvPr id="31" name="Group 30">
            <a:extLst>
              <a:ext uri="{FF2B5EF4-FFF2-40B4-BE49-F238E27FC236}">
                <a16:creationId xmlns:a16="http://schemas.microsoft.com/office/drawing/2014/main" id="{4158527A-339D-46B5-B120-A05B6956F559}"/>
              </a:ext>
            </a:extLst>
          </p:cNvPr>
          <p:cNvGrpSpPr/>
          <p:nvPr/>
        </p:nvGrpSpPr>
        <p:grpSpPr>
          <a:xfrm>
            <a:off x="9155885" y="3845711"/>
            <a:ext cx="667895" cy="1703411"/>
            <a:chOff x="7421281" y="3874203"/>
            <a:chExt cx="549702" cy="1401970"/>
          </a:xfrm>
        </p:grpSpPr>
        <p:cxnSp>
          <p:nvCxnSpPr>
            <p:cNvPr id="39" name="Straight Connector 38">
              <a:extLst>
                <a:ext uri="{FF2B5EF4-FFF2-40B4-BE49-F238E27FC236}">
                  <a16:creationId xmlns:a16="http://schemas.microsoft.com/office/drawing/2014/main" id="{C2F445E3-5979-4FEC-8A50-3465798D71A4}"/>
                </a:ext>
              </a:extLst>
            </p:cNvPr>
            <p:cNvCxnSpPr>
              <a:cxnSpLocks/>
            </p:cNvCxnSpPr>
            <p:nvPr/>
          </p:nvCxnSpPr>
          <p:spPr>
            <a:xfrm flipV="1">
              <a:off x="7421281" y="4580101"/>
              <a:ext cx="430228" cy="150652"/>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40" name="Straight Connector 39">
              <a:extLst>
                <a:ext uri="{FF2B5EF4-FFF2-40B4-BE49-F238E27FC236}">
                  <a16:creationId xmlns:a16="http://schemas.microsoft.com/office/drawing/2014/main" id="{5992FCB3-681E-4C57-9386-D4CBF7DBB147}"/>
                </a:ext>
              </a:extLst>
            </p:cNvPr>
            <p:cNvCxnSpPr>
              <a:cxnSpLocks/>
            </p:cNvCxnSpPr>
            <p:nvPr/>
          </p:nvCxnSpPr>
          <p:spPr>
            <a:xfrm flipV="1">
              <a:off x="7595032" y="3874203"/>
              <a:ext cx="375951" cy="1401970"/>
            </a:xfrm>
            <a:prstGeom prst="line">
              <a:avLst/>
            </a:prstGeom>
            <a:ln>
              <a:prstDash val="dash"/>
            </a:ln>
          </p:spPr>
          <p:style>
            <a:lnRef idx="1">
              <a:schemeClr val="dk1"/>
            </a:lnRef>
            <a:fillRef idx="0">
              <a:schemeClr val="dk1"/>
            </a:fillRef>
            <a:effectRef idx="0">
              <a:schemeClr val="dk1"/>
            </a:effectRef>
            <a:fontRef idx="minor">
              <a:schemeClr val="tx1"/>
            </a:fontRef>
          </p:style>
        </p:cxnSp>
      </p:grpSp>
      <p:grpSp>
        <p:nvGrpSpPr>
          <p:cNvPr id="32" name="Group 31">
            <a:extLst>
              <a:ext uri="{FF2B5EF4-FFF2-40B4-BE49-F238E27FC236}">
                <a16:creationId xmlns:a16="http://schemas.microsoft.com/office/drawing/2014/main" id="{F70B1704-93EC-4D4C-BE18-0157273E81CC}"/>
              </a:ext>
            </a:extLst>
          </p:cNvPr>
          <p:cNvGrpSpPr/>
          <p:nvPr/>
        </p:nvGrpSpPr>
        <p:grpSpPr>
          <a:xfrm flipH="1">
            <a:off x="5266112" y="3857136"/>
            <a:ext cx="667895" cy="1040720"/>
            <a:chOff x="7421281" y="3874202"/>
            <a:chExt cx="549702" cy="856551"/>
          </a:xfrm>
        </p:grpSpPr>
        <p:cxnSp>
          <p:nvCxnSpPr>
            <p:cNvPr id="37" name="Straight Connector 36">
              <a:extLst>
                <a:ext uri="{FF2B5EF4-FFF2-40B4-BE49-F238E27FC236}">
                  <a16:creationId xmlns:a16="http://schemas.microsoft.com/office/drawing/2014/main" id="{9A797C2C-F0F1-4D4B-BF8C-B3A7CED1ADFC}"/>
                </a:ext>
              </a:extLst>
            </p:cNvPr>
            <p:cNvCxnSpPr>
              <a:cxnSpLocks/>
            </p:cNvCxnSpPr>
            <p:nvPr/>
          </p:nvCxnSpPr>
          <p:spPr>
            <a:xfrm flipV="1">
              <a:off x="7421281" y="4580101"/>
              <a:ext cx="430228" cy="150652"/>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8E040EB5-0351-4DDC-8E37-6E99A16C4C24}"/>
                </a:ext>
              </a:extLst>
            </p:cNvPr>
            <p:cNvCxnSpPr>
              <a:cxnSpLocks/>
            </p:cNvCxnSpPr>
            <p:nvPr/>
          </p:nvCxnSpPr>
          <p:spPr>
            <a:xfrm flipV="1">
              <a:off x="7748372" y="3874202"/>
              <a:ext cx="222611" cy="830145"/>
            </a:xfrm>
            <a:prstGeom prst="line">
              <a:avLst/>
            </a:prstGeom>
            <a:ln>
              <a:prstDash val="dash"/>
            </a:ln>
          </p:spPr>
          <p:style>
            <a:lnRef idx="1">
              <a:schemeClr val="dk1"/>
            </a:lnRef>
            <a:fillRef idx="0">
              <a:schemeClr val="dk1"/>
            </a:fillRef>
            <a:effectRef idx="0">
              <a:schemeClr val="dk1"/>
            </a:effectRef>
            <a:fontRef idx="minor">
              <a:schemeClr val="tx1"/>
            </a:fontRef>
          </p:style>
        </p:cxnSp>
      </p:grpSp>
      <p:cxnSp>
        <p:nvCxnSpPr>
          <p:cNvPr id="33" name="Straight Arrow Connector 32">
            <a:extLst>
              <a:ext uri="{FF2B5EF4-FFF2-40B4-BE49-F238E27FC236}">
                <a16:creationId xmlns:a16="http://schemas.microsoft.com/office/drawing/2014/main" id="{3E209A8F-338A-47DA-A833-7F0526A217DE}"/>
              </a:ext>
            </a:extLst>
          </p:cNvPr>
          <p:cNvCxnSpPr>
            <a:cxnSpLocks/>
          </p:cNvCxnSpPr>
          <p:nvPr/>
        </p:nvCxnSpPr>
        <p:spPr>
          <a:xfrm flipV="1">
            <a:off x="5509852" y="6019814"/>
            <a:ext cx="4072765" cy="4929"/>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34" name="Straight Connector 33">
            <a:extLst>
              <a:ext uri="{FF2B5EF4-FFF2-40B4-BE49-F238E27FC236}">
                <a16:creationId xmlns:a16="http://schemas.microsoft.com/office/drawing/2014/main" id="{55F246D3-D1EB-4300-9A87-1762B04AB4EE}"/>
              </a:ext>
            </a:extLst>
          </p:cNvPr>
          <p:cNvCxnSpPr>
            <a:cxnSpLocks/>
          </p:cNvCxnSpPr>
          <p:nvPr/>
        </p:nvCxnSpPr>
        <p:spPr>
          <a:xfrm flipH="1" flipV="1">
            <a:off x="5505062" y="4737879"/>
            <a:ext cx="7894" cy="1286865"/>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35" name="Straight Connector 34">
            <a:extLst>
              <a:ext uri="{FF2B5EF4-FFF2-40B4-BE49-F238E27FC236}">
                <a16:creationId xmlns:a16="http://schemas.microsoft.com/office/drawing/2014/main" id="{8005D003-6405-4654-A6E6-0ED6B2F87142}"/>
              </a:ext>
            </a:extLst>
          </p:cNvPr>
          <p:cNvCxnSpPr>
            <a:cxnSpLocks/>
          </p:cNvCxnSpPr>
          <p:nvPr/>
        </p:nvCxnSpPr>
        <p:spPr>
          <a:xfrm flipH="1" flipV="1">
            <a:off x="9582617" y="4732949"/>
            <a:ext cx="7894" cy="1286865"/>
          </a:xfrm>
          <a:prstGeom prst="line">
            <a:avLst/>
          </a:prstGeom>
          <a:ln>
            <a:prstDash val="dash"/>
          </a:ln>
        </p:spPr>
        <p:style>
          <a:lnRef idx="1">
            <a:schemeClr val="dk1"/>
          </a:lnRef>
          <a:fillRef idx="0">
            <a:schemeClr val="dk1"/>
          </a:fillRef>
          <a:effectRef idx="0">
            <a:schemeClr val="dk1"/>
          </a:effectRef>
          <a:fontRef idx="minor">
            <a:schemeClr val="tx1"/>
          </a:fontRef>
        </p:style>
      </p:cxnSp>
      <p:sp>
        <p:nvSpPr>
          <p:cNvPr id="36" name="TextBox 35">
            <a:extLst>
              <a:ext uri="{FF2B5EF4-FFF2-40B4-BE49-F238E27FC236}">
                <a16:creationId xmlns:a16="http://schemas.microsoft.com/office/drawing/2014/main" id="{31B9FFC9-FA57-43A6-A62D-4FD6D527579D}"/>
              </a:ext>
            </a:extLst>
          </p:cNvPr>
          <p:cNvSpPr txBox="1"/>
          <p:nvPr/>
        </p:nvSpPr>
        <p:spPr>
          <a:xfrm>
            <a:off x="7372593" y="6018576"/>
            <a:ext cx="362657" cy="373953"/>
          </a:xfrm>
          <a:prstGeom prst="rect">
            <a:avLst/>
          </a:prstGeom>
          <a:noFill/>
        </p:spPr>
        <p:txBody>
          <a:bodyPr wrap="none" rtlCol="0">
            <a:spAutoFit/>
          </a:bodyPr>
          <a:lstStyle/>
          <a:p>
            <a:r>
              <a:rPr lang="en-US" sz="1400" b="1" dirty="0"/>
              <a:t>D</a:t>
            </a:r>
            <a:endParaRPr lang="en-US" b="1" dirty="0"/>
          </a:p>
        </p:txBody>
      </p:sp>
      <p:sp>
        <p:nvSpPr>
          <p:cNvPr id="9" name="TextBox 8">
            <a:extLst>
              <a:ext uri="{FF2B5EF4-FFF2-40B4-BE49-F238E27FC236}">
                <a16:creationId xmlns:a16="http://schemas.microsoft.com/office/drawing/2014/main" id="{045AEBD4-3745-48E2-954B-43489D798CC9}"/>
              </a:ext>
            </a:extLst>
          </p:cNvPr>
          <p:cNvSpPr txBox="1"/>
          <p:nvPr/>
        </p:nvSpPr>
        <p:spPr>
          <a:xfrm>
            <a:off x="7388701" y="674412"/>
            <a:ext cx="329545" cy="373953"/>
          </a:xfrm>
          <a:prstGeom prst="rect">
            <a:avLst/>
          </a:prstGeom>
          <a:noFill/>
        </p:spPr>
        <p:txBody>
          <a:bodyPr wrap="none" rtlCol="0">
            <a:spAutoFit/>
          </a:bodyPr>
          <a:lstStyle/>
          <a:p>
            <a:r>
              <a:rPr lang="en-US" sz="1400" b="1" dirty="0"/>
              <a:t>Z</a:t>
            </a:r>
            <a:endParaRPr lang="en-US" b="1" dirty="0"/>
          </a:p>
        </p:txBody>
      </p:sp>
      <p:cxnSp>
        <p:nvCxnSpPr>
          <p:cNvPr id="10" name="Straight Arrow Connector 9">
            <a:extLst>
              <a:ext uri="{FF2B5EF4-FFF2-40B4-BE49-F238E27FC236}">
                <a16:creationId xmlns:a16="http://schemas.microsoft.com/office/drawing/2014/main" id="{9AA1C71C-8370-45BB-BC9B-EAC0BBF39112}"/>
              </a:ext>
            </a:extLst>
          </p:cNvPr>
          <p:cNvCxnSpPr>
            <a:cxnSpLocks/>
          </p:cNvCxnSpPr>
          <p:nvPr/>
        </p:nvCxnSpPr>
        <p:spPr>
          <a:xfrm>
            <a:off x="7538455" y="5610568"/>
            <a:ext cx="1810893" cy="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11" name="TextBox 10">
            <a:extLst>
              <a:ext uri="{FF2B5EF4-FFF2-40B4-BE49-F238E27FC236}">
                <a16:creationId xmlns:a16="http://schemas.microsoft.com/office/drawing/2014/main" id="{C3A6EC0F-BECD-4C39-9DD4-1F300D0D7EC5}"/>
              </a:ext>
            </a:extLst>
          </p:cNvPr>
          <p:cNvSpPr txBox="1"/>
          <p:nvPr/>
        </p:nvSpPr>
        <p:spPr>
          <a:xfrm>
            <a:off x="8267835" y="5540364"/>
            <a:ext cx="341231" cy="373953"/>
          </a:xfrm>
          <a:prstGeom prst="rect">
            <a:avLst/>
          </a:prstGeom>
          <a:noFill/>
        </p:spPr>
        <p:txBody>
          <a:bodyPr wrap="none" rtlCol="0">
            <a:spAutoFit/>
          </a:bodyPr>
          <a:lstStyle/>
          <a:p>
            <a:r>
              <a:rPr lang="en-US" sz="1400" b="1" i="1" dirty="0"/>
              <a:t>u</a:t>
            </a:r>
            <a:endParaRPr lang="en-US" b="1" i="1"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8947F479-A4B0-421E-900A-62A3010D0E61}"/>
                  </a:ext>
                </a:extLst>
              </p:cNvPr>
              <p:cNvSpPr txBox="1"/>
              <p:nvPr/>
            </p:nvSpPr>
            <p:spPr>
              <a:xfrm>
                <a:off x="883945" y="1360996"/>
                <a:ext cx="3290260" cy="4524315"/>
              </a:xfrm>
              <a:prstGeom prst="rect">
                <a:avLst/>
              </a:prstGeom>
              <a:noFill/>
            </p:spPr>
            <p:txBody>
              <a:bodyPr wrap="none" rtlCol="0">
                <a:spAutoFit/>
              </a:bodyPr>
              <a:lstStyle/>
              <a:p>
                <a:r>
                  <a:rPr lang="en-US" dirty="0"/>
                  <a:t>-Seven independent parameters:</a:t>
                </a:r>
              </a:p>
              <a:p>
                <a:r>
                  <a:rPr lang="en-US" dirty="0"/>
                  <a:t>D, R, R</a:t>
                </a:r>
                <a:r>
                  <a:rPr lang="en-US" sz="1600" dirty="0"/>
                  <a:t>r</a:t>
                </a:r>
                <a:r>
                  <a:rPr lang="en-US" dirty="0"/>
                  <a:t>, </a:t>
                </a:r>
                <a:r>
                  <a:rPr lang="en-US" dirty="0" err="1"/>
                  <a:t>R</a:t>
                </a:r>
                <a:r>
                  <a:rPr lang="en-US" sz="1600" dirty="0" err="1"/>
                  <a:t>z</a:t>
                </a:r>
                <a:r>
                  <a:rPr lang="en-US" dirty="0"/>
                  <a:t>, </a:t>
                </a:r>
                <a14:m>
                  <m:oMath xmlns:m="http://schemas.openxmlformats.org/officeDocument/2006/math">
                    <m:r>
                      <a:rPr lang="en-US" i="1" smtClean="0">
                        <a:latin typeface="Cambria Math" panose="02040503050406030204" pitchFamily="18" charset="0"/>
                        <a:ea typeface="Cambria Math" panose="02040503050406030204" pitchFamily="18" charset="0"/>
                      </a:rPr>
                      <m:t>𝛼</m:t>
                    </m:r>
                  </m:oMath>
                </a14:m>
                <a:r>
                  <a:rPr lang="en-US" dirty="0"/>
                  <a:t>, </a:t>
                </a:r>
                <a14:m>
                  <m:oMath xmlns:m="http://schemas.openxmlformats.org/officeDocument/2006/math">
                    <m:r>
                      <a:rPr lang="en-US" i="1" smtClean="0">
                        <a:latin typeface="Cambria Math" panose="02040503050406030204" pitchFamily="18" charset="0"/>
                        <a:ea typeface="Cambria Math" panose="02040503050406030204" pitchFamily="18" charset="0"/>
                      </a:rPr>
                      <m:t>𝛽</m:t>
                    </m:r>
                    <m:r>
                      <a:rPr lang="en-US" b="0" i="0" smtClean="0">
                        <a:latin typeface="Cambria Math" panose="02040503050406030204" pitchFamily="18" charset="0"/>
                        <a:ea typeface="Cambria Math" panose="02040503050406030204" pitchFamily="18" charset="0"/>
                      </a:rPr>
                      <m:t>, </m:t>
                    </m:r>
                    <m:r>
                      <m:rPr>
                        <m:sty m:val="p"/>
                      </m:rPr>
                      <a:rPr lang="en-US" b="0" i="0" smtClean="0">
                        <a:latin typeface="Cambria Math" panose="02040503050406030204" pitchFamily="18" charset="0"/>
                        <a:ea typeface="Cambria Math" panose="02040503050406030204" pitchFamily="18" charset="0"/>
                      </a:rPr>
                      <m:t>h</m:t>
                    </m:r>
                  </m:oMath>
                </a14:m>
                <a:endParaRPr lang="en-US" dirty="0"/>
              </a:p>
              <a:p>
                <a:endParaRPr lang="en-US" dirty="0"/>
              </a:p>
              <a:p>
                <a:endParaRPr lang="en-US" dirty="0"/>
              </a:p>
              <a:p>
                <a:endParaRPr lang="en-US" dirty="0"/>
              </a:p>
              <a:p>
                <a:endParaRPr lang="en-US" dirty="0"/>
              </a:p>
              <a:p>
                <a:endParaRPr lang="en-US" dirty="0"/>
              </a:p>
              <a:p>
                <a:r>
                  <a:rPr lang="en-US" dirty="0"/>
                  <a:t>- Constraints in these parameters</a:t>
                </a:r>
              </a:p>
              <a:p>
                <a:r>
                  <a:rPr lang="en-US" dirty="0"/>
                  <a:t>e.g.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𝑧</m:t>
                        </m:r>
                      </m:sub>
                    </m:sSub>
                    <m:r>
                      <a:rPr lang="en-US" i="1">
                        <a:latin typeface="Cambria Math" panose="02040503050406030204" pitchFamily="18" charset="0"/>
                      </a:rPr>
                      <m:t>&gt;</m:t>
                    </m:r>
                    <m:func>
                      <m:funcPr>
                        <m:ctrlPr>
                          <a:rPr lang="en-US" i="1">
                            <a:latin typeface="Cambria Math" panose="02040503050406030204" pitchFamily="18" charset="0"/>
                          </a:rPr>
                        </m:ctrlPr>
                      </m:funcPr>
                      <m:fName>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𝑟</m:t>
                            </m:r>
                          </m:sub>
                        </m:sSub>
                        <m:r>
                          <a:rPr lang="en-US" i="1">
                            <a:latin typeface="Cambria Math" panose="02040503050406030204" pitchFamily="18" charset="0"/>
                          </a:rPr>
                          <m:t>𝑡𝑎𝑛</m:t>
                        </m:r>
                      </m:fName>
                      <m:e>
                        <m:r>
                          <a:rPr lang="en-US" i="1">
                            <a:latin typeface="Cambria Math" panose="02040503050406030204" pitchFamily="18" charset="0"/>
                          </a:rPr>
                          <m:t>𝛼</m:t>
                        </m:r>
                      </m:e>
                    </m:func>
                  </m:oMath>
                </a14:m>
                <a:endParaRPr lang="en-US" dirty="0"/>
              </a:p>
              <a:p>
                <a:endParaRPr lang="en-US" dirty="0"/>
              </a:p>
              <a:p>
                <a:endParaRPr lang="en-US" dirty="0"/>
              </a:p>
              <a:p>
                <a:endParaRPr lang="en-US" dirty="0"/>
              </a:p>
              <a:p>
                <a:endParaRPr lang="en-US" dirty="0"/>
              </a:p>
              <a:p>
                <a:endParaRPr lang="en-US" dirty="0"/>
              </a:p>
              <a:p>
                <a:r>
                  <a:rPr lang="en-US" dirty="0"/>
                  <a:t>- Discretization parameters:</a:t>
                </a: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𝑅</m:t>
                      </m:r>
                      <m:d>
                        <m:dPr>
                          <m:ctrlPr>
                            <a:rPr lang="en-US" b="0" i="1" smtClean="0">
                              <a:latin typeface="Cambria Math" panose="02040503050406030204" pitchFamily="18" charset="0"/>
                            </a:rPr>
                          </m:ctrlPr>
                        </m:dPr>
                        <m:e>
                          <m:r>
                            <a:rPr lang="en-US" b="0" i="1" smtClean="0">
                              <a:latin typeface="Cambria Math" panose="02040503050406030204" pitchFamily="18" charset="0"/>
                            </a:rPr>
                            <m:t>𝑧</m:t>
                          </m:r>
                        </m:e>
                      </m:d>
                      <m: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𝒦</m:t>
                      </m:r>
                      <m:r>
                        <a:rPr lang="en-US" b="0" i="1" smtClean="0">
                          <a:latin typeface="Cambria Math" panose="02040503050406030204" pitchFamily="18" charset="0"/>
                          <a:ea typeface="Cambria Math" panose="02040503050406030204" pitchFamily="18" charset="0"/>
                        </a:rPr>
                        <m:t>,∅,</m:t>
                      </m:r>
                      <m:r>
                        <m:rPr>
                          <m:nor/>
                        </m:rPr>
                        <a:rPr lang="en-US" dirty="0"/>
                        <m:t>Ψ</m:t>
                      </m:r>
                      <m:r>
                        <m:rPr>
                          <m:nor/>
                        </m:rPr>
                        <a:rPr lang="en-US" b="0" i="0" dirty="0" smtClean="0"/>
                        <m:t>, </m:t>
                      </m:r>
                      <m:r>
                        <m:rPr>
                          <m:nor/>
                        </m:rPr>
                        <a:rPr lang="en-US" b="0" i="0" dirty="0" smtClean="0"/>
                        <m:t>z</m:t>
                      </m:r>
                    </m:oMath>
                  </m:oMathPara>
                </a14:m>
                <a:endParaRPr lang="en-US" dirty="0"/>
              </a:p>
            </p:txBody>
          </p:sp>
        </mc:Choice>
        <mc:Fallback xmlns="">
          <p:sp>
            <p:nvSpPr>
              <p:cNvPr id="4" name="TextBox 3">
                <a:extLst>
                  <a:ext uri="{FF2B5EF4-FFF2-40B4-BE49-F238E27FC236}">
                    <a16:creationId xmlns:a16="http://schemas.microsoft.com/office/drawing/2014/main" id="{8947F479-A4B0-421E-900A-62A3010D0E61}"/>
                  </a:ext>
                </a:extLst>
              </p:cNvPr>
              <p:cNvSpPr txBox="1">
                <a:spLocks noRot="1" noChangeAspect="1" noMove="1" noResize="1" noEditPoints="1" noAdjustHandles="1" noChangeArrowheads="1" noChangeShapeType="1" noTextEdit="1"/>
              </p:cNvSpPr>
              <p:nvPr/>
            </p:nvSpPr>
            <p:spPr>
              <a:xfrm>
                <a:off x="883945" y="1360996"/>
                <a:ext cx="3290260" cy="4524315"/>
              </a:xfrm>
              <a:prstGeom prst="rect">
                <a:avLst/>
              </a:prstGeom>
              <a:blipFill>
                <a:blip r:embed="rId2"/>
                <a:stretch>
                  <a:fillRect l="-1481" t="-674" r="-926"/>
                </a:stretch>
              </a:blipFill>
            </p:spPr>
            <p:txBody>
              <a:bodyPr/>
              <a:lstStyle/>
              <a:p>
                <a:r>
                  <a:rPr lang="en-US">
                    <a:noFill/>
                  </a:rPr>
                  <a:t> </a:t>
                </a:r>
              </a:p>
            </p:txBody>
          </p:sp>
        </mc:Fallback>
      </mc:AlternateContent>
    </p:spTree>
    <p:extLst>
      <p:ext uri="{BB962C8B-B14F-4D97-AF65-F5344CB8AC3E}">
        <p14:creationId xmlns:p14="http://schemas.microsoft.com/office/powerpoint/2010/main" val="143296373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wipe(up)">
                                      <p:cBhvr>
                                        <p:cTn id="15" dur="500"/>
                                        <p:tgtEl>
                                          <p:spTgt spid="17"/>
                                        </p:tgtEl>
                                      </p:cBhvr>
                                    </p:animEffect>
                                  </p:childTnLst>
                                </p:cTn>
                              </p:par>
                              <p:par>
                                <p:cTn id="16" presetID="22" presetClass="entr" presetSubtype="1" fill="hold"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wipe(up)">
                                      <p:cBhvr>
                                        <p:cTn id="18" dur="500"/>
                                        <p:tgtEl>
                                          <p:spTgt spid="13"/>
                                        </p:tgtEl>
                                      </p:cBhvr>
                                    </p:animEffect>
                                  </p:childTnLst>
                                </p:cTn>
                              </p:par>
                            </p:childTnLst>
                          </p:cTn>
                        </p:par>
                      </p:childTnLst>
                    </p:cTn>
                  </p:par>
                  <p:par>
                    <p:cTn id="19" fill="hold">
                      <p:stCondLst>
                        <p:cond delay="indefinite"/>
                      </p:stCondLst>
                      <p:childTnLst>
                        <p:par>
                          <p:cTn id="20" fill="hold">
                            <p:stCondLst>
                              <p:cond delay="0"/>
                            </p:stCondLst>
                            <p:childTnLst>
                              <p:par>
                                <p:cTn id="21" presetID="16" presetClass="entr" presetSubtype="37" fill="hold" nodeType="click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barn(outVertical)">
                                      <p:cBhvr>
                                        <p:cTn id="23" dur="500"/>
                                        <p:tgtEl>
                                          <p:spTgt spid="18"/>
                                        </p:tgtEl>
                                      </p:cBhvr>
                                    </p:animEffect>
                                  </p:childTnLst>
                                </p:cTn>
                              </p:par>
                              <p:par>
                                <p:cTn id="24" presetID="16" presetClass="entr" presetSubtype="37" fill="hold" nodeType="with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barn(outVertical)">
                                      <p:cBhvr>
                                        <p:cTn id="26" dur="500"/>
                                        <p:tgtEl>
                                          <p:spTgt spid="19"/>
                                        </p:tgtEl>
                                      </p:cBhvr>
                                    </p:animEffect>
                                  </p:childTnLst>
                                </p:cTn>
                              </p:par>
                              <p:par>
                                <p:cTn id="27" presetID="16" presetClass="entr" presetSubtype="37" fill="hold" grpId="0" nodeType="with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barn(outVertical)">
                                      <p:cBhvr>
                                        <p:cTn id="29" dur="500"/>
                                        <p:tgtEl>
                                          <p:spTgt spid="20"/>
                                        </p:tgtEl>
                                      </p:cBhvr>
                                    </p:animEffect>
                                  </p:childTnLst>
                                </p:cTn>
                              </p:par>
                            </p:childTnLst>
                          </p:cTn>
                        </p:par>
                      </p:childTnLst>
                    </p:cTn>
                  </p:par>
                  <p:par>
                    <p:cTn id="30" fill="hold">
                      <p:stCondLst>
                        <p:cond delay="indefinite"/>
                      </p:stCondLst>
                      <p:childTnLst>
                        <p:par>
                          <p:cTn id="31" fill="hold">
                            <p:stCondLst>
                              <p:cond delay="0"/>
                            </p:stCondLst>
                            <p:childTnLst>
                              <p:par>
                                <p:cTn id="32" presetID="16" presetClass="entr" presetSubtype="42" fill="hold" grpId="0" nodeType="clickEffect">
                                  <p:stCondLst>
                                    <p:cond delay="0"/>
                                  </p:stCondLst>
                                  <p:childTnLst>
                                    <p:set>
                                      <p:cBhvr>
                                        <p:cTn id="33" dur="1" fill="hold">
                                          <p:stCondLst>
                                            <p:cond delay="0"/>
                                          </p:stCondLst>
                                        </p:cTn>
                                        <p:tgtEl>
                                          <p:spTgt spid="23"/>
                                        </p:tgtEl>
                                        <p:attrNameLst>
                                          <p:attrName>style.visibility</p:attrName>
                                        </p:attrNameLst>
                                      </p:cBhvr>
                                      <p:to>
                                        <p:strVal val="visible"/>
                                      </p:to>
                                    </p:set>
                                    <p:animEffect transition="in" filter="barn(outHorizontal)">
                                      <p:cBhvr>
                                        <p:cTn id="34" dur="500"/>
                                        <p:tgtEl>
                                          <p:spTgt spid="23"/>
                                        </p:tgtEl>
                                      </p:cBhvr>
                                    </p:animEffect>
                                  </p:childTnLst>
                                </p:cTn>
                              </p:par>
                              <p:par>
                                <p:cTn id="35" presetID="16" presetClass="entr" presetSubtype="42" fill="hold" nodeType="with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barn(outHorizontal)">
                                      <p:cBhvr>
                                        <p:cTn id="37" dur="500"/>
                                        <p:tgtEl>
                                          <p:spTgt spid="21"/>
                                        </p:tgtEl>
                                      </p:cBhvr>
                                    </p:animEffect>
                                  </p:childTnLst>
                                </p:cTn>
                              </p:par>
                            </p:childTnLst>
                          </p:cTn>
                        </p:par>
                      </p:childTnLst>
                    </p:cTn>
                  </p:par>
                  <p:par>
                    <p:cTn id="38" fill="hold">
                      <p:stCondLst>
                        <p:cond delay="indefinite"/>
                      </p:stCondLst>
                      <p:childTnLst>
                        <p:par>
                          <p:cTn id="39" fill="hold">
                            <p:stCondLst>
                              <p:cond delay="0"/>
                            </p:stCondLst>
                            <p:childTnLst>
                              <p:par>
                                <p:cTn id="40" presetID="16" presetClass="entr" presetSubtype="37" fill="hold" nodeType="clickEffect">
                                  <p:stCondLst>
                                    <p:cond delay="0"/>
                                  </p:stCondLst>
                                  <p:childTnLst>
                                    <p:set>
                                      <p:cBhvr>
                                        <p:cTn id="41" dur="1" fill="hold">
                                          <p:stCondLst>
                                            <p:cond delay="0"/>
                                          </p:stCondLst>
                                        </p:cTn>
                                        <p:tgtEl>
                                          <p:spTgt spid="32"/>
                                        </p:tgtEl>
                                        <p:attrNameLst>
                                          <p:attrName>style.visibility</p:attrName>
                                        </p:attrNameLst>
                                      </p:cBhvr>
                                      <p:to>
                                        <p:strVal val="visible"/>
                                      </p:to>
                                    </p:set>
                                    <p:animEffect transition="in" filter="barn(outVertical)">
                                      <p:cBhvr>
                                        <p:cTn id="42" dur="500"/>
                                        <p:tgtEl>
                                          <p:spTgt spid="32"/>
                                        </p:tgtEl>
                                      </p:cBhvr>
                                    </p:animEffect>
                                  </p:childTnLst>
                                </p:cTn>
                              </p:par>
                              <p:par>
                                <p:cTn id="43" presetID="16" presetClass="entr" presetSubtype="37" fill="hold" nodeType="withEffect">
                                  <p:stCondLst>
                                    <p:cond delay="0"/>
                                  </p:stCondLst>
                                  <p:childTnLst>
                                    <p:set>
                                      <p:cBhvr>
                                        <p:cTn id="44" dur="1" fill="hold">
                                          <p:stCondLst>
                                            <p:cond delay="0"/>
                                          </p:stCondLst>
                                        </p:cTn>
                                        <p:tgtEl>
                                          <p:spTgt spid="31"/>
                                        </p:tgtEl>
                                        <p:attrNameLst>
                                          <p:attrName>style.visibility</p:attrName>
                                        </p:attrNameLst>
                                      </p:cBhvr>
                                      <p:to>
                                        <p:strVal val="visible"/>
                                      </p:to>
                                    </p:set>
                                    <p:animEffect transition="in" filter="barn(outVertical)">
                                      <p:cBhvr>
                                        <p:cTn id="45" dur="500"/>
                                        <p:tgtEl>
                                          <p:spTgt spid="31"/>
                                        </p:tgtEl>
                                      </p:cBhvr>
                                    </p:animEffect>
                                  </p:childTnLst>
                                </p:cTn>
                              </p:par>
                              <p:par>
                                <p:cTn id="46" presetID="16" presetClass="entr" presetSubtype="37" fill="hold" nodeType="withEffect">
                                  <p:stCondLst>
                                    <p:cond delay="0"/>
                                  </p:stCondLst>
                                  <p:childTnLst>
                                    <p:set>
                                      <p:cBhvr>
                                        <p:cTn id="47" dur="1" fill="hold">
                                          <p:stCondLst>
                                            <p:cond delay="0"/>
                                          </p:stCondLst>
                                        </p:cTn>
                                        <p:tgtEl>
                                          <p:spTgt spid="34"/>
                                        </p:tgtEl>
                                        <p:attrNameLst>
                                          <p:attrName>style.visibility</p:attrName>
                                        </p:attrNameLst>
                                      </p:cBhvr>
                                      <p:to>
                                        <p:strVal val="visible"/>
                                      </p:to>
                                    </p:set>
                                    <p:animEffect transition="in" filter="barn(outVertical)">
                                      <p:cBhvr>
                                        <p:cTn id="48" dur="500"/>
                                        <p:tgtEl>
                                          <p:spTgt spid="34"/>
                                        </p:tgtEl>
                                      </p:cBhvr>
                                    </p:animEffect>
                                  </p:childTnLst>
                                </p:cTn>
                              </p:par>
                              <p:par>
                                <p:cTn id="49" presetID="16" presetClass="entr" presetSubtype="37" fill="hold" nodeType="withEffect">
                                  <p:stCondLst>
                                    <p:cond delay="0"/>
                                  </p:stCondLst>
                                  <p:childTnLst>
                                    <p:set>
                                      <p:cBhvr>
                                        <p:cTn id="50" dur="1" fill="hold">
                                          <p:stCondLst>
                                            <p:cond delay="0"/>
                                          </p:stCondLst>
                                        </p:cTn>
                                        <p:tgtEl>
                                          <p:spTgt spid="35"/>
                                        </p:tgtEl>
                                        <p:attrNameLst>
                                          <p:attrName>style.visibility</p:attrName>
                                        </p:attrNameLst>
                                      </p:cBhvr>
                                      <p:to>
                                        <p:strVal val="visible"/>
                                      </p:to>
                                    </p:set>
                                    <p:animEffect transition="in" filter="barn(outVertical)">
                                      <p:cBhvr>
                                        <p:cTn id="51" dur="500"/>
                                        <p:tgtEl>
                                          <p:spTgt spid="35"/>
                                        </p:tgtEl>
                                      </p:cBhvr>
                                    </p:animEffect>
                                  </p:childTnLst>
                                </p:cTn>
                              </p:par>
                              <p:par>
                                <p:cTn id="52" presetID="16" presetClass="entr" presetSubtype="37" fill="hold" nodeType="withEffect">
                                  <p:stCondLst>
                                    <p:cond delay="0"/>
                                  </p:stCondLst>
                                  <p:childTnLst>
                                    <p:set>
                                      <p:cBhvr>
                                        <p:cTn id="53" dur="1" fill="hold">
                                          <p:stCondLst>
                                            <p:cond delay="0"/>
                                          </p:stCondLst>
                                        </p:cTn>
                                        <p:tgtEl>
                                          <p:spTgt spid="33"/>
                                        </p:tgtEl>
                                        <p:attrNameLst>
                                          <p:attrName>style.visibility</p:attrName>
                                        </p:attrNameLst>
                                      </p:cBhvr>
                                      <p:to>
                                        <p:strVal val="visible"/>
                                      </p:to>
                                    </p:set>
                                    <p:animEffect transition="in" filter="barn(outVertical)">
                                      <p:cBhvr>
                                        <p:cTn id="54" dur="500"/>
                                        <p:tgtEl>
                                          <p:spTgt spid="33"/>
                                        </p:tgtEl>
                                      </p:cBhvr>
                                    </p:animEffect>
                                  </p:childTnLst>
                                </p:cTn>
                              </p:par>
                              <p:par>
                                <p:cTn id="55" presetID="16" presetClass="entr" presetSubtype="37" fill="hold" grpId="0" nodeType="withEffect">
                                  <p:stCondLst>
                                    <p:cond delay="0"/>
                                  </p:stCondLst>
                                  <p:childTnLst>
                                    <p:set>
                                      <p:cBhvr>
                                        <p:cTn id="56" dur="1" fill="hold">
                                          <p:stCondLst>
                                            <p:cond delay="0"/>
                                          </p:stCondLst>
                                        </p:cTn>
                                        <p:tgtEl>
                                          <p:spTgt spid="36"/>
                                        </p:tgtEl>
                                        <p:attrNameLst>
                                          <p:attrName>style.visibility</p:attrName>
                                        </p:attrNameLst>
                                      </p:cBhvr>
                                      <p:to>
                                        <p:strVal val="visible"/>
                                      </p:to>
                                    </p:set>
                                    <p:animEffect transition="in" filter="barn(outVertical)">
                                      <p:cBhvr>
                                        <p:cTn id="57" dur="500"/>
                                        <p:tgtEl>
                                          <p:spTgt spid="36"/>
                                        </p:tgtEl>
                                      </p:cBhvr>
                                    </p:animEffect>
                                  </p:childTnLst>
                                </p:cTn>
                              </p:par>
                            </p:childTnLst>
                          </p:cTn>
                        </p:par>
                      </p:childTnLst>
                    </p:cTn>
                  </p:par>
                  <p:par>
                    <p:cTn id="58" fill="hold">
                      <p:stCondLst>
                        <p:cond delay="indefinite"/>
                      </p:stCondLst>
                      <p:childTnLst>
                        <p:par>
                          <p:cTn id="59" fill="hold">
                            <p:stCondLst>
                              <p:cond delay="0"/>
                            </p:stCondLst>
                            <p:childTnLst>
                              <p:par>
                                <p:cTn id="60" presetID="16" presetClass="entr" presetSubtype="37" fill="hold" grpId="0" nodeType="clickEffect">
                                  <p:stCondLst>
                                    <p:cond delay="0"/>
                                  </p:stCondLst>
                                  <p:childTnLst>
                                    <p:set>
                                      <p:cBhvr>
                                        <p:cTn id="61" dur="1" fill="hold">
                                          <p:stCondLst>
                                            <p:cond delay="0"/>
                                          </p:stCondLst>
                                        </p:cTn>
                                        <p:tgtEl>
                                          <p:spTgt spid="24"/>
                                        </p:tgtEl>
                                        <p:attrNameLst>
                                          <p:attrName>style.visibility</p:attrName>
                                        </p:attrNameLst>
                                      </p:cBhvr>
                                      <p:to>
                                        <p:strVal val="visible"/>
                                      </p:to>
                                    </p:set>
                                    <p:animEffect transition="in" filter="barn(outVertical)">
                                      <p:cBhvr>
                                        <p:cTn id="62" dur="500"/>
                                        <p:tgtEl>
                                          <p:spTgt spid="24"/>
                                        </p:tgtEl>
                                      </p:cBhvr>
                                    </p:animEffect>
                                  </p:childTnLst>
                                </p:cTn>
                              </p:par>
                              <p:par>
                                <p:cTn id="63" presetID="16" presetClass="entr" presetSubtype="37" fill="hold" grpId="0" nodeType="withEffect">
                                  <p:stCondLst>
                                    <p:cond delay="0"/>
                                  </p:stCondLst>
                                  <p:childTnLst>
                                    <p:set>
                                      <p:cBhvr>
                                        <p:cTn id="64" dur="1" fill="hold">
                                          <p:stCondLst>
                                            <p:cond delay="0"/>
                                          </p:stCondLst>
                                        </p:cTn>
                                        <p:tgtEl>
                                          <p:spTgt spid="25"/>
                                        </p:tgtEl>
                                        <p:attrNameLst>
                                          <p:attrName>style.visibility</p:attrName>
                                        </p:attrNameLst>
                                      </p:cBhvr>
                                      <p:to>
                                        <p:strVal val="visible"/>
                                      </p:to>
                                    </p:set>
                                    <p:animEffect transition="in" filter="barn(outVertical)">
                                      <p:cBhvr>
                                        <p:cTn id="65" dur="500"/>
                                        <p:tgtEl>
                                          <p:spTgt spid="25"/>
                                        </p:tgtEl>
                                      </p:cBhvr>
                                    </p:animEffect>
                                  </p:childTnLst>
                                </p:cTn>
                              </p:par>
                              <p:par>
                                <p:cTn id="66" presetID="16" presetClass="entr" presetSubtype="37" fill="hold" grpId="0" nodeType="withEffect">
                                  <p:stCondLst>
                                    <p:cond delay="0"/>
                                  </p:stCondLst>
                                  <p:childTnLst>
                                    <p:set>
                                      <p:cBhvr>
                                        <p:cTn id="67" dur="1" fill="hold">
                                          <p:stCondLst>
                                            <p:cond delay="0"/>
                                          </p:stCondLst>
                                        </p:cTn>
                                        <p:tgtEl>
                                          <p:spTgt spid="28"/>
                                        </p:tgtEl>
                                        <p:attrNameLst>
                                          <p:attrName>style.visibility</p:attrName>
                                        </p:attrNameLst>
                                      </p:cBhvr>
                                      <p:to>
                                        <p:strVal val="visible"/>
                                      </p:to>
                                    </p:set>
                                    <p:animEffect transition="in" filter="barn(outVertical)">
                                      <p:cBhvr>
                                        <p:cTn id="68" dur="500"/>
                                        <p:tgtEl>
                                          <p:spTgt spid="28"/>
                                        </p:tgtEl>
                                      </p:cBhvr>
                                    </p:animEffect>
                                  </p:childTnLst>
                                </p:cTn>
                              </p:par>
                              <p:par>
                                <p:cTn id="69" presetID="16" presetClass="entr" presetSubtype="37" fill="hold" grpId="0" nodeType="withEffect">
                                  <p:stCondLst>
                                    <p:cond delay="0"/>
                                  </p:stCondLst>
                                  <p:childTnLst>
                                    <p:set>
                                      <p:cBhvr>
                                        <p:cTn id="70" dur="1" fill="hold">
                                          <p:stCondLst>
                                            <p:cond delay="0"/>
                                          </p:stCondLst>
                                        </p:cTn>
                                        <p:tgtEl>
                                          <p:spTgt spid="27"/>
                                        </p:tgtEl>
                                        <p:attrNameLst>
                                          <p:attrName>style.visibility</p:attrName>
                                        </p:attrNameLst>
                                      </p:cBhvr>
                                      <p:to>
                                        <p:strVal val="visible"/>
                                      </p:to>
                                    </p:set>
                                    <p:animEffect transition="in" filter="barn(outVertical)">
                                      <p:cBhvr>
                                        <p:cTn id="71" dur="500"/>
                                        <p:tgtEl>
                                          <p:spTgt spid="27"/>
                                        </p:tgtEl>
                                      </p:cBhvr>
                                    </p:animEffect>
                                  </p:childTnLst>
                                </p:cTn>
                              </p:par>
                              <p:par>
                                <p:cTn id="72" presetID="16" presetClass="entr" presetSubtype="37" fill="hold" nodeType="withEffect">
                                  <p:stCondLst>
                                    <p:cond delay="0"/>
                                  </p:stCondLst>
                                  <p:childTnLst>
                                    <p:set>
                                      <p:cBhvr>
                                        <p:cTn id="73" dur="1" fill="hold">
                                          <p:stCondLst>
                                            <p:cond delay="0"/>
                                          </p:stCondLst>
                                        </p:cTn>
                                        <p:tgtEl>
                                          <p:spTgt spid="22"/>
                                        </p:tgtEl>
                                        <p:attrNameLst>
                                          <p:attrName>style.visibility</p:attrName>
                                        </p:attrNameLst>
                                      </p:cBhvr>
                                      <p:to>
                                        <p:strVal val="visible"/>
                                      </p:to>
                                    </p:set>
                                    <p:animEffect transition="in" filter="barn(outVertical)">
                                      <p:cBhvr>
                                        <p:cTn id="74" dur="500"/>
                                        <p:tgtEl>
                                          <p:spTgt spid="22"/>
                                        </p:tgtEl>
                                      </p:cBhvr>
                                    </p:animEffect>
                                  </p:childTnLst>
                                </p:cTn>
                              </p:par>
                              <p:par>
                                <p:cTn id="75" presetID="16" presetClass="entr" presetSubtype="42" fill="hold" nodeType="withEffect">
                                  <p:stCondLst>
                                    <p:cond delay="0"/>
                                  </p:stCondLst>
                                  <p:childTnLst>
                                    <p:set>
                                      <p:cBhvr>
                                        <p:cTn id="76" dur="1" fill="hold">
                                          <p:stCondLst>
                                            <p:cond delay="0"/>
                                          </p:stCondLst>
                                        </p:cTn>
                                        <p:tgtEl>
                                          <p:spTgt spid="26"/>
                                        </p:tgtEl>
                                        <p:attrNameLst>
                                          <p:attrName>style.visibility</p:attrName>
                                        </p:attrNameLst>
                                      </p:cBhvr>
                                      <p:to>
                                        <p:strVal val="visible"/>
                                      </p:to>
                                    </p:set>
                                    <p:animEffect transition="in" filter="barn(outHorizontal)">
                                      <p:cBhvr>
                                        <p:cTn id="77" dur="500"/>
                                        <p:tgtEl>
                                          <p:spTgt spid="26"/>
                                        </p:tgtEl>
                                      </p:cBhvr>
                                    </p:animEffect>
                                  </p:childTnLst>
                                </p:cTn>
                              </p:par>
                            </p:childTnLst>
                          </p:cTn>
                        </p:par>
                      </p:childTnLst>
                    </p:cTn>
                  </p:par>
                  <p:par>
                    <p:cTn id="78" fill="hold">
                      <p:stCondLst>
                        <p:cond delay="indefinite"/>
                      </p:stCondLst>
                      <p:childTnLst>
                        <p:par>
                          <p:cTn id="79" fill="hold">
                            <p:stCondLst>
                              <p:cond delay="0"/>
                            </p:stCondLst>
                            <p:childTnLst>
                              <p:par>
                                <p:cTn id="80" presetID="16" presetClass="entr" presetSubtype="42" fill="hold" grpId="0" nodeType="clickEffect">
                                  <p:stCondLst>
                                    <p:cond delay="0"/>
                                  </p:stCondLst>
                                  <p:childTnLst>
                                    <p:set>
                                      <p:cBhvr>
                                        <p:cTn id="81" dur="1" fill="hold">
                                          <p:stCondLst>
                                            <p:cond delay="0"/>
                                          </p:stCondLst>
                                        </p:cTn>
                                        <p:tgtEl>
                                          <p:spTgt spid="30"/>
                                        </p:tgtEl>
                                        <p:attrNameLst>
                                          <p:attrName>style.visibility</p:attrName>
                                        </p:attrNameLst>
                                      </p:cBhvr>
                                      <p:to>
                                        <p:strVal val="visible"/>
                                      </p:to>
                                    </p:set>
                                    <p:animEffect transition="in" filter="barn(outHorizontal)">
                                      <p:cBhvr>
                                        <p:cTn id="82" dur="500"/>
                                        <p:tgtEl>
                                          <p:spTgt spid="30"/>
                                        </p:tgtEl>
                                      </p:cBhvr>
                                    </p:animEffect>
                                  </p:childTnLst>
                                </p:cTn>
                              </p:par>
                              <p:par>
                                <p:cTn id="83" presetID="16" presetClass="entr" presetSubtype="42" fill="hold" nodeType="withEffect">
                                  <p:stCondLst>
                                    <p:cond delay="0"/>
                                  </p:stCondLst>
                                  <p:childTnLst>
                                    <p:set>
                                      <p:cBhvr>
                                        <p:cTn id="84" dur="1" fill="hold">
                                          <p:stCondLst>
                                            <p:cond delay="0"/>
                                          </p:stCondLst>
                                        </p:cTn>
                                        <p:tgtEl>
                                          <p:spTgt spid="29"/>
                                        </p:tgtEl>
                                        <p:attrNameLst>
                                          <p:attrName>style.visibility</p:attrName>
                                        </p:attrNameLst>
                                      </p:cBhvr>
                                      <p:to>
                                        <p:strVal val="visible"/>
                                      </p:to>
                                    </p:set>
                                    <p:animEffect transition="in" filter="barn(outHorizontal)">
                                      <p:cBhvr>
                                        <p:cTn id="85" dur="500"/>
                                        <p:tgtEl>
                                          <p:spTgt spid="29"/>
                                        </p:tgtEl>
                                      </p:cBhvr>
                                    </p:animEffect>
                                  </p:childTnLst>
                                </p:cTn>
                              </p:par>
                            </p:childTnLst>
                          </p:cTn>
                        </p:par>
                      </p:childTnLst>
                    </p:cTn>
                  </p:par>
                  <p:par>
                    <p:cTn id="86" fill="hold">
                      <p:stCondLst>
                        <p:cond delay="indefinite"/>
                      </p:stCondLst>
                      <p:childTnLst>
                        <p:par>
                          <p:cTn id="87" fill="hold">
                            <p:stCondLst>
                              <p:cond delay="0"/>
                            </p:stCondLst>
                            <p:childTnLst>
                              <p:par>
                                <p:cTn id="88" presetID="16" presetClass="entr" presetSubtype="37" fill="hold" grpId="0" nodeType="clickEffect">
                                  <p:stCondLst>
                                    <p:cond delay="0"/>
                                  </p:stCondLst>
                                  <p:childTnLst>
                                    <p:set>
                                      <p:cBhvr>
                                        <p:cTn id="89" dur="1" fill="hold">
                                          <p:stCondLst>
                                            <p:cond delay="0"/>
                                          </p:stCondLst>
                                        </p:cTn>
                                        <p:tgtEl>
                                          <p:spTgt spid="11"/>
                                        </p:tgtEl>
                                        <p:attrNameLst>
                                          <p:attrName>style.visibility</p:attrName>
                                        </p:attrNameLst>
                                      </p:cBhvr>
                                      <p:to>
                                        <p:strVal val="visible"/>
                                      </p:to>
                                    </p:set>
                                    <p:animEffect transition="in" filter="barn(outVertical)">
                                      <p:cBhvr>
                                        <p:cTn id="90" dur="500"/>
                                        <p:tgtEl>
                                          <p:spTgt spid="11"/>
                                        </p:tgtEl>
                                      </p:cBhvr>
                                    </p:animEffect>
                                  </p:childTnLst>
                                </p:cTn>
                              </p:par>
                              <p:par>
                                <p:cTn id="91" presetID="16" presetClass="entr" presetSubtype="37" fill="hold" nodeType="withEffect">
                                  <p:stCondLst>
                                    <p:cond delay="0"/>
                                  </p:stCondLst>
                                  <p:childTnLst>
                                    <p:set>
                                      <p:cBhvr>
                                        <p:cTn id="92" dur="1" fill="hold">
                                          <p:stCondLst>
                                            <p:cond delay="0"/>
                                          </p:stCondLst>
                                        </p:cTn>
                                        <p:tgtEl>
                                          <p:spTgt spid="10"/>
                                        </p:tgtEl>
                                        <p:attrNameLst>
                                          <p:attrName>style.visibility</p:attrName>
                                        </p:attrNameLst>
                                      </p:cBhvr>
                                      <p:to>
                                        <p:strVal val="visible"/>
                                      </p:to>
                                    </p:set>
                                    <p:animEffect transition="in" filter="barn(outVertical)">
                                      <p:cBhvr>
                                        <p:cTn id="93" dur="500"/>
                                        <p:tgtEl>
                                          <p:spTgt spid="10"/>
                                        </p:tgtEl>
                                      </p:cBhvr>
                                    </p:animEffect>
                                  </p:childTnLst>
                                </p:cTn>
                              </p:par>
                            </p:childTnLst>
                          </p:cTn>
                        </p:par>
                      </p:childTnLst>
                    </p:cTn>
                  </p:par>
                  <p:par>
                    <p:cTn id="94" fill="hold">
                      <p:stCondLst>
                        <p:cond delay="indefinite"/>
                      </p:stCondLst>
                      <p:childTnLst>
                        <p:par>
                          <p:cTn id="95" fill="hold">
                            <p:stCondLst>
                              <p:cond delay="0"/>
                            </p:stCondLst>
                            <p:childTnLst>
                              <p:par>
                                <p:cTn id="96" presetID="10" presetClass="entr" presetSubtype="0" fill="hold" nodeType="clickEffect">
                                  <p:stCondLst>
                                    <p:cond delay="0"/>
                                  </p:stCondLst>
                                  <p:childTnLst>
                                    <p:set>
                                      <p:cBhvr>
                                        <p:cTn id="97" dur="1" fill="hold">
                                          <p:stCondLst>
                                            <p:cond delay="0"/>
                                          </p:stCondLst>
                                        </p:cTn>
                                        <p:tgtEl>
                                          <p:spTgt spid="4">
                                            <p:txEl>
                                              <p:pRg st="7" end="7"/>
                                            </p:txEl>
                                          </p:spTgt>
                                        </p:tgtEl>
                                        <p:attrNameLst>
                                          <p:attrName>style.visibility</p:attrName>
                                        </p:attrNameLst>
                                      </p:cBhvr>
                                      <p:to>
                                        <p:strVal val="visible"/>
                                      </p:to>
                                    </p:set>
                                    <p:animEffect transition="in" filter="fade">
                                      <p:cBhvr>
                                        <p:cTn id="98" dur="500"/>
                                        <p:tgtEl>
                                          <p:spTgt spid="4">
                                            <p:txEl>
                                              <p:pRg st="7" end="7"/>
                                            </p:txEl>
                                          </p:spTgt>
                                        </p:tgtEl>
                                      </p:cBhvr>
                                    </p:animEffect>
                                  </p:childTnLst>
                                </p:cTn>
                              </p:par>
                              <p:par>
                                <p:cTn id="99" presetID="10" presetClass="entr" presetSubtype="0" fill="hold" nodeType="withEffect">
                                  <p:stCondLst>
                                    <p:cond delay="0"/>
                                  </p:stCondLst>
                                  <p:childTnLst>
                                    <p:set>
                                      <p:cBhvr>
                                        <p:cTn id="100" dur="1" fill="hold">
                                          <p:stCondLst>
                                            <p:cond delay="0"/>
                                          </p:stCondLst>
                                        </p:cTn>
                                        <p:tgtEl>
                                          <p:spTgt spid="4">
                                            <p:txEl>
                                              <p:pRg st="8" end="8"/>
                                            </p:txEl>
                                          </p:spTgt>
                                        </p:tgtEl>
                                        <p:attrNameLst>
                                          <p:attrName>style.visibility</p:attrName>
                                        </p:attrNameLst>
                                      </p:cBhvr>
                                      <p:to>
                                        <p:strVal val="visible"/>
                                      </p:to>
                                    </p:set>
                                    <p:animEffect transition="in" filter="fade">
                                      <p:cBhvr>
                                        <p:cTn id="101" dur="500"/>
                                        <p:tgtEl>
                                          <p:spTgt spid="4">
                                            <p:txEl>
                                              <p:pRg st="8" end="8"/>
                                            </p:txEl>
                                          </p:spTgt>
                                        </p:tgtEl>
                                      </p:cBhvr>
                                    </p:animEffect>
                                  </p:childTnLst>
                                </p:cTn>
                              </p:par>
                            </p:childTnLst>
                          </p:cTn>
                        </p:par>
                      </p:childTnLst>
                    </p:cTn>
                  </p:par>
                  <p:par>
                    <p:cTn id="102" fill="hold">
                      <p:stCondLst>
                        <p:cond delay="indefinite"/>
                      </p:stCondLst>
                      <p:childTnLst>
                        <p:par>
                          <p:cTn id="103" fill="hold">
                            <p:stCondLst>
                              <p:cond delay="0"/>
                            </p:stCondLst>
                            <p:childTnLst>
                              <p:par>
                                <p:cTn id="104" presetID="10" presetClass="entr" presetSubtype="0" fill="hold" nodeType="clickEffect">
                                  <p:stCondLst>
                                    <p:cond delay="0"/>
                                  </p:stCondLst>
                                  <p:childTnLst>
                                    <p:set>
                                      <p:cBhvr>
                                        <p:cTn id="105" dur="1" fill="hold">
                                          <p:stCondLst>
                                            <p:cond delay="0"/>
                                          </p:stCondLst>
                                        </p:cTn>
                                        <p:tgtEl>
                                          <p:spTgt spid="4">
                                            <p:txEl>
                                              <p:pRg st="14" end="14"/>
                                            </p:txEl>
                                          </p:spTgt>
                                        </p:tgtEl>
                                        <p:attrNameLst>
                                          <p:attrName>style.visibility</p:attrName>
                                        </p:attrNameLst>
                                      </p:cBhvr>
                                      <p:to>
                                        <p:strVal val="visible"/>
                                      </p:to>
                                    </p:set>
                                    <p:animEffect transition="in" filter="fade">
                                      <p:cBhvr>
                                        <p:cTn id="106" dur="500"/>
                                        <p:tgtEl>
                                          <p:spTgt spid="4">
                                            <p:txEl>
                                              <p:pRg st="14" end="14"/>
                                            </p:txEl>
                                          </p:spTgt>
                                        </p:tgtEl>
                                      </p:cBhvr>
                                    </p:animEffect>
                                  </p:childTnLst>
                                </p:cTn>
                              </p:par>
                              <p:par>
                                <p:cTn id="107" presetID="10" presetClass="entr" presetSubtype="0" fill="hold" nodeType="withEffect">
                                  <p:stCondLst>
                                    <p:cond delay="0"/>
                                  </p:stCondLst>
                                  <p:childTnLst>
                                    <p:set>
                                      <p:cBhvr>
                                        <p:cTn id="108" dur="1" fill="hold">
                                          <p:stCondLst>
                                            <p:cond delay="0"/>
                                          </p:stCondLst>
                                        </p:cTn>
                                        <p:tgtEl>
                                          <p:spTgt spid="4">
                                            <p:txEl>
                                              <p:pRg st="15" end="15"/>
                                            </p:txEl>
                                          </p:spTgt>
                                        </p:tgtEl>
                                        <p:attrNameLst>
                                          <p:attrName>style.visibility</p:attrName>
                                        </p:attrNameLst>
                                      </p:cBhvr>
                                      <p:to>
                                        <p:strVal val="visible"/>
                                      </p:to>
                                    </p:set>
                                    <p:animEffect transition="in" filter="fade">
                                      <p:cBhvr>
                                        <p:cTn id="109" dur="500"/>
                                        <p:tgtEl>
                                          <p:spTgt spid="4">
                                            <p:txEl>
                                              <p:pRg st="15" end="1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0" grpId="0"/>
      <p:bldP spid="23" grpId="0"/>
      <p:bldP spid="24" grpId="0" animBg="1"/>
      <p:bldP spid="25" grpId="0"/>
      <p:bldP spid="27" grpId="0" animBg="1"/>
      <p:bldP spid="28" grpId="0"/>
      <p:bldP spid="30" grpId="0"/>
      <p:bldP spid="36" grpId="0"/>
      <p:bldP spid="11"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962FB30-3FB0-49D1-A9D3-4B80736A8CFD}"/>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4608070" y="193706"/>
            <a:ext cx="5363210" cy="2026920"/>
          </a:xfrm>
          <a:prstGeom prst="rect">
            <a:avLst/>
          </a:prstGeom>
        </p:spPr>
      </p:pic>
      <p:pic>
        <p:nvPicPr>
          <p:cNvPr id="6" name="Picture 5">
            <a:extLst>
              <a:ext uri="{FF2B5EF4-FFF2-40B4-BE49-F238E27FC236}">
                <a16:creationId xmlns:a16="http://schemas.microsoft.com/office/drawing/2014/main" id="{9541D04A-EF36-4D2B-B9FC-4066D654B1C4}"/>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4608070" y="2188907"/>
            <a:ext cx="5363210" cy="2039620"/>
          </a:xfrm>
          <a:prstGeom prst="rect">
            <a:avLst/>
          </a:prstGeom>
        </p:spPr>
      </p:pic>
      <p:pic>
        <p:nvPicPr>
          <p:cNvPr id="8" name="Picture 7">
            <a:extLst>
              <a:ext uri="{FF2B5EF4-FFF2-40B4-BE49-F238E27FC236}">
                <a16:creationId xmlns:a16="http://schemas.microsoft.com/office/drawing/2014/main" id="{94BC9592-3BDB-4AD4-AD7D-F16A61E5B47B}"/>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4540413" y="4202041"/>
            <a:ext cx="5581650" cy="2120265"/>
          </a:xfrm>
          <a:prstGeom prst="rect">
            <a:avLst/>
          </a:prstGeom>
        </p:spPr>
      </p:pic>
      <p:sp>
        <p:nvSpPr>
          <p:cNvPr id="5" name="Rectangle 4">
            <a:extLst>
              <a:ext uri="{FF2B5EF4-FFF2-40B4-BE49-F238E27FC236}">
                <a16:creationId xmlns:a16="http://schemas.microsoft.com/office/drawing/2014/main" id="{7DCEDFDA-6F50-41B3-9A81-08CC36F9733A}"/>
              </a:ext>
            </a:extLst>
          </p:cNvPr>
          <p:cNvSpPr/>
          <p:nvPr/>
        </p:nvSpPr>
        <p:spPr>
          <a:xfrm>
            <a:off x="508916" y="260873"/>
            <a:ext cx="3552063" cy="3354765"/>
          </a:xfrm>
          <a:prstGeom prst="rect">
            <a:avLst/>
          </a:prstGeom>
        </p:spPr>
        <p:txBody>
          <a:bodyPr wrap="none">
            <a:spAutoFit/>
          </a:bodyPr>
          <a:lstStyle/>
          <a:p>
            <a:pPr marL="342900" indent="-342900">
              <a:buFontTx/>
              <a:buChar char="-"/>
            </a:pPr>
            <a:r>
              <a:rPr lang="en-US" sz="2400" u="sng" dirty="0"/>
              <a:t>Discretization of Surface</a:t>
            </a:r>
          </a:p>
          <a:p>
            <a:pPr marL="342900" indent="-342900">
              <a:buFontTx/>
              <a:buChar char="-"/>
            </a:pPr>
            <a:endParaRPr lang="en-US" sz="2400" u="sng" dirty="0"/>
          </a:p>
          <a:p>
            <a:r>
              <a:rPr lang="en-US" sz="2000" dirty="0"/>
              <a:t>Nine Commonly used tools:</a:t>
            </a:r>
          </a:p>
          <a:p>
            <a:pPr marL="342900" indent="-342900">
              <a:buFontTx/>
              <a:buChar char="-"/>
            </a:pPr>
            <a:r>
              <a:rPr lang="en-US" dirty="0"/>
              <a:t>Cylindrical-end Mill</a:t>
            </a:r>
          </a:p>
          <a:p>
            <a:pPr marL="342900" indent="-342900">
              <a:buFontTx/>
              <a:buChar char="-"/>
            </a:pPr>
            <a:r>
              <a:rPr lang="en-US" dirty="0"/>
              <a:t>Ball-end Mill</a:t>
            </a:r>
          </a:p>
          <a:p>
            <a:pPr marL="342900" indent="-342900">
              <a:buFontTx/>
              <a:buChar char="-"/>
            </a:pPr>
            <a:r>
              <a:rPr lang="en-US" dirty="0"/>
              <a:t>Bull Nose-end mill</a:t>
            </a:r>
          </a:p>
          <a:p>
            <a:pPr marL="342900" indent="-342900">
              <a:buFontTx/>
              <a:buChar char="-"/>
            </a:pPr>
            <a:r>
              <a:rPr lang="en-US" dirty="0"/>
              <a:t>Taper-end mill</a:t>
            </a:r>
          </a:p>
          <a:p>
            <a:pPr marL="342900" indent="-342900">
              <a:buFontTx/>
              <a:buChar char="-"/>
            </a:pPr>
            <a:r>
              <a:rPr lang="en-US" dirty="0"/>
              <a:t>Taper ball-end mill</a:t>
            </a:r>
          </a:p>
          <a:p>
            <a:pPr marL="342900" indent="-342900">
              <a:buFontTx/>
              <a:buChar char="-"/>
            </a:pPr>
            <a:r>
              <a:rPr lang="en-US" dirty="0"/>
              <a:t>Cone-end mill</a:t>
            </a:r>
          </a:p>
          <a:p>
            <a:pPr marL="342900" indent="-342900">
              <a:buFontTx/>
              <a:buChar char="-"/>
            </a:pPr>
            <a:r>
              <a:rPr lang="en-US" dirty="0"/>
              <a:t>Rounded-end mill</a:t>
            </a:r>
          </a:p>
          <a:p>
            <a:pPr marL="342900" indent="-342900">
              <a:buFontTx/>
              <a:buChar char="-"/>
            </a:pPr>
            <a:r>
              <a:rPr lang="en-US" dirty="0"/>
              <a:t>Inverted cone-end mill</a:t>
            </a:r>
          </a:p>
        </p:txBody>
      </p:sp>
    </p:spTree>
    <p:extLst>
      <p:ext uri="{BB962C8B-B14F-4D97-AF65-F5344CB8AC3E}">
        <p14:creationId xmlns:p14="http://schemas.microsoft.com/office/powerpoint/2010/main" val="2521170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3F9DE1B-32FB-4CD3-9977-4578178EFED1}"/>
              </a:ext>
            </a:extLst>
          </p:cNvPr>
          <p:cNvSpPr/>
          <p:nvPr/>
        </p:nvSpPr>
        <p:spPr>
          <a:xfrm>
            <a:off x="508916" y="228789"/>
            <a:ext cx="6546279" cy="830997"/>
          </a:xfrm>
          <a:prstGeom prst="rect">
            <a:avLst/>
          </a:prstGeom>
        </p:spPr>
        <p:txBody>
          <a:bodyPr wrap="none">
            <a:spAutoFit/>
          </a:bodyPr>
          <a:lstStyle/>
          <a:p>
            <a:pPr marL="342900" indent="-342900">
              <a:buFontTx/>
              <a:buChar char="-"/>
            </a:pPr>
            <a:r>
              <a:rPr lang="en-US" sz="2400" u="sng" dirty="0"/>
              <a:t>Engagement region determination methodology</a:t>
            </a:r>
          </a:p>
          <a:p>
            <a:pPr marL="342900" indent="-342900">
              <a:buFontTx/>
              <a:buChar char="-"/>
            </a:pPr>
            <a:r>
              <a:rPr lang="en-US" sz="2000" dirty="0"/>
              <a:t>Step 1: Geometry Check </a:t>
            </a:r>
            <a:r>
              <a:rPr lang="en-US" sz="2400" dirty="0"/>
              <a:t>  </a:t>
            </a:r>
          </a:p>
        </p:txBody>
      </p:sp>
      <p:sp>
        <p:nvSpPr>
          <p:cNvPr id="8" name="TextBox 7">
            <a:extLst>
              <a:ext uri="{FF2B5EF4-FFF2-40B4-BE49-F238E27FC236}">
                <a16:creationId xmlns:a16="http://schemas.microsoft.com/office/drawing/2014/main" id="{3B055E28-8257-4E61-96B3-D847BB93F8A5}"/>
              </a:ext>
            </a:extLst>
          </p:cNvPr>
          <p:cNvSpPr txBox="1"/>
          <p:nvPr/>
        </p:nvSpPr>
        <p:spPr>
          <a:xfrm>
            <a:off x="8634152" y="594202"/>
            <a:ext cx="3092385" cy="369332"/>
          </a:xfrm>
          <a:prstGeom prst="rect">
            <a:avLst/>
          </a:prstGeom>
          <a:noFill/>
        </p:spPr>
        <p:txBody>
          <a:bodyPr wrap="none" rtlCol="0">
            <a:spAutoFit/>
          </a:bodyPr>
          <a:lstStyle/>
          <a:p>
            <a:r>
              <a:rPr lang="en-US" dirty="0"/>
              <a:t>GCS: Global Coordinate System</a:t>
            </a:r>
          </a:p>
        </p:txBody>
      </p:sp>
      <p:grpSp>
        <p:nvGrpSpPr>
          <p:cNvPr id="9" name="Group 8">
            <a:extLst>
              <a:ext uri="{FF2B5EF4-FFF2-40B4-BE49-F238E27FC236}">
                <a16:creationId xmlns:a16="http://schemas.microsoft.com/office/drawing/2014/main" id="{DAC6DE63-D1D8-499F-8F24-4AC7B1A6F284}"/>
              </a:ext>
            </a:extLst>
          </p:cNvPr>
          <p:cNvGrpSpPr/>
          <p:nvPr/>
        </p:nvGrpSpPr>
        <p:grpSpPr>
          <a:xfrm rot="780000">
            <a:off x="5941480" y="2266044"/>
            <a:ext cx="5888400" cy="3962727"/>
            <a:chOff x="-1896075" y="1974813"/>
            <a:chExt cx="4900006" cy="3297566"/>
          </a:xfrm>
        </p:grpSpPr>
        <p:grpSp>
          <p:nvGrpSpPr>
            <p:cNvPr id="10" name="Group 9">
              <a:extLst>
                <a:ext uri="{FF2B5EF4-FFF2-40B4-BE49-F238E27FC236}">
                  <a16:creationId xmlns:a16="http://schemas.microsoft.com/office/drawing/2014/main" id="{4399A425-8F90-43D0-857E-7FFCAC2B0BB4}"/>
                </a:ext>
              </a:extLst>
            </p:cNvPr>
            <p:cNvGrpSpPr/>
            <p:nvPr/>
          </p:nvGrpSpPr>
          <p:grpSpPr>
            <a:xfrm rot="1200000">
              <a:off x="-1880168" y="2088965"/>
              <a:ext cx="4338523" cy="3183414"/>
              <a:chOff x="3925911" y="2095169"/>
              <a:chExt cx="4338523" cy="3183414"/>
            </a:xfrm>
          </p:grpSpPr>
          <p:cxnSp>
            <p:nvCxnSpPr>
              <p:cNvPr id="15" name="Straight Connector 14">
                <a:extLst>
                  <a:ext uri="{FF2B5EF4-FFF2-40B4-BE49-F238E27FC236}">
                    <a16:creationId xmlns:a16="http://schemas.microsoft.com/office/drawing/2014/main" id="{59FC0645-9B76-43B4-8B9D-51902A673DF1}"/>
                  </a:ext>
                </a:extLst>
              </p:cNvPr>
              <p:cNvCxnSpPr>
                <a:cxnSpLocks/>
              </p:cNvCxnSpPr>
              <p:nvPr/>
            </p:nvCxnSpPr>
            <p:spPr>
              <a:xfrm flipV="1">
                <a:off x="6096000" y="4704347"/>
                <a:ext cx="1399674" cy="574236"/>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6" name="Arc 15">
                <a:extLst>
                  <a:ext uri="{FF2B5EF4-FFF2-40B4-BE49-F238E27FC236}">
                    <a16:creationId xmlns:a16="http://schemas.microsoft.com/office/drawing/2014/main" id="{AFDCD404-EAC7-426D-A02B-B8D95A23D4D1}"/>
                  </a:ext>
                </a:extLst>
              </p:cNvPr>
              <p:cNvSpPr/>
              <p:nvPr/>
            </p:nvSpPr>
            <p:spPr>
              <a:xfrm>
                <a:off x="6372497" y="3578325"/>
                <a:ext cx="1465202" cy="1222771"/>
              </a:xfrm>
              <a:prstGeom prst="arc">
                <a:avLst>
                  <a:gd name="adj1" fmla="val 799482"/>
                  <a:gd name="adj2" fmla="val 3212528"/>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7" name="Straight Connector 16">
                <a:extLst>
                  <a:ext uri="{FF2B5EF4-FFF2-40B4-BE49-F238E27FC236}">
                    <a16:creationId xmlns:a16="http://schemas.microsoft.com/office/drawing/2014/main" id="{631E0CB9-2102-4773-8C5E-F6C7A68B3EC9}"/>
                  </a:ext>
                </a:extLst>
              </p:cNvPr>
              <p:cNvCxnSpPr>
                <a:cxnSpLocks/>
              </p:cNvCxnSpPr>
              <p:nvPr/>
            </p:nvCxnSpPr>
            <p:spPr>
              <a:xfrm flipV="1">
                <a:off x="7810791" y="3041209"/>
                <a:ext cx="453643" cy="131650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5AA1AB5C-2216-4F54-B2F0-782FEC6472B3}"/>
                  </a:ext>
                </a:extLst>
              </p:cNvPr>
              <p:cNvCxnSpPr>
                <a:cxnSpLocks/>
              </p:cNvCxnSpPr>
              <p:nvPr/>
            </p:nvCxnSpPr>
            <p:spPr>
              <a:xfrm flipV="1">
                <a:off x="8264434" y="2095169"/>
                <a:ext cx="0" cy="946040"/>
              </a:xfrm>
              <a:prstGeom prst="line">
                <a:avLst/>
              </a:prstGeom>
              <a:ln w="19050"/>
            </p:spPr>
            <p:style>
              <a:lnRef idx="1">
                <a:schemeClr val="accent1"/>
              </a:lnRef>
              <a:fillRef idx="0">
                <a:schemeClr val="accent1"/>
              </a:fillRef>
              <a:effectRef idx="0">
                <a:schemeClr val="accent1"/>
              </a:effectRef>
              <a:fontRef idx="minor">
                <a:schemeClr val="tx1"/>
              </a:fontRef>
            </p:style>
          </p:cxnSp>
          <p:grpSp>
            <p:nvGrpSpPr>
              <p:cNvPr id="19" name="Group 18">
                <a:extLst>
                  <a:ext uri="{FF2B5EF4-FFF2-40B4-BE49-F238E27FC236}">
                    <a16:creationId xmlns:a16="http://schemas.microsoft.com/office/drawing/2014/main" id="{8F1B02AD-CB07-4F7E-A0E5-E0F923396D3A}"/>
                  </a:ext>
                </a:extLst>
              </p:cNvPr>
              <p:cNvGrpSpPr/>
              <p:nvPr/>
            </p:nvGrpSpPr>
            <p:grpSpPr>
              <a:xfrm flipH="1">
                <a:off x="3925911" y="2095169"/>
                <a:ext cx="2168434" cy="3183414"/>
                <a:chOff x="2981598" y="1824709"/>
                <a:chExt cx="2168434" cy="3183414"/>
              </a:xfrm>
            </p:grpSpPr>
            <p:cxnSp>
              <p:nvCxnSpPr>
                <p:cNvPr id="20" name="Straight Connector 19">
                  <a:extLst>
                    <a:ext uri="{FF2B5EF4-FFF2-40B4-BE49-F238E27FC236}">
                      <a16:creationId xmlns:a16="http://schemas.microsoft.com/office/drawing/2014/main" id="{E18C91A9-98D3-4D13-BAD1-50850D22FED8}"/>
                    </a:ext>
                  </a:extLst>
                </p:cNvPr>
                <p:cNvCxnSpPr>
                  <a:cxnSpLocks/>
                </p:cNvCxnSpPr>
                <p:nvPr/>
              </p:nvCxnSpPr>
              <p:spPr>
                <a:xfrm flipV="1">
                  <a:off x="2981598" y="4433887"/>
                  <a:ext cx="1399674" cy="574236"/>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1" name="Arc 20">
                  <a:extLst>
                    <a:ext uri="{FF2B5EF4-FFF2-40B4-BE49-F238E27FC236}">
                      <a16:creationId xmlns:a16="http://schemas.microsoft.com/office/drawing/2014/main" id="{9B5AC7FC-CD29-4FD3-9F12-94B3FE314C65}"/>
                    </a:ext>
                  </a:extLst>
                </p:cNvPr>
                <p:cNvSpPr/>
                <p:nvPr/>
              </p:nvSpPr>
              <p:spPr>
                <a:xfrm>
                  <a:off x="3258095" y="3307865"/>
                  <a:ext cx="1465202" cy="1222771"/>
                </a:xfrm>
                <a:prstGeom prst="arc">
                  <a:avLst>
                    <a:gd name="adj1" fmla="val 799482"/>
                    <a:gd name="adj2" fmla="val 3212528"/>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2" name="Straight Connector 21">
                  <a:extLst>
                    <a:ext uri="{FF2B5EF4-FFF2-40B4-BE49-F238E27FC236}">
                      <a16:creationId xmlns:a16="http://schemas.microsoft.com/office/drawing/2014/main" id="{DB12CBA9-A8BF-4651-8911-B3A9E11931BC}"/>
                    </a:ext>
                  </a:extLst>
                </p:cNvPr>
                <p:cNvCxnSpPr>
                  <a:cxnSpLocks/>
                </p:cNvCxnSpPr>
                <p:nvPr/>
              </p:nvCxnSpPr>
              <p:spPr>
                <a:xfrm flipV="1">
                  <a:off x="4696389" y="2770749"/>
                  <a:ext cx="453643" cy="131650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821DBB24-02A0-4B12-B6FF-74BCF857BCA9}"/>
                    </a:ext>
                  </a:extLst>
                </p:cNvPr>
                <p:cNvCxnSpPr>
                  <a:cxnSpLocks/>
                </p:cNvCxnSpPr>
                <p:nvPr/>
              </p:nvCxnSpPr>
              <p:spPr>
                <a:xfrm flipV="1">
                  <a:off x="5150032" y="1824709"/>
                  <a:ext cx="0" cy="946040"/>
                </a:xfrm>
                <a:prstGeom prst="line">
                  <a:avLst/>
                </a:prstGeom>
                <a:ln w="19050"/>
              </p:spPr>
              <p:style>
                <a:lnRef idx="1">
                  <a:schemeClr val="accent1"/>
                </a:lnRef>
                <a:fillRef idx="0">
                  <a:schemeClr val="accent1"/>
                </a:fillRef>
                <a:effectRef idx="0">
                  <a:schemeClr val="accent1"/>
                </a:effectRef>
                <a:fontRef idx="minor">
                  <a:schemeClr val="tx1"/>
                </a:fontRef>
              </p:style>
            </p:cxnSp>
          </p:grpSp>
        </p:grpSp>
        <p:grpSp>
          <p:nvGrpSpPr>
            <p:cNvPr id="11" name="Group 10">
              <a:extLst>
                <a:ext uri="{FF2B5EF4-FFF2-40B4-BE49-F238E27FC236}">
                  <a16:creationId xmlns:a16="http://schemas.microsoft.com/office/drawing/2014/main" id="{43495CFC-FD25-46BD-8C8B-337BB19242AD}"/>
                </a:ext>
              </a:extLst>
            </p:cNvPr>
            <p:cNvGrpSpPr/>
            <p:nvPr/>
          </p:nvGrpSpPr>
          <p:grpSpPr>
            <a:xfrm>
              <a:off x="-1896075" y="1974813"/>
              <a:ext cx="4900006" cy="3031500"/>
              <a:chOff x="-1896075" y="1974813"/>
              <a:chExt cx="4900006" cy="3031500"/>
            </a:xfrm>
          </p:grpSpPr>
          <p:cxnSp>
            <p:nvCxnSpPr>
              <p:cNvPr id="12" name="Straight Arrow Connector 11">
                <a:extLst>
                  <a:ext uri="{FF2B5EF4-FFF2-40B4-BE49-F238E27FC236}">
                    <a16:creationId xmlns:a16="http://schemas.microsoft.com/office/drawing/2014/main" id="{24FD6E29-E89E-4192-9A83-768589C19695}"/>
                  </a:ext>
                </a:extLst>
              </p:cNvPr>
              <p:cNvCxnSpPr>
                <a:cxnSpLocks/>
              </p:cNvCxnSpPr>
              <p:nvPr/>
            </p:nvCxnSpPr>
            <p:spPr>
              <a:xfrm rot="20820000" flipV="1">
                <a:off x="-624366" y="1989591"/>
                <a:ext cx="1980823" cy="3016722"/>
              </a:xfrm>
              <a:prstGeom prst="straightConnector1">
                <a:avLst/>
              </a:prstGeom>
              <a:ln w="19050">
                <a:prstDash val="lgDashDot"/>
                <a:tailEnd type="triangle"/>
              </a:ln>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29D69002-942F-4A28-869E-5EEE93B0084C}"/>
                  </a:ext>
                </a:extLst>
              </p:cNvPr>
              <p:cNvCxnSpPr>
                <a:cxnSpLocks/>
              </p:cNvCxnSpPr>
              <p:nvPr/>
            </p:nvCxnSpPr>
            <p:spPr>
              <a:xfrm rot="1200000">
                <a:off x="-1896075" y="3042094"/>
                <a:ext cx="4706739" cy="0"/>
              </a:xfrm>
              <a:prstGeom prst="line">
                <a:avLst/>
              </a:prstGeom>
              <a:ln/>
            </p:spPr>
            <p:style>
              <a:lnRef idx="1">
                <a:schemeClr val="dk1"/>
              </a:lnRef>
              <a:fillRef idx="0">
                <a:schemeClr val="dk1"/>
              </a:fillRef>
              <a:effectRef idx="0">
                <a:schemeClr val="dk1"/>
              </a:effectRef>
              <a:fontRef idx="minor">
                <a:schemeClr val="tx1"/>
              </a:fontRef>
            </p:style>
          </p:cxnSp>
          <p:sp>
            <p:nvSpPr>
              <p:cNvPr id="14" name="Freeform: Shape 13">
                <a:extLst>
                  <a:ext uri="{FF2B5EF4-FFF2-40B4-BE49-F238E27FC236}">
                    <a16:creationId xmlns:a16="http://schemas.microsoft.com/office/drawing/2014/main" id="{D2D8BA4A-5903-43A3-BABB-657397137581}"/>
                  </a:ext>
                </a:extLst>
              </p:cNvPr>
              <p:cNvSpPr/>
              <p:nvPr/>
            </p:nvSpPr>
            <p:spPr>
              <a:xfrm rot="1200000">
                <a:off x="-1329549" y="1974813"/>
                <a:ext cx="4333480" cy="397093"/>
              </a:xfrm>
              <a:custGeom>
                <a:avLst/>
                <a:gdLst>
                  <a:gd name="connsiteX0" fmla="*/ 0 w 4333480"/>
                  <a:gd name="connsiteY0" fmla="*/ 358012 h 659689"/>
                  <a:gd name="connsiteX1" fmla="*/ 1168842 w 4333480"/>
                  <a:gd name="connsiteY1" fmla="*/ 55862 h 659689"/>
                  <a:gd name="connsiteX2" fmla="*/ 3355451 w 4333480"/>
                  <a:gd name="connsiteY2" fmla="*/ 652210 h 659689"/>
                  <a:gd name="connsiteX3" fmla="*/ 4333461 w 4333480"/>
                  <a:gd name="connsiteY3" fmla="*/ 365963 h 659689"/>
                  <a:gd name="connsiteX4" fmla="*/ 3379305 w 4333480"/>
                  <a:gd name="connsiteY4" fmla="*/ 203 h 659689"/>
                  <a:gd name="connsiteX5" fmla="*/ 2178658 w 4333480"/>
                  <a:gd name="connsiteY5" fmla="*/ 310304 h 659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33480" h="659689">
                    <a:moveTo>
                      <a:pt x="0" y="358012"/>
                    </a:moveTo>
                    <a:cubicBezTo>
                      <a:pt x="304800" y="182420"/>
                      <a:pt x="609600" y="6829"/>
                      <a:pt x="1168842" y="55862"/>
                    </a:cubicBezTo>
                    <a:cubicBezTo>
                      <a:pt x="1728084" y="104895"/>
                      <a:pt x="2828014" y="600526"/>
                      <a:pt x="3355451" y="652210"/>
                    </a:cubicBezTo>
                    <a:cubicBezTo>
                      <a:pt x="3882888" y="703894"/>
                      <a:pt x="4329485" y="474631"/>
                      <a:pt x="4333461" y="365963"/>
                    </a:cubicBezTo>
                    <a:cubicBezTo>
                      <a:pt x="4337437" y="257295"/>
                      <a:pt x="3738439" y="9479"/>
                      <a:pt x="3379305" y="203"/>
                    </a:cubicBezTo>
                    <a:cubicBezTo>
                      <a:pt x="3020171" y="-9073"/>
                      <a:pt x="2335034" y="302353"/>
                      <a:pt x="2178658" y="310304"/>
                    </a:cubicBezTo>
                  </a:path>
                </a:pathLst>
              </a:cu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grpSp>
      </p:gr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0FF41BC7-FD85-4FB7-98F9-C223EC774C95}"/>
                  </a:ext>
                </a:extLst>
              </p:cNvPr>
              <p:cNvSpPr txBox="1"/>
              <p:nvPr/>
            </p:nvSpPr>
            <p:spPr>
              <a:xfrm>
                <a:off x="7243757" y="5864014"/>
                <a:ext cx="722073" cy="36986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400" b="1" i="1" dirty="0" smtClean="0">
                              <a:latin typeface="Cambria Math" panose="02040503050406030204" pitchFamily="18" charset="0"/>
                            </a:rPr>
                          </m:ctrlPr>
                        </m:sSubPr>
                        <m:e>
                          <m:r>
                            <a:rPr lang="en-US" sz="1400" b="1" i="1" dirty="0" smtClean="0">
                              <a:latin typeface="Cambria Math" panose="02040503050406030204" pitchFamily="18" charset="0"/>
                            </a:rPr>
                            <m:t>𝑶</m:t>
                          </m:r>
                        </m:e>
                        <m:sub>
                          <m:r>
                            <a:rPr lang="en-US" sz="1400" b="1" i="1" dirty="0" smtClean="0">
                              <a:latin typeface="Cambria Math" panose="02040503050406030204" pitchFamily="18" charset="0"/>
                            </a:rPr>
                            <m:t>𝑻𝑪𝑺</m:t>
                          </m:r>
                        </m:sub>
                      </m:sSub>
                    </m:oMath>
                  </m:oMathPara>
                </a14:m>
                <a:endParaRPr lang="en-US" b="1" dirty="0"/>
              </a:p>
            </p:txBody>
          </p:sp>
        </mc:Choice>
        <mc:Fallback xmlns="">
          <p:sp>
            <p:nvSpPr>
              <p:cNvPr id="24" name="TextBox 23">
                <a:extLst>
                  <a:ext uri="{FF2B5EF4-FFF2-40B4-BE49-F238E27FC236}">
                    <a16:creationId xmlns:a16="http://schemas.microsoft.com/office/drawing/2014/main" id="{0FF41BC7-FD85-4FB7-98F9-C223EC774C95}"/>
                  </a:ext>
                </a:extLst>
              </p:cNvPr>
              <p:cNvSpPr txBox="1">
                <a:spLocks noRot="1" noChangeAspect="1" noMove="1" noResize="1" noEditPoints="1" noAdjustHandles="1" noChangeArrowheads="1" noChangeShapeType="1" noTextEdit="1"/>
              </p:cNvSpPr>
              <p:nvPr/>
            </p:nvSpPr>
            <p:spPr>
              <a:xfrm>
                <a:off x="7243757" y="5864014"/>
                <a:ext cx="722073" cy="369860"/>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21903196-C51E-4E74-8E14-85BCB63D654D}"/>
                  </a:ext>
                </a:extLst>
              </p:cNvPr>
              <p:cNvSpPr txBox="1"/>
              <p:nvPr/>
            </p:nvSpPr>
            <p:spPr>
              <a:xfrm>
                <a:off x="8675484" y="2805619"/>
                <a:ext cx="462710" cy="36986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rPr>
                        <m:t>𝒁</m:t>
                      </m:r>
                      <m:r>
                        <a:rPr lang="en-US" sz="1400" b="1" i="1" dirty="0" smtClean="0">
                          <a:latin typeface="Cambria Math" panose="02040503050406030204" pitchFamily="18" charset="0"/>
                        </a:rPr>
                        <m:t>′</m:t>
                      </m:r>
                    </m:oMath>
                  </m:oMathPara>
                </a14:m>
                <a:endParaRPr lang="en-US" b="1" dirty="0"/>
              </a:p>
            </p:txBody>
          </p:sp>
        </mc:Choice>
        <mc:Fallback xmlns="">
          <p:sp>
            <p:nvSpPr>
              <p:cNvPr id="25" name="TextBox 24">
                <a:extLst>
                  <a:ext uri="{FF2B5EF4-FFF2-40B4-BE49-F238E27FC236}">
                    <a16:creationId xmlns:a16="http://schemas.microsoft.com/office/drawing/2014/main" id="{21903196-C51E-4E74-8E14-85BCB63D654D}"/>
                  </a:ext>
                </a:extLst>
              </p:cNvPr>
              <p:cNvSpPr txBox="1">
                <a:spLocks noRot="1" noChangeAspect="1" noMove="1" noResize="1" noEditPoints="1" noAdjustHandles="1" noChangeArrowheads="1" noChangeShapeType="1" noTextEdit="1"/>
              </p:cNvSpPr>
              <p:nvPr/>
            </p:nvSpPr>
            <p:spPr>
              <a:xfrm>
                <a:off x="8675484" y="2805619"/>
                <a:ext cx="462710" cy="369860"/>
              </a:xfrm>
              <a:prstGeom prst="rect">
                <a:avLst/>
              </a:prstGeom>
              <a:blipFill>
                <a:blip r:embed="rId3"/>
                <a:stretch>
                  <a:fillRect/>
                </a:stretch>
              </a:blipFill>
            </p:spPr>
            <p:txBody>
              <a:bodyPr/>
              <a:lstStyle/>
              <a:p>
                <a:r>
                  <a:rPr lang="en-US">
                    <a:noFill/>
                  </a:rPr>
                  <a:t> </a:t>
                </a:r>
              </a:p>
            </p:txBody>
          </p:sp>
        </mc:Fallback>
      </mc:AlternateContent>
      <p:grpSp>
        <p:nvGrpSpPr>
          <p:cNvPr id="43" name="Group 42">
            <a:extLst>
              <a:ext uri="{FF2B5EF4-FFF2-40B4-BE49-F238E27FC236}">
                <a16:creationId xmlns:a16="http://schemas.microsoft.com/office/drawing/2014/main" id="{E2B62586-488B-484D-80DF-126D8AFAA1D4}"/>
              </a:ext>
            </a:extLst>
          </p:cNvPr>
          <p:cNvGrpSpPr/>
          <p:nvPr/>
        </p:nvGrpSpPr>
        <p:grpSpPr>
          <a:xfrm>
            <a:off x="3164709" y="1267326"/>
            <a:ext cx="2199465" cy="2253932"/>
            <a:chOff x="3164709" y="1267326"/>
            <a:chExt cx="2199465" cy="2253932"/>
          </a:xfrm>
        </p:grpSpPr>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8B4DC803-7829-47A0-8203-DC3C7969DFF2}"/>
                    </a:ext>
                  </a:extLst>
                </p:cNvPr>
                <p:cNvSpPr txBox="1"/>
                <p:nvPr/>
              </p:nvSpPr>
              <p:spPr>
                <a:xfrm>
                  <a:off x="3164709" y="3151398"/>
                  <a:ext cx="729779" cy="36986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400" b="1" i="1" dirty="0" smtClean="0">
                                <a:latin typeface="Cambria Math" panose="02040503050406030204" pitchFamily="18" charset="0"/>
                              </a:rPr>
                            </m:ctrlPr>
                          </m:sSubPr>
                          <m:e>
                            <m:r>
                              <a:rPr lang="en-US" sz="1400" b="1" i="1" dirty="0" smtClean="0">
                                <a:latin typeface="Cambria Math" panose="02040503050406030204" pitchFamily="18" charset="0"/>
                              </a:rPr>
                              <m:t>𝑶</m:t>
                            </m:r>
                          </m:e>
                          <m:sub>
                            <m:r>
                              <a:rPr lang="en-US" sz="1400" b="1" i="1" dirty="0" smtClean="0">
                                <a:latin typeface="Cambria Math" panose="02040503050406030204" pitchFamily="18" charset="0"/>
                              </a:rPr>
                              <m:t>𝑮𝑪𝑺</m:t>
                            </m:r>
                          </m:sub>
                        </m:sSub>
                      </m:oMath>
                    </m:oMathPara>
                  </a14:m>
                  <a:endParaRPr lang="en-US" b="1" dirty="0"/>
                </a:p>
              </p:txBody>
            </p:sp>
          </mc:Choice>
          <mc:Fallback xmlns="">
            <p:sp>
              <p:nvSpPr>
                <p:cNvPr id="26" name="TextBox 25">
                  <a:extLst>
                    <a:ext uri="{FF2B5EF4-FFF2-40B4-BE49-F238E27FC236}">
                      <a16:creationId xmlns:a16="http://schemas.microsoft.com/office/drawing/2014/main" id="{8B4DC803-7829-47A0-8203-DC3C7969DFF2}"/>
                    </a:ext>
                  </a:extLst>
                </p:cNvPr>
                <p:cNvSpPr txBox="1">
                  <a:spLocks noRot="1" noChangeAspect="1" noMove="1" noResize="1" noEditPoints="1" noAdjustHandles="1" noChangeArrowheads="1" noChangeShapeType="1" noTextEdit="1"/>
                </p:cNvSpPr>
                <p:nvPr/>
              </p:nvSpPr>
              <p:spPr>
                <a:xfrm>
                  <a:off x="3164709" y="3151398"/>
                  <a:ext cx="729779" cy="369860"/>
                </a:xfrm>
                <a:prstGeom prst="rect">
                  <a:avLst/>
                </a:prstGeom>
                <a:blipFill>
                  <a:blip r:embed="rId4"/>
                  <a:stretch>
                    <a:fillRect/>
                  </a:stretch>
                </a:blipFill>
              </p:spPr>
              <p:txBody>
                <a:bodyPr/>
                <a:lstStyle/>
                <a:p>
                  <a:r>
                    <a:rPr lang="en-US">
                      <a:noFill/>
                    </a:rPr>
                    <a:t> </a:t>
                  </a:r>
                </a:p>
              </p:txBody>
            </p:sp>
          </mc:Fallback>
        </mc:AlternateContent>
        <p:grpSp>
          <p:nvGrpSpPr>
            <p:cNvPr id="27" name="Group 26">
              <a:extLst>
                <a:ext uri="{FF2B5EF4-FFF2-40B4-BE49-F238E27FC236}">
                  <a16:creationId xmlns:a16="http://schemas.microsoft.com/office/drawing/2014/main" id="{E1AFFAC9-B2A8-407B-B420-3E9270356AF2}"/>
                </a:ext>
              </a:extLst>
            </p:cNvPr>
            <p:cNvGrpSpPr/>
            <p:nvPr/>
          </p:nvGrpSpPr>
          <p:grpSpPr>
            <a:xfrm>
              <a:off x="3513870" y="1267326"/>
              <a:ext cx="1850304" cy="1893782"/>
              <a:chOff x="3181134" y="3657014"/>
              <a:chExt cx="1539722" cy="1575902"/>
            </a:xfrm>
          </p:grpSpPr>
          <p:cxnSp>
            <p:nvCxnSpPr>
              <p:cNvPr id="28" name="Straight Arrow Connector 27">
                <a:extLst>
                  <a:ext uri="{FF2B5EF4-FFF2-40B4-BE49-F238E27FC236}">
                    <a16:creationId xmlns:a16="http://schemas.microsoft.com/office/drawing/2014/main" id="{0179465E-400A-4936-BE3A-F7E0543E0EEF}"/>
                  </a:ext>
                </a:extLst>
              </p:cNvPr>
              <p:cNvCxnSpPr>
                <a:cxnSpLocks/>
              </p:cNvCxnSpPr>
              <p:nvPr/>
            </p:nvCxnSpPr>
            <p:spPr>
              <a:xfrm flipV="1">
                <a:off x="3314542" y="3944679"/>
                <a:ext cx="3541" cy="1288237"/>
              </a:xfrm>
              <a:prstGeom prst="straightConnector1">
                <a:avLst/>
              </a:prstGeom>
              <a:ln w="19050">
                <a:solidFill>
                  <a:schemeClr val="accent2"/>
                </a:solidFill>
                <a:tailEnd type="triangle"/>
              </a:ln>
            </p:spPr>
            <p:style>
              <a:lnRef idx="1">
                <a:schemeClr val="accent2"/>
              </a:lnRef>
              <a:fillRef idx="0">
                <a:schemeClr val="accent2"/>
              </a:fillRef>
              <a:effectRef idx="0">
                <a:schemeClr val="accent2"/>
              </a:effectRef>
              <a:fontRef idx="minor">
                <a:schemeClr val="tx1"/>
              </a:fontRef>
            </p:style>
          </p:cxnSp>
          <p:cxnSp>
            <p:nvCxnSpPr>
              <p:cNvPr id="29" name="Straight Arrow Connector 28">
                <a:extLst>
                  <a:ext uri="{FF2B5EF4-FFF2-40B4-BE49-F238E27FC236}">
                    <a16:creationId xmlns:a16="http://schemas.microsoft.com/office/drawing/2014/main" id="{067BA42C-2D16-48A1-977D-F5D02033E27C}"/>
                  </a:ext>
                </a:extLst>
              </p:cNvPr>
              <p:cNvCxnSpPr>
                <a:cxnSpLocks/>
              </p:cNvCxnSpPr>
              <p:nvPr/>
            </p:nvCxnSpPr>
            <p:spPr>
              <a:xfrm flipV="1">
                <a:off x="3318083" y="5225826"/>
                <a:ext cx="1402773" cy="1"/>
              </a:xfrm>
              <a:prstGeom prst="straightConnector1">
                <a:avLst/>
              </a:prstGeom>
              <a:ln w="19050">
                <a:solidFill>
                  <a:schemeClr val="accent2"/>
                </a:solidFill>
                <a:tailEnd type="triangle"/>
              </a:ln>
            </p:spPr>
            <p:style>
              <a:lnRef idx="1">
                <a:schemeClr val="accent2"/>
              </a:lnRef>
              <a:fillRef idx="0">
                <a:schemeClr val="accent2"/>
              </a:fillRef>
              <a:effectRef idx="0">
                <a:schemeClr val="accent2"/>
              </a:effectRef>
              <a:fontRef idx="minor">
                <a:schemeClr val="tx1"/>
              </a:fontRef>
            </p:style>
          </p:cxnSp>
          <p:sp>
            <p:nvSpPr>
              <p:cNvPr id="30" name="TextBox 29">
                <a:extLst>
                  <a:ext uri="{FF2B5EF4-FFF2-40B4-BE49-F238E27FC236}">
                    <a16:creationId xmlns:a16="http://schemas.microsoft.com/office/drawing/2014/main" id="{0678CAD0-9642-4152-B98E-865B839CBD41}"/>
                  </a:ext>
                </a:extLst>
              </p:cNvPr>
              <p:cNvSpPr txBox="1"/>
              <p:nvPr/>
            </p:nvSpPr>
            <p:spPr>
              <a:xfrm>
                <a:off x="3181134" y="3657014"/>
                <a:ext cx="271228" cy="307777"/>
              </a:xfrm>
              <a:prstGeom prst="rect">
                <a:avLst/>
              </a:prstGeom>
              <a:noFill/>
            </p:spPr>
            <p:txBody>
              <a:bodyPr wrap="square" rtlCol="0">
                <a:spAutoFit/>
              </a:bodyPr>
              <a:lstStyle/>
              <a:p>
                <a:r>
                  <a:rPr lang="en-US" sz="1400" b="1" i="1" dirty="0"/>
                  <a:t>Z</a:t>
                </a:r>
                <a:endParaRPr lang="en-US" b="1" i="1" dirty="0"/>
              </a:p>
            </p:txBody>
          </p:sp>
        </p:grpSp>
      </p:grpSp>
      <p:cxnSp>
        <p:nvCxnSpPr>
          <p:cNvPr id="31" name="Straight Arrow Connector 30">
            <a:extLst>
              <a:ext uri="{FF2B5EF4-FFF2-40B4-BE49-F238E27FC236}">
                <a16:creationId xmlns:a16="http://schemas.microsoft.com/office/drawing/2014/main" id="{4A15EEFC-B935-4B9D-8369-2C8591532112}"/>
              </a:ext>
            </a:extLst>
          </p:cNvPr>
          <p:cNvCxnSpPr>
            <a:cxnSpLocks/>
          </p:cNvCxnSpPr>
          <p:nvPr/>
        </p:nvCxnSpPr>
        <p:spPr>
          <a:xfrm>
            <a:off x="3682001" y="3149661"/>
            <a:ext cx="5659003" cy="1360109"/>
          </a:xfrm>
          <a:prstGeom prst="straightConnector1">
            <a:avLst/>
          </a:prstGeom>
          <a:ln w="28575">
            <a:tailEnd type="triangle"/>
          </a:ln>
        </p:spPr>
        <p:style>
          <a:lnRef idx="2">
            <a:schemeClr val="accent6"/>
          </a:lnRef>
          <a:fillRef idx="0">
            <a:schemeClr val="accent6"/>
          </a:fillRef>
          <a:effectRef idx="1">
            <a:schemeClr val="accent6"/>
          </a:effectRef>
          <a:fontRef idx="minor">
            <a:schemeClr val="tx1"/>
          </a:fontRef>
        </p:style>
      </p:cxnSp>
      <p:cxnSp>
        <p:nvCxnSpPr>
          <p:cNvPr id="32" name="Straight Arrow Connector 31">
            <a:extLst>
              <a:ext uri="{FF2B5EF4-FFF2-40B4-BE49-F238E27FC236}">
                <a16:creationId xmlns:a16="http://schemas.microsoft.com/office/drawing/2014/main" id="{59D278BC-3A44-4C54-AD77-DD88478DE409}"/>
              </a:ext>
            </a:extLst>
          </p:cNvPr>
          <p:cNvCxnSpPr>
            <a:cxnSpLocks/>
          </p:cNvCxnSpPr>
          <p:nvPr/>
        </p:nvCxnSpPr>
        <p:spPr>
          <a:xfrm>
            <a:off x="3803869" y="3751905"/>
            <a:ext cx="965349" cy="682131"/>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mc:AlternateContent xmlns:mc="http://schemas.openxmlformats.org/markup-compatibility/2006" xmlns:a14="http://schemas.microsoft.com/office/drawing/2010/main">
        <mc:Choice Requires="a14">
          <p:sp>
            <p:nvSpPr>
              <p:cNvPr id="33" name="Rectangle 32">
                <a:extLst>
                  <a:ext uri="{FF2B5EF4-FFF2-40B4-BE49-F238E27FC236}">
                    <a16:creationId xmlns:a16="http://schemas.microsoft.com/office/drawing/2014/main" id="{32AE9F63-0488-4BF3-9876-C56225B32E0F}"/>
                  </a:ext>
                </a:extLst>
              </p:cNvPr>
              <p:cNvSpPr/>
              <p:nvPr/>
            </p:nvSpPr>
            <p:spPr>
              <a:xfrm>
                <a:off x="5548268" y="4202960"/>
                <a:ext cx="500542" cy="40129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sz="1400" b="1" i="1" smtClean="0">
                              <a:latin typeface="Cambria Math" panose="02040503050406030204" pitchFamily="18" charset="0"/>
                            </a:rPr>
                          </m:ctrlPr>
                        </m:accPr>
                        <m:e>
                          <m:sSub>
                            <m:sSubPr>
                              <m:ctrlPr>
                                <a:rPr lang="en-US" sz="1400" b="1" i="1" smtClean="0">
                                  <a:latin typeface="Cambria Math" panose="02040503050406030204" pitchFamily="18" charset="0"/>
                                </a:rPr>
                              </m:ctrlPr>
                            </m:sSubPr>
                            <m:e>
                              <m:r>
                                <a:rPr lang="en-US" sz="1400" b="1" i="1" smtClean="0">
                                  <a:latin typeface="Cambria Math" panose="02040503050406030204" pitchFamily="18" charset="0"/>
                                </a:rPr>
                                <m:t>𝑩</m:t>
                              </m:r>
                            </m:e>
                            <m:sub>
                              <m:r>
                                <a:rPr lang="en-US" sz="1400" b="1" i="1" smtClean="0">
                                  <a:latin typeface="Cambria Math" panose="02040503050406030204" pitchFamily="18" charset="0"/>
                                </a:rPr>
                                <m:t>𝒕</m:t>
                              </m:r>
                            </m:sub>
                          </m:sSub>
                        </m:e>
                      </m:acc>
                    </m:oMath>
                  </m:oMathPara>
                </a14:m>
                <a:endParaRPr lang="en-US" sz="1400" b="1" dirty="0"/>
              </a:p>
            </p:txBody>
          </p:sp>
        </mc:Choice>
        <mc:Fallback xmlns="">
          <p:sp>
            <p:nvSpPr>
              <p:cNvPr id="33" name="Rectangle 32">
                <a:extLst>
                  <a:ext uri="{FF2B5EF4-FFF2-40B4-BE49-F238E27FC236}">
                    <a16:creationId xmlns:a16="http://schemas.microsoft.com/office/drawing/2014/main" id="{32AE9F63-0488-4BF3-9876-C56225B32E0F}"/>
                  </a:ext>
                </a:extLst>
              </p:cNvPr>
              <p:cNvSpPr>
                <a:spLocks noRot="1" noChangeAspect="1" noMove="1" noResize="1" noEditPoints="1" noAdjustHandles="1" noChangeArrowheads="1" noChangeShapeType="1" noTextEdit="1"/>
              </p:cNvSpPr>
              <p:nvPr/>
            </p:nvSpPr>
            <p:spPr>
              <a:xfrm>
                <a:off x="5548268" y="4202960"/>
                <a:ext cx="500542" cy="401298"/>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Rectangle 33">
                <a:extLst>
                  <a:ext uri="{FF2B5EF4-FFF2-40B4-BE49-F238E27FC236}">
                    <a16:creationId xmlns:a16="http://schemas.microsoft.com/office/drawing/2014/main" id="{71E765DC-9B39-46BF-A09C-23E38EC49EDC}"/>
                  </a:ext>
                </a:extLst>
              </p:cNvPr>
              <p:cNvSpPr/>
              <p:nvPr/>
            </p:nvSpPr>
            <p:spPr>
              <a:xfrm>
                <a:off x="3643953" y="4145531"/>
                <a:ext cx="768999" cy="40877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sz="1400" b="1" i="1" smtClean="0">
                              <a:latin typeface="Cambria Math" panose="02040503050406030204" pitchFamily="18" charset="0"/>
                            </a:rPr>
                          </m:ctrlPr>
                        </m:accPr>
                        <m:e>
                          <m:r>
                            <a:rPr lang="en-US" sz="1400" b="1" i="1" smtClean="0">
                              <a:latin typeface="Cambria Math" panose="02040503050406030204" pitchFamily="18" charset="0"/>
                            </a:rPr>
                            <m:t>𝒇𝒆𝒆𝒅</m:t>
                          </m:r>
                        </m:e>
                      </m:acc>
                    </m:oMath>
                  </m:oMathPara>
                </a14:m>
                <a:endParaRPr lang="en-US" sz="1400" b="1" dirty="0"/>
              </a:p>
            </p:txBody>
          </p:sp>
        </mc:Choice>
        <mc:Fallback xmlns="">
          <p:sp>
            <p:nvSpPr>
              <p:cNvPr id="34" name="Rectangle 33">
                <a:extLst>
                  <a:ext uri="{FF2B5EF4-FFF2-40B4-BE49-F238E27FC236}">
                    <a16:creationId xmlns:a16="http://schemas.microsoft.com/office/drawing/2014/main" id="{71E765DC-9B39-46BF-A09C-23E38EC49EDC}"/>
                  </a:ext>
                </a:extLst>
              </p:cNvPr>
              <p:cNvSpPr>
                <a:spLocks noRot="1" noChangeAspect="1" noMove="1" noResize="1" noEditPoints="1" noAdjustHandles="1" noChangeArrowheads="1" noChangeShapeType="1" noTextEdit="1"/>
              </p:cNvSpPr>
              <p:nvPr/>
            </p:nvSpPr>
            <p:spPr>
              <a:xfrm>
                <a:off x="3643953" y="4145531"/>
                <a:ext cx="768999" cy="408772"/>
              </a:xfrm>
              <a:prstGeom prst="rect">
                <a:avLst/>
              </a:prstGeom>
              <a:blipFill>
                <a:blip r:embed="rId6"/>
                <a:stretch>
                  <a:fillRect/>
                </a:stretch>
              </a:blipFill>
            </p:spPr>
            <p:txBody>
              <a:bodyPr/>
              <a:lstStyle/>
              <a:p>
                <a:r>
                  <a:rPr lang="en-US">
                    <a:noFill/>
                  </a:rPr>
                  <a:t> </a:t>
                </a:r>
              </a:p>
            </p:txBody>
          </p:sp>
        </mc:Fallback>
      </mc:AlternateContent>
      <p:cxnSp>
        <p:nvCxnSpPr>
          <p:cNvPr id="35" name="Straight Connector 34">
            <a:extLst>
              <a:ext uri="{FF2B5EF4-FFF2-40B4-BE49-F238E27FC236}">
                <a16:creationId xmlns:a16="http://schemas.microsoft.com/office/drawing/2014/main" id="{03F0B406-E10A-47A9-9C03-B36789E01166}"/>
              </a:ext>
            </a:extLst>
          </p:cNvPr>
          <p:cNvCxnSpPr>
            <a:cxnSpLocks/>
          </p:cNvCxnSpPr>
          <p:nvPr/>
        </p:nvCxnSpPr>
        <p:spPr>
          <a:xfrm>
            <a:off x="4928482" y="5198012"/>
            <a:ext cx="6978675" cy="0"/>
          </a:xfrm>
          <a:prstGeom prst="line">
            <a:avLst/>
          </a:prstGeom>
          <a:ln w="57150">
            <a:solidFill>
              <a:schemeClr val="bg1">
                <a:lumMod val="75000"/>
              </a:schemeClr>
            </a:solidFill>
          </a:ln>
        </p:spPr>
        <p:style>
          <a:lnRef idx="1">
            <a:schemeClr val="accent2"/>
          </a:lnRef>
          <a:fillRef idx="0">
            <a:schemeClr val="accent2"/>
          </a:fillRef>
          <a:effectRef idx="0">
            <a:schemeClr val="accent2"/>
          </a:effectRef>
          <a:fontRef idx="minor">
            <a:schemeClr val="tx1"/>
          </a:fontRef>
        </p:style>
      </p:cxnSp>
      <p:cxnSp>
        <p:nvCxnSpPr>
          <p:cNvPr id="36" name="Straight Arrow Connector 35">
            <a:extLst>
              <a:ext uri="{FF2B5EF4-FFF2-40B4-BE49-F238E27FC236}">
                <a16:creationId xmlns:a16="http://schemas.microsoft.com/office/drawing/2014/main" id="{32B6AEC1-F057-4507-9F69-35D67223EFA5}"/>
              </a:ext>
            </a:extLst>
          </p:cNvPr>
          <p:cNvCxnSpPr>
            <a:cxnSpLocks/>
          </p:cNvCxnSpPr>
          <p:nvPr/>
        </p:nvCxnSpPr>
        <p:spPr>
          <a:xfrm flipV="1">
            <a:off x="7544763" y="4534969"/>
            <a:ext cx="1847083" cy="1305553"/>
          </a:xfrm>
          <a:prstGeom prst="straightConnector1">
            <a:avLst/>
          </a:prstGeom>
          <a:ln w="19050">
            <a:solidFill>
              <a:schemeClr val="bg1">
                <a:lumMod val="50000"/>
              </a:schemeClr>
            </a:solidFill>
            <a:tailEnd type="triangle"/>
          </a:ln>
        </p:spPr>
        <p:style>
          <a:lnRef idx="2">
            <a:schemeClr val="accent4"/>
          </a:lnRef>
          <a:fillRef idx="0">
            <a:schemeClr val="accent4"/>
          </a:fillRef>
          <a:effectRef idx="1">
            <a:schemeClr val="accent4"/>
          </a:effectRef>
          <a:fontRef idx="minor">
            <a:schemeClr val="tx1"/>
          </a:fontRef>
        </p:style>
      </p:cxnSp>
      <mc:AlternateContent xmlns:mc="http://schemas.openxmlformats.org/markup-compatibility/2006" xmlns:a14="http://schemas.microsoft.com/office/drawing/2010/main">
        <mc:Choice Requires="a14">
          <p:sp>
            <p:nvSpPr>
              <p:cNvPr id="37" name="Rectangle 36">
                <a:extLst>
                  <a:ext uri="{FF2B5EF4-FFF2-40B4-BE49-F238E27FC236}">
                    <a16:creationId xmlns:a16="http://schemas.microsoft.com/office/drawing/2014/main" id="{EDE95BD5-CE66-4D40-B3E1-6975B9C35440}"/>
                  </a:ext>
                </a:extLst>
              </p:cNvPr>
              <p:cNvSpPr/>
              <p:nvPr/>
            </p:nvSpPr>
            <p:spPr>
              <a:xfrm>
                <a:off x="8822157" y="4796714"/>
                <a:ext cx="745189" cy="40129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sz="1400" b="1" i="1" smtClean="0">
                              <a:latin typeface="Cambria Math" panose="02040503050406030204" pitchFamily="18" charset="0"/>
                            </a:rPr>
                          </m:ctrlPr>
                        </m:accPr>
                        <m:e>
                          <m:sSub>
                            <m:sSubPr>
                              <m:ctrlPr>
                                <a:rPr lang="en-US" sz="1400" b="1" i="1">
                                  <a:latin typeface="Cambria Math" panose="02040503050406030204" pitchFamily="18" charset="0"/>
                                </a:rPr>
                              </m:ctrlPr>
                            </m:sSubPr>
                            <m:e>
                              <m:r>
                                <a:rPr lang="en-US" sz="1400" b="1" i="1">
                                  <a:latin typeface="Cambria Math" panose="02040503050406030204" pitchFamily="18" charset="0"/>
                                </a:rPr>
                                <m:t>𝑷</m:t>
                              </m:r>
                            </m:e>
                            <m:sub>
                              <m:r>
                                <a:rPr lang="en-US" sz="1400" b="1" i="1">
                                  <a:latin typeface="Cambria Math" panose="02040503050406030204" pitchFamily="18" charset="0"/>
                                </a:rPr>
                                <m:t>𝑭𝑪𝑵</m:t>
                              </m:r>
                            </m:sub>
                          </m:sSub>
                        </m:e>
                      </m:acc>
                    </m:oMath>
                  </m:oMathPara>
                </a14:m>
                <a:endParaRPr lang="en-US" sz="1400" b="1" dirty="0"/>
              </a:p>
            </p:txBody>
          </p:sp>
        </mc:Choice>
        <mc:Fallback xmlns="">
          <p:sp>
            <p:nvSpPr>
              <p:cNvPr id="37" name="Rectangle 36">
                <a:extLst>
                  <a:ext uri="{FF2B5EF4-FFF2-40B4-BE49-F238E27FC236}">
                    <a16:creationId xmlns:a16="http://schemas.microsoft.com/office/drawing/2014/main" id="{EDE95BD5-CE66-4D40-B3E1-6975B9C35440}"/>
                  </a:ext>
                </a:extLst>
              </p:cNvPr>
              <p:cNvSpPr>
                <a:spLocks noRot="1" noChangeAspect="1" noMove="1" noResize="1" noEditPoints="1" noAdjustHandles="1" noChangeArrowheads="1" noChangeShapeType="1" noTextEdit="1"/>
              </p:cNvSpPr>
              <p:nvPr/>
            </p:nvSpPr>
            <p:spPr>
              <a:xfrm>
                <a:off x="8822157" y="4796714"/>
                <a:ext cx="745189" cy="401298"/>
              </a:xfrm>
              <a:prstGeom prst="rect">
                <a:avLst/>
              </a:prstGeom>
              <a:blipFill>
                <a:blip r:embed="rId7"/>
                <a:stretch>
                  <a:fillRect/>
                </a:stretch>
              </a:blipFill>
            </p:spPr>
            <p:txBody>
              <a:bodyPr/>
              <a:lstStyle/>
              <a:p>
                <a:r>
                  <a:rPr lang="en-US">
                    <a:noFill/>
                  </a:rPr>
                  <a:t> </a:t>
                </a:r>
              </a:p>
            </p:txBody>
          </p:sp>
        </mc:Fallback>
      </mc:AlternateContent>
      <p:cxnSp>
        <p:nvCxnSpPr>
          <p:cNvPr id="38" name="Straight Arrow Connector 37">
            <a:extLst>
              <a:ext uri="{FF2B5EF4-FFF2-40B4-BE49-F238E27FC236}">
                <a16:creationId xmlns:a16="http://schemas.microsoft.com/office/drawing/2014/main" id="{98DFAC2A-7F87-42D0-A147-0C556CC75622}"/>
              </a:ext>
            </a:extLst>
          </p:cNvPr>
          <p:cNvCxnSpPr>
            <a:cxnSpLocks/>
          </p:cNvCxnSpPr>
          <p:nvPr/>
        </p:nvCxnSpPr>
        <p:spPr>
          <a:xfrm>
            <a:off x="3699033" y="3153918"/>
            <a:ext cx="3761412" cy="2682636"/>
          </a:xfrm>
          <a:prstGeom prst="straightConnector1">
            <a:avLst/>
          </a:prstGeom>
          <a:ln w="19050">
            <a:solidFill>
              <a:srgbClr val="002060"/>
            </a:solidFill>
            <a:tailEnd type="triangle"/>
          </a:ln>
        </p:spPr>
        <p:style>
          <a:lnRef idx="2">
            <a:schemeClr val="accent6"/>
          </a:lnRef>
          <a:fillRef idx="0">
            <a:schemeClr val="accent6"/>
          </a:fillRef>
          <a:effectRef idx="1">
            <a:schemeClr val="accent6"/>
          </a:effectRef>
          <a:fontRef idx="minor">
            <a:schemeClr val="tx1"/>
          </a:fontRef>
        </p:style>
      </p:cxnSp>
      <mc:AlternateContent xmlns:mc="http://schemas.openxmlformats.org/markup-compatibility/2006" xmlns:a14="http://schemas.microsoft.com/office/drawing/2010/main">
        <mc:Choice Requires="a14">
          <p:sp>
            <p:nvSpPr>
              <p:cNvPr id="39" name="Rectangle 38">
                <a:extLst>
                  <a:ext uri="{FF2B5EF4-FFF2-40B4-BE49-F238E27FC236}">
                    <a16:creationId xmlns:a16="http://schemas.microsoft.com/office/drawing/2014/main" id="{E678AFA4-0E2F-4C9B-A150-3623211CE317}"/>
                  </a:ext>
                </a:extLst>
              </p:cNvPr>
              <p:cNvSpPr/>
              <p:nvPr/>
            </p:nvSpPr>
            <p:spPr>
              <a:xfrm>
                <a:off x="6527099" y="3494294"/>
                <a:ext cx="720147" cy="40129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sz="1400" b="1" i="1" smtClean="0">
                              <a:solidFill>
                                <a:srgbClr val="002060"/>
                              </a:solidFill>
                              <a:latin typeface="Cambria Math" panose="02040503050406030204" pitchFamily="18" charset="0"/>
                            </a:rPr>
                          </m:ctrlPr>
                        </m:accPr>
                        <m:e>
                          <m:sSub>
                            <m:sSubPr>
                              <m:ctrlPr>
                                <a:rPr lang="en-US" sz="1400" b="1" i="1">
                                  <a:solidFill>
                                    <a:srgbClr val="002060"/>
                                  </a:solidFill>
                                  <a:latin typeface="Cambria Math" panose="02040503050406030204" pitchFamily="18" charset="0"/>
                                </a:rPr>
                              </m:ctrlPr>
                            </m:sSubPr>
                            <m:e>
                              <m:r>
                                <a:rPr lang="en-US" sz="1400" b="1" i="1">
                                  <a:solidFill>
                                    <a:srgbClr val="002060"/>
                                  </a:solidFill>
                                  <a:latin typeface="Cambria Math" panose="02040503050406030204" pitchFamily="18" charset="0"/>
                                </a:rPr>
                                <m:t>𝑷</m:t>
                              </m:r>
                            </m:e>
                            <m:sub>
                              <m:r>
                                <a:rPr lang="en-US" sz="1400" b="1" i="1" smtClean="0">
                                  <a:solidFill>
                                    <a:srgbClr val="002060"/>
                                  </a:solidFill>
                                  <a:latin typeface="Cambria Math" panose="02040503050406030204" pitchFamily="18" charset="0"/>
                                </a:rPr>
                                <m:t>𝑮</m:t>
                              </m:r>
                              <m:r>
                                <a:rPr lang="en-US" sz="1400" b="1" i="1">
                                  <a:solidFill>
                                    <a:srgbClr val="002060"/>
                                  </a:solidFill>
                                  <a:latin typeface="Cambria Math" panose="02040503050406030204" pitchFamily="18" charset="0"/>
                                </a:rPr>
                                <m:t>𝑪</m:t>
                              </m:r>
                              <m:r>
                                <a:rPr lang="en-US" sz="1400" b="1" i="1" smtClean="0">
                                  <a:solidFill>
                                    <a:srgbClr val="002060"/>
                                  </a:solidFill>
                                  <a:latin typeface="Cambria Math" panose="02040503050406030204" pitchFamily="18" charset="0"/>
                                </a:rPr>
                                <m:t>𝑺</m:t>
                              </m:r>
                            </m:sub>
                          </m:sSub>
                        </m:e>
                      </m:acc>
                    </m:oMath>
                  </m:oMathPara>
                </a14:m>
                <a:endParaRPr lang="en-US" sz="1400" b="1" dirty="0">
                  <a:solidFill>
                    <a:srgbClr val="002060"/>
                  </a:solidFill>
                </a:endParaRPr>
              </a:p>
            </p:txBody>
          </p:sp>
        </mc:Choice>
        <mc:Fallback xmlns="">
          <p:sp>
            <p:nvSpPr>
              <p:cNvPr id="39" name="Rectangle 38">
                <a:extLst>
                  <a:ext uri="{FF2B5EF4-FFF2-40B4-BE49-F238E27FC236}">
                    <a16:creationId xmlns:a16="http://schemas.microsoft.com/office/drawing/2014/main" id="{E678AFA4-0E2F-4C9B-A150-3623211CE317}"/>
                  </a:ext>
                </a:extLst>
              </p:cNvPr>
              <p:cNvSpPr>
                <a:spLocks noRot="1" noChangeAspect="1" noMove="1" noResize="1" noEditPoints="1" noAdjustHandles="1" noChangeArrowheads="1" noChangeShapeType="1" noTextEdit="1"/>
              </p:cNvSpPr>
              <p:nvPr/>
            </p:nvSpPr>
            <p:spPr>
              <a:xfrm>
                <a:off x="6527099" y="3494294"/>
                <a:ext cx="720147" cy="401298"/>
              </a:xfrm>
              <a:prstGeom prst="rect">
                <a:avLst/>
              </a:prstGeom>
              <a:blipFill>
                <a:blip r:embed="rId8"/>
                <a:stretch>
                  <a:fillRect/>
                </a:stretch>
              </a:blipFill>
            </p:spPr>
            <p:txBody>
              <a:bodyPr/>
              <a:lstStyle/>
              <a:p>
                <a:r>
                  <a:rPr lang="en-US">
                    <a:noFill/>
                  </a:rPr>
                  <a:t> </a:t>
                </a:r>
              </a:p>
            </p:txBody>
          </p:sp>
        </mc:Fallback>
      </mc:AlternateContent>
      <p:cxnSp>
        <p:nvCxnSpPr>
          <p:cNvPr id="40" name="Straight Connector 39">
            <a:extLst>
              <a:ext uri="{FF2B5EF4-FFF2-40B4-BE49-F238E27FC236}">
                <a16:creationId xmlns:a16="http://schemas.microsoft.com/office/drawing/2014/main" id="{7CB74365-1F5B-4C97-8271-4F379C539C9F}"/>
              </a:ext>
            </a:extLst>
          </p:cNvPr>
          <p:cNvCxnSpPr>
            <a:cxnSpLocks/>
          </p:cNvCxnSpPr>
          <p:nvPr/>
        </p:nvCxnSpPr>
        <p:spPr>
          <a:xfrm>
            <a:off x="4928482" y="6233874"/>
            <a:ext cx="6413839" cy="0"/>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41" name="Straight Connector 40">
            <a:extLst>
              <a:ext uri="{FF2B5EF4-FFF2-40B4-BE49-F238E27FC236}">
                <a16:creationId xmlns:a16="http://schemas.microsoft.com/office/drawing/2014/main" id="{8F5B5511-5DA6-40E6-8A40-A277CC2D0156}"/>
              </a:ext>
            </a:extLst>
          </p:cNvPr>
          <p:cNvCxnSpPr>
            <a:cxnSpLocks/>
          </p:cNvCxnSpPr>
          <p:nvPr/>
        </p:nvCxnSpPr>
        <p:spPr>
          <a:xfrm>
            <a:off x="5207699" y="5231129"/>
            <a:ext cx="0" cy="980705"/>
          </a:xfrm>
          <a:prstGeom prst="line">
            <a:avLst/>
          </a:prstGeom>
          <a:ln w="12700">
            <a:prstDash val="solid"/>
            <a:headEnd type="arrow" w="med" len="med"/>
            <a:tailEnd type="arrow" w="med" len="med"/>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F7991050-4D49-4CDF-9672-EE3260F23828}"/>
                  </a:ext>
                </a:extLst>
              </p:cNvPr>
              <p:cNvSpPr txBox="1"/>
              <p:nvPr/>
            </p:nvSpPr>
            <p:spPr>
              <a:xfrm>
                <a:off x="5114642" y="5536553"/>
                <a:ext cx="1759142" cy="36986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rPr>
                        <m:t>𝑪𝒖𝒕𝒕𝒊𝒏𝒈</m:t>
                      </m:r>
                      <m:r>
                        <a:rPr lang="en-US" sz="1400" b="1" i="1" dirty="0" smtClean="0">
                          <a:latin typeface="Cambria Math" panose="02040503050406030204" pitchFamily="18" charset="0"/>
                        </a:rPr>
                        <m:t> </m:t>
                      </m:r>
                      <m:r>
                        <a:rPr lang="en-US" sz="1400" b="1" i="1" dirty="0">
                          <a:latin typeface="Cambria Math" panose="02040503050406030204" pitchFamily="18" charset="0"/>
                        </a:rPr>
                        <m:t>𝒅𝒆𝒑𝒕𝒉</m:t>
                      </m:r>
                    </m:oMath>
                  </m:oMathPara>
                </a14:m>
                <a:endParaRPr lang="en-US" sz="1400" b="1" dirty="0"/>
              </a:p>
            </p:txBody>
          </p:sp>
        </mc:Choice>
        <mc:Fallback xmlns="">
          <p:sp>
            <p:nvSpPr>
              <p:cNvPr id="42" name="TextBox 41">
                <a:extLst>
                  <a:ext uri="{FF2B5EF4-FFF2-40B4-BE49-F238E27FC236}">
                    <a16:creationId xmlns:a16="http://schemas.microsoft.com/office/drawing/2014/main" id="{F7991050-4D49-4CDF-9672-EE3260F23828}"/>
                  </a:ext>
                </a:extLst>
              </p:cNvPr>
              <p:cNvSpPr txBox="1">
                <a:spLocks noRot="1" noChangeAspect="1" noMove="1" noResize="1" noEditPoints="1" noAdjustHandles="1" noChangeArrowheads="1" noChangeShapeType="1" noTextEdit="1"/>
              </p:cNvSpPr>
              <p:nvPr/>
            </p:nvSpPr>
            <p:spPr>
              <a:xfrm>
                <a:off x="5114642" y="5536553"/>
                <a:ext cx="1759142" cy="369860"/>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Rectangle 43">
                <a:extLst>
                  <a:ext uri="{FF2B5EF4-FFF2-40B4-BE49-F238E27FC236}">
                    <a16:creationId xmlns:a16="http://schemas.microsoft.com/office/drawing/2014/main" id="{E738D59C-E9AD-4426-8927-FBB0AB7DEE75}"/>
                  </a:ext>
                </a:extLst>
              </p:cNvPr>
              <p:cNvSpPr/>
              <p:nvPr/>
            </p:nvSpPr>
            <p:spPr>
              <a:xfrm>
                <a:off x="507388" y="1637186"/>
                <a:ext cx="1935081" cy="3756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𝐵</m:t>
                          </m:r>
                        </m:e>
                        <m:sub>
                          <m:r>
                            <a:rPr lang="en-US" sz="1600" i="1">
                              <a:latin typeface="Cambria Math" panose="02040503050406030204" pitchFamily="18" charset="0"/>
                            </a:rPr>
                            <m:t>𝑡</m:t>
                          </m:r>
                        </m:sub>
                      </m:sSub>
                      <m:r>
                        <a:rPr lang="en-US" sz="1600" i="0">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𝐵</m:t>
                          </m:r>
                        </m:e>
                        <m:sub>
                          <m:r>
                            <a:rPr lang="en-US" sz="1600" i="0">
                              <a:latin typeface="Cambria Math" panose="02040503050406030204" pitchFamily="18" charset="0"/>
                            </a:rPr>
                            <m:t>0</m:t>
                          </m:r>
                        </m:sub>
                      </m:sSub>
                      <m:r>
                        <a:rPr lang="en-US" sz="1600" i="0">
                          <a:latin typeface="Cambria Math" panose="02040503050406030204" pitchFamily="18" charset="0"/>
                        </a:rPr>
                        <m:t>+</m:t>
                      </m:r>
                      <m:acc>
                        <m:accPr>
                          <m:chr m:val="⃗"/>
                          <m:ctrlPr>
                            <a:rPr lang="en-US" sz="1600" i="1">
                              <a:latin typeface="Cambria Math" panose="02040503050406030204" pitchFamily="18" charset="0"/>
                            </a:rPr>
                          </m:ctrlPr>
                        </m:accPr>
                        <m:e>
                          <m:r>
                            <a:rPr lang="en-US" sz="1600" i="1">
                              <a:latin typeface="Cambria Math" panose="02040503050406030204" pitchFamily="18" charset="0"/>
                            </a:rPr>
                            <m:t>𝑓𝑒𝑒𝑑</m:t>
                          </m:r>
                        </m:e>
                      </m:acc>
                      <m:r>
                        <a:rPr lang="en-US" sz="1600" i="0">
                          <a:latin typeface="Cambria Math" panose="02040503050406030204" pitchFamily="18" charset="0"/>
                        </a:rPr>
                        <m:t>×</m:t>
                      </m:r>
                      <m:r>
                        <a:rPr lang="en-US" sz="1600" i="1">
                          <a:latin typeface="Cambria Math" panose="02040503050406030204" pitchFamily="18" charset="0"/>
                        </a:rPr>
                        <m:t>𝑡</m:t>
                      </m:r>
                    </m:oMath>
                  </m:oMathPara>
                </a14:m>
                <a:endParaRPr lang="en-US" sz="1600" dirty="0"/>
              </a:p>
            </p:txBody>
          </p:sp>
        </mc:Choice>
        <mc:Fallback xmlns="">
          <p:sp>
            <p:nvSpPr>
              <p:cNvPr id="44" name="Rectangle 43">
                <a:extLst>
                  <a:ext uri="{FF2B5EF4-FFF2-40B4-BE49-F238E27FC236}">
                    <a16:creationId xmlns:a16="http://schemas.microsoft.com/office/drawing/2014/main" id="{E738D59C-E9AD-4426-8927-FBB0AB7DEE75}"/>
                  </a:ext>
                </a:extLst>
              </p:cNvPr>
              <p:cNvSpPr>
                <a:spLocks noRot="1" noChangeAspect="1" noMove="1" noResize="1" noEditPoints="1" noAdjustHandles="1" noChangeArrowheads="1" noChangeShapeType="1" noTextEdit="1"/>
              </p:cNvSpPr>
              <p:nvPr/>
            </p:nvSpPr>
            <p:spPr>
              <a:xfrm>
                <a:off x="507388" y="1637186"/>
                <a:ext cx="1935081" cy="375616"/>
              </a:xfrm>
              <a:prstGeom prst="rect">
                <a:avLst/>
              </a:prstGeom>
              <a:blipFill>
                <a:blip r:embed="rId10"/>
                <a:stretch>
                  <a:fillRect b="-98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Rectangle 44">
                <a:extLst>
                  <a:ext uri="{FF2B5EF4-FFF2-40B4-BE49-F238E27FC236}">
                    <a16:creationId xmlns:a16="http://schemas.microsoft.com/office/drawing/2014/main" id="{CC78E499-1C97-41FF-9617-7C8CAB7254CB}"/>
                  </a:ext>
                </a:extLst>
              </p:cNvPr>
              <p:cNvSpPr/>
              <p:nvPr/>
            </p:nvSpPr>
            <p:spPr>
              <a:xfrm>
                <a:off x="507388" y="3500081"/>
                <a:ext cx="2542747" cy="36849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sz="1600" i="1">
                              <a:latin typeface="Cambria Math" panose="02040503050406030204" pitchFamily="18" charset="0"/>
                            </a:rPr>
                          </m:ctrlPr>
                        </m:accPr>
                        <m:e>
                          <m:sSub>
                            <m:sSubPr>
                              <m:ctrlPr>
                                <a:rPr lang="en-US" sz="1600" i="1">
                                  <a:latin typeface="Cambria Math" panose="02040503050406030204" pitchFamily="18" charset="0"/>
                                </a:rPr>
                              </m:ctrlPr>
                            </m:sSubPr>
                            <m:e>
                              <m:r>
                                <a:rPr lang="en-US" sz="1600" i="1">
                                  <a:latin typeface="Cambria Math" panose="02040503050406030204" pitchFamily="18" charset="0"/>
                                </a:rPr>
                                <m:t>𝑃</m:t>
                              </m:r>
                            </m:e>
                            <m:sub>
                              <m:r>
                                <a:rPr lang="en-US" sz="1600" i="1">
                                  <a:latin typeface="Cambria Math" panose="02040503050406030204" pitchFamily="18" charset="0"/>
                                </a:rPr>
                                <m:t>𝐺𝐶𝑆</m:t>
                              </m:r>
                            </m:sub>
                          </m:sSub>
                        </m:e>
                      </m:acc>
                      <m:d>
                        <m:dPr>
                          <m:ctrlPr>
                            <a:rPr lang="en-US" sz="1600" i="1">
                              <a:latin typeface="Cambria Math" panose="02040503050406030204" pitchFamily="18" charset="0"/>
                            </a:rPr>
                          </m:ctrlPr>
                        </m:dPr>
                        <m:e>
                          <m:r>
                            <a:rPr lang="en-US" sz="1600" i="1">
                              <a:latin typeface="Cambria Math" panose="02040503050406030204" pitchFamily="18" charset="0"/>
                            </a:rPr>
                            <m:t>𝑖</m:t>
                          </m:r>
                          <m:r>
                            <a:rPr lang="en-US" sz="1600" i="0">
                              <a:latin typeface="Cambria Math" panose="02040503050406030204" pitchFamily="18" charset="0"/>
                            </a:rPr>
                            <m:t>,</m:t>
                          </m:r>
                          <m:r>
                            <a:rPr lang="en-US" sz="1600" i="1">
                              <a:latin typeface="Cambria Math" panose="02040503050406030204" pitchFamily="18" charset="0"/>
                            </a:rPr>
                            <m:t>𝑗</m:t>
                          </m:r>
                        </m:e>
                      </m:d>
                      <m:r>
                        <a:rPr lang="en-US" sz="1600" i="0">
                          <a:latin typeface="Cambria Math" panose="02040503050406030204" pitchFamily="18" charset="0"/>
                        </a:rPr>
                        <m:t>=</m:t>
                      </m:r>
                      <m:acc>
                        <m:accPr>
                          <m:chr m:val="⃗"/>
                          <m:ctrlPr>
                            <a:rPr lang="en-US" sz="1600" i="1">
                              <a:latin typeface="Cambria Math" panose="02040503050406030204" pitchFamily="18" charset="0"/>
                            </a:rPr>
                          </m:ctrlPr>
                        </m:accPr>
                        <m:e>
                          <m:sSub>
                            <m:sSubPr>
                              <m:ctrlPr>
                                <a:rPr lang="en-US" sz="1600" i="1">
                                  <a:latin typeface="Cambria Math" panose="02040503050406030204" pitchFamily="18" charset="0"/>
                                </a:rPr>
                              </m:ctrlPr>
                            </m:sSubPr>
                            <m:e>
                              <m:r>
                                <a:rPr lang="en-US" sz="1600" i="1">
                                  <a:latin typeface="Cambria Math" panose="02040503050406030204" pitchFamily="18" charset="0"/>
                                </a:rPr>
                                <m:t>𝑃</m:t>
                              </m:r>
                            </m:e>
                            <m:sub>
                              <m:r>
                                <a:rPr lang="en-US" sz="1600" i="1">
                                  <a:latin typeface="Cambria Math" panose="02040503050406030204" pitchFamily="18" charset="0"/>
                                </a:rPr>
                                <m:t>𝐹𝐶𝑁</m:t>
                              </m:r>
                            </m:sub>
                          </m:sSub>
                        </m:e>
                      </m:acc>
                      <m:d>
                        <m:dPr>
                          <m:ctrlPr>
                            <a:rPr lang="en-US" sz="1600" i="1">
                              <a:latin typeface="Cambria Math" panose="02040503050406030204" pitchFamily="18" charset="0"/>
                            </a:rPr>
                          </m:ctrlPr>
                        </m:dPr>
                        <m:e>
                          <m:r>
                            <a:rPr lang="en-US" sz="1600" i="1">
                              <a:latin typeface="Cambria Math" panose="02040503050406030204" pitchFamily="18" charset="0"/>
                            </a:rPr>
                            <m:t>𝑖</m:t>
                          </m:r>
                          <m:r>
                            <a:rPr lang="en-US" sz="1600" i="0">
                              <a:latin typeface="Cambria Math" panose="02040503050406030204" pitchFamily="18" charset="0"/>
                            </a:rPr>
                            <m:t>,</m:t>
                          </m:r>
                          <m:r>
                            <a:rPr lang="en-US" sz="1600" i="1">
                              <a:latin typeface="Cambria Math" panose="02040503050406030204" pitchFamily="18" charset="0"/>
                            </a:rPr>
                            <m:t>𝑗</m:t>
                          </m:r>
                        </m:e>
                      </m:d>
                      <m:r>
                        <a:rPr lang="en-US" sz="1600" i="0">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𝐵</m:t>
                          </m:r>
                        </m:e>
                        <m:sub>
                          <m:r>
                            <a:rPr lang="en-US" sz="1600" i="1">
                              <a:latin typeface="Cambria Math" panose="02040503050406030204" pitchFamily="18" charset="0"/>
                            </a:rPr>
                            <m:t>𝑡</m:t>
                          </m:r>
                        </m:sub>
                      </m:sSub>
                    </m:oMath>
                  </m:oMathPara>
                </a14:m>
                <a:endParaRPr lang="en-US" sz="1600" dirty="0"/>
              </a:p>
            </p:txBody>
          </p:sp>
        </mc:Choice>
        <mc:Fallback xmlns="">
          <p:sp>
            <p:nvSpPr>
              <p:cNvPr id="45" name="Rectangle 44">
                <a:extLst>
                  <a:ext uri="{FF2B5EF4-FFF2-40B4-BE49-F238E27FC236}">
                    <a16:creationId xmlns:a16="http://schemas.microsoft.com/office/drawing/2014/main" id="{CC78E499-1C97-41FF-9617-7C8CAB7254CB}"/>
                  </a:ext>
                </a:extLst>
              </p:cNvPr>
              <p:cNvSpPr>
                <a:spLocks noRot="1" noChangeAspect="1" noMove="1" noResize="1" noEditPoints="1" noAdjustHandles="1" noChangeArrowheads="1" noChangeShapeType="1" noTextEdit="1"/>
              </p:cNvSpPr>
              <p:nvPr/>
            </p:nvSpPr>
            <p:spPr>
              <a:xfrm>
                <a:off x="507388" y="3500081"/>
                <a:ext cx="2542747" cy="368499"/>
              </a:xfrm>
              <a:prstGeom prst="rect">
                <a:avLst/>
              </a:prstGeom>
              <a:blipFill>
                <a:blip r:embed="rId11"/>
                <a:stretch>
                  <a:fillRect b="-819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Rectangle 45">
                <a:extLst>
                  <a:ext uri="{FF2B5EF4-FFF2-40B4-BE49-F238E27FC236}">
                    <a16:creationId xmlns:a16="http://schemas.microsoft.com/office/drawing/2014/main" id="{5402F112-9F94-40DC-8D49-7149C7B63041}"/>
                  </a:ext>
                </a:extLst>
              </p:cNvPr>
              <p:cNvSpPr/>
              <p:nvPr/>
            </p:nvSpPr>
            <p:spPr>
              <a:xfrm>
                <a:off x="507388" y="5150455"/>
                <a:ext cx="3292143" cy="614720"/>
              </a:xfrm>
              <a:prstGeom prst="rect">
                <a:avLst/>
              </a:prstGeom>
            </p:spPr>
            <p:txBody>
              <a:bodyPr wrap="square">
                <a:spAutoFit/>
              </a:bodyPr>
              <a:lstStyle/>
              <a:p>
                <a:r>
                  <a:rPr lang="en-US" sz="1600" dirty="0">
                    <a:latin typeface="Times New Roman" panose="02020603050405020304" pitchFamily="18" charset="0"/>
                    <a:ea typeface="Times New Roman" panose="02020603050405020304" pitchFamily="18" charset="0"/>
                  </a:rPr>
                  <a:t>If </a:t>
                </a:r>
                <a14:m>
                  <m:oMath xmlns:m="http://schemas.openxmlformats.org/officeDocument/2006/math">
                    <m:acc>
                      <m:accPr>
                        <m:chr m:val="⃗"/>
                        <m:ctrlPr>
                          <a:rPr lang="en-US" sz="1600" i="1">
                            <a:latin typeface="Cambria Math" panose="02040503050406030204" pitchFamily="18" charset="0"/>
                            <a:ea typeface="Times New Roman" panose="02020603050405020304" pitchFamily="18" charset="0"/>
                            <a:cs typeface="Times New Roman" panose="02020603050405020304" pitchFamily="18" charset="0"/>
                          </a:rPr>
                        </m:ctrlPr>
                      </m:accPr>
                      <m:e>
                        <m:sSub>
                          <m:sSubPr>
                            <m:ctrlPr>
                              <a:rPr lang="en-US" sz="1600" i="1">
                                <a:latin typeface="Cambria Math" panose="02040503050406030204" pitchFamily="18" charset="0"/>
                                <a:ea typeface="Times New Roman" panose="02020603050405020304" pitchFamily="18" charset="0"/>
                                <a:cs typeface="Times New Roman" panose="02020603050405020304" pitchFamily="18" charset="0"/>
                              </a:rPr>
                            </m:ctrlPr>
                          </m:sSubPr>
                          <m:e>
                            <m:r>
                              <a:rPr lang="en-US" sz="1600" i="1">
                                <a:latin typeface="Cambria Math" panose="02040503050406030204" pitchFamily="18" charset="0"/>
                                <a:ea typeface="Times New Roman" panose="02020603050405020304" pitchFamily="18" charset="0"/>
                                <a:cs typeface="Times New Roman" panose="02020603050405020304" pitchFamily="18" charset="0"/>
                              </a:rPr>
                              <m:t>𝑃</m:t>
                            </m:r>
                          </m:e>
                          <m:sub>
                            <m:r>
                              <a:rPr lang="en-US" sz="1600" i="1">
                                <a:latin typeface="Cambria Math" panose="02040503050406030204" pitchFamily="18" charset="0"/>
                                <a:ea typeface="Times New Roman" panose="02020603050405020304" pitchFamily="18" charset="0"/>
                                <a:cs typeface="Times New Roman" panose="02020603050405020304" pitchFamily="18" charset="0"/>
                              </a:rPr>
                              <m:t>𝐺𝐶𝑆</m:t>
                            </m:r>
                          </m:sub>
                        </m:sSub>
                      </m:e>
                    </m:acc>
                    <m:d>
                      <m:dPr>
                        <m:ctrlPr>
                          <a:rPr lang="en-US" sz="1600" i="1">
                            <a:latin typeface="Cambria Math" panose="02040503050406030204" pitchFamily="18" charset="0"/>
                            <a:ea typeface="Times New Roman" panose="02020603050405020304" pitchFamily="18" charset="0"/>
                            <a:cs typeface="Times New Roman" panose="02020603050405020304" pitchFamily="18" charset="0"/>
                          </a:rPr>
                        </m:ctrlPr>
                      </m:dPr>
                      <m:e>
                        <m:r>
                          <a:rPr lang="en-US" sz="1600" i="1">
                            <a:latin typeface="Cambria Math" panose="02040503050406030204" pitchFamily="18" charset="0"/>
                            <a:ea typeface="Times New Roman" panose="02020603050405020304" pitchFamily="18" charset="0"/>
                            <a:cs typeface="Times New Roman" panose="02020603050405020304" pitchFamily="18" charset="0"/>
                          </a:rPr>
                          <m:t>𝑖</m:t>
                        </m:r>
                        <m:r>
                          <a:rPr lang="en-US" sz="1600" i="1">
                            <a:latin typeface="Cambria Math" panose="02040503050406030204" pitchFamily="18" charset="0"/>
                            <a:ea typeface="Times New Roman" panose="02020603050405020304" pitchFamily="18" charset="0"/>
                            <a:cs typeface="Times New Roman" panose="02020603050405020304" pitchFamily="18" charset="0"/>
                          </a:rPr>
                          <m:t>,</m:t>
                        </m:r>
                        <m:r>
                          <a:rPr lang="en-US" sz="1600" i="1">
                            <a:latin typeface="Cambria Math" panose="02040503050406030204" pitchFamily="18" charset="0"/>
                            <a:ea typeface="Times New Roman" panose="02020603050405020304" pitchFamily="18" charset="0"/>
                            <a:cs typeface="Times New Roman" panose="02020603050405020304" pitchFamily="18" charset="0"/>
                          </a:rPr>
                          <m:t>𝑗</m:t>
                        </m:r>
                      </m:e>
                    </m:d>
                    <m:r>
                      <a:rPr lang="en-US" sz="1600" i="1">
                        <a:latin typeface="Cambria Math" panose="02040503050406030204" pitchFamily="18" charset="0"/>
                        <a:ea typeface="Calibri" panose="020F0502020204030204" pitchFamily="34" charset="0"/>
                        <a:cs typeface="Times New Roman" panose="02020603050405020304" pitchFamily="18" charset="0"/>
                      </a:rPr>
                      <m:t>.</m:t>
                    </m:r>
                    <m:acc>
                      <m:accPr>
                        <m:chr m:val="̂"/>
                        <m:ctrlPr>
                          <a:rPr lang="en-US" sz="1600" i="1">
                            <a:latin typeface="Cambria Math" panose="02040503050406030204" pitchFamily="18" charset="0"/>
                            <a:cs typeface="Times New Roman" panose="02020603050405020304" pitchFamily="18" charset="0"/>
                          </a:rPr>
                        </m:ctrlPr>
                      </m:accPr>
                      <m:e>
                        <m:r>
                          <a:rPr lang="en-US" sz="1600" i="1">
                            <a:latin typeface="Cambria Math" panose="02040503050406030204" pitchFamily="18" charset="0"/>
                            <a:ea typeface="Calibri" panose="020F0502020204030204" pitchFamily="34" charset="0"/>
                            <a:cs typeface="Times New Roman" panose="02020603050405020304" pitchFamily="18" charset="0"/>
                          </a:rPr>
                          <m:t>𝑘</m:t>
                        </m:r>
                      </m:e>
                    </m:acc>
                    <m:r>
                      <a:rPr lang="en-US" sz="1600" i="1">
                        <a:latin typeface="Cambria Math" panose="02040503050406030204" pitchFamily="18" charset="0"/>
                        <a:ea typeface="Calibri" panose="020F0502020204030204" pitchFamily="34" charset="0"/>
                        <a:cs typeface="Times New Roman" panose="02020603050405020304" pitchFamily="18" charset="0"/>
                      </a:rPr>
                      <m:t>&gt;0</m:t>
                    </m:r>
                  </m:oMath>
                </a14:m>
                <a:r>
                  <a:rPr lang="en-US" sz="1600" dirty="0">
                    <a:latin typeface="Times New Roman" panose="02020603050405020304" pitchFamily="18" charset="0"/>
                    <a:ea typeface="Times New Roman" panose="02020603050405020304" pitchFamily="18" charset="0"/>
                  </a:rPr>
                  <a:t> then point does not lie in the cutting region</a:t>
                </a:r>
                <a:endParaRPr lang="en-US" sz="1600" dirty="0"/>
              </a:p>
            </p:txBody>
          </p:sp>
        </mc:Choice>
        <mc:Fallback xmlns="">
          <p:sp>
            <p:nvSpPr>
              <p:cNvPr id="46" name="Rectangle 45">
                <a:extLst>
                  <a:ext uri="{FF2B5EF4-FFF2-40B4-BE49-F238E27FC236}">
                    <a16:creationId xmlns:a16="http://schemas.microsoft.com/office/drawing/2014/main" id="{5402F112-9F94-40DC-8D49-7149C7B63041}"/>
                  </a:ext>
                </a:extLst>
              </p:cNvPr>
              <p:cNvSpPr>
                <a:spLocks noRot="1" noChangeAspect="1" noMove="1" noResize="1" noEditPoints="1" noAdjustHandles="1" noChangeArrowheads="1" noChangeShapeType="1" noTextEdit="1"/>
              </p:cNvSpPr>
              <p:nvPr/>
            </p:nvSpPr>
            <p:spPr>
              <a:xfrm>
                <a:off x="507388" y="5150455"/>
                <a:ext cx="3292143" cy="614720"/>
              </a:xfrm>
              <a:prstGeom prst="rect">
                <a:avLst/>
              </a:prstGeom>
              <a:blipFill>
                <a:blip r:embed="rId12"/>
                <a:stretch>
                  <a:fillRect l="-926" b="-10891"/>
                </a:stretch>
              </a:blipFill>
            </p:spPr>
            <p:txBody>
              <a:bodyPr/>
              <a:lstStyle/>
              <a:p>
                <a:r>
                  <a:rPr lang="en-US">
                    <a:noFill/>
                  </a:rPr>
                  <a:t> </a:t>
                </a:r>
              </a:p>
            </p:txBody>
          </p:sp>
        </mc:Fallback>
      </mc:AlternateContent>
    </p:spTree>
    <p:extLst>
      <p:ext uri="{BB962C8B-B14F-4D97-AF65-F5344CB8AC3E}">
        <p14:creationId xmlns:p14="http://schemas.microsoft.com/office/powerpoint/2010/main" val="317711126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barn(outVertical)">
                                      <p:cBhvr>
                                        <p:cTn id="7" dur="250"/>
                                        <p:tgtEl>
                                          <p:spTgt spid="35"/>
                                        </p:tgtEl>
                                      </p:cBhvr>
                                    </p:animEffect>
                                  </p:childTnLst>
                                </p:cTn>
                              </p:par>
                              <p:par>
                                <p:cTn id="8" presetID="16" presetClass="entr" presetSubtype="37" fill="hold" grpId="0" nodeType="withEffect">
                                  <p:stCondLst>
                                    <p:cond delay="0"/>
                                  </p:stCondLst>
                                  <p:childTnLst>
                                    <p:set>
                                      <p:cBhvr>
                                        <p:cTn id="9" dur="1" fill="hold">
                                          <p:stCondLst>
                                            <p:cond delay="0"/>
                                          </p:stCondLst>
                                        </p:cTn>
                                        <p:tgtEl>
                                          <p:spTgt spid="42"/>
                                        </p:tgtEl>
                                        <p:attrNameLst>
                                          <p:attrName>style.visibility</p:attrName>
                                        </p:attrNameLst>
                                      </p:cBhvr>
                                      <p:to>
                                        <p:strVal val="visible"/>
                                      </p:to>
                                    </p:set>
                                    <p:animEffect transition="in" filter="barn(outVertical)">
                                      <p:cBhvr>
                                        <p:cTn id="10" dur="250"/>
                                        <p:tgtEl>
                                          <p:spTgt spid="42"/>
                                        </p:tgtEl>
                                      </p:cBhvr>
                                    </p:animEffect>
                                  </p:childTnLst>
                                </p:cTn>
                              </p:par>
                              <p:par>
                                <p:cTn id="11" presetID="16" presetClass="entr" presetSubtype="37" fill="hold" nodeType="withEffect">
                                  <p:stCondLst>
                                    <p:cond delay="0"/>
                                  </p:stCondLst>
                                  <p:childTnLst>
                                    <p:set>
                                      <p:cBhvr>
                                        <p:cTn id="12" dur="1" fill="hold">
                                          <p:stCondLst>
                                            <p:cond delay="0"/>
                                          </p:stCondLst>
                                        </p:cTn>
                                        <p:tgtEl>
                                          <p:spTgt spid="41"/>
                                        </p:tgtEl>
                                        <p:attrNameLst>
                                          <p:attrName>style.visibility</p:attrName>
                                        </p:attrNameLst>
                                      </p:cBhvr>
                                      <p:to>
                                        <p:strVal val="visible"/>
                                      </p:to>
                                    </p:set>
                                    <p:animEffect transition="in" filter="barn(outVertical)">
                                      <p:cBhvr>
                                        <p:cTn id="13" dur="250"/>
                                        <p:tgtEl>
                                          <p:spTgt spid="41"/>
                                        </p:tgtEl>
                                      </p:cBhvr>
                                    </p:animEffect>
                                  </p:childTnLst>
                                </p:cTn>
                              </p:par>
                              <p:par>
                                <p:cTn id="14" presetID="10" presetClass="entr" presetSubtype="0" fill="hold" grpId="0" nodeType="withEffect">
                                  <p:stCondLst>
                                    <p:cond delay="25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nodeType="clickEffect">
                                  <p:stCondLst>
                                    <p:cond delay="0"/>
                                  </p:stCondLst>
                                  <p:childTnLst>
                                    <p:set>
                                      <p:cBhvr>
                                        <p:cTn id="20" dur="1" fill="hold">
                                          <p:stCondLst>
                                            <p:cond delay="0"/>
                                          </p:stCondLst>
                                        </p:cTn>
                                        <p:tgtEl>
                                          <p:spTgt spid="32"/>
                                        </p:tgtEl>
                                        <p:attrNameLst>
                                          <p:attrName>style.visibility</p:attrName>
                                        </p:attrNameLst>
                                      </p:cBhvr>
                                      <p:to>
                                        <p:strVal val="visible"/>
                                      </p:to>
                                    </p:set>
                                    <p:animEffect transition="in" filter="wipe(up)">
                                      <p:cBhvr>
                                        <p:cTn id="21" dur="500"/>
                                        <p:tgtEl>
                                          <p:spTgt spid="32"/>
                                        </p:tgtEl>
                                      </p:cBhvr>
                                    </p:animEffect>
                                  </p:childTnLst>
                                </p:cTn>
                              </p:par>
                              <p:par>
                                <p:cTn id="22" presetID="10" presetClass="entr" presetSubtype="0" fill="hold" grpId="0" nodeType="withEffect">
                                  <p:stCondLst>
                                    <p:cond delay="250"/>
                                  </p:stCondLst>
                                  <p:childTnLst>
                                    <p:set>
                                      <p:cBhvr>
                                        <p:cTn id="23" dur="1" fill="hold">
                                          <p:stCondLst>
                                            <p:cond delay="0"/>
                                          </p:stCondLst>
                                        </p:cTn>
                                        <p:tgtEl>
                                          <p:spTgt spid="34"/>
                                        </p:tgtEl>
                                        <p:attrNameLst>
                                          <p:attrName>style.visibility</p:attrName>
                                        </p:attrNameLst>
                                      </p:cBhvr>
                                      <p:to>
                                        <p:strVal val="visible"/>
                                      </p:to>
                                    </p:set>
                                    <p:animEffect transition="in" filter="fade">
                                      <p:cBhvr>
                                        <p:cTn id="24" dur="500"/>
                                        <p:tgtEl>
                                          <p:spTgt spid="34"/>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nodeType="clickEffect">
                                  <p:stCondLst>
                                    <p:cond delay="0"/>
                                  </p:stCondLst>
                                  <p:childTnLst>
                                    <p:set>
                                      <p:cBhvr>
                                        <p:cTn id="28" dur="1" fill="hold">
                                          <p:stCondLst>
                                            <p:cond delay="0"/>
                                          </p:stCondLst>
                                        </p:cTn>
                                        <p:tgtEl>
                                          <p:spTgt spid="36"/>
                                        </p:tgtEl>
                                        <p:attrNameLst>
                                          <p:attrName>style.visibility</p:attrName>
                                        </p:attrNameLst>
                                      </p:cBhvr>
                                      <p:to>
                                        <p:strVal val="visible"/>
                                      </p:to>
                                    </p:set>
                                    <p:animEffect transition="in" filter="wipe(down)">
                                      <p:cBhvr>
                                        <p:cTn id="29" dur="500"/>
                                        <p:tgtEl>
                                          <p:spTgt spid="36"/>
                                        </p:tgtEl>
                                      </p:cBhvr>
                                    </p:animEffect>
                                  </p:childTnLst>
                                </p:cTn>
                              </p:par>
                              <p:par>
                                <p:cTn id="30" presetID="10" presetClass="entr" presetSubtype="0" fill="hold" grpId="0" nodeType="withEffect">
                                  <p:stCondLst>
                                    <p:cond delay="250"/>
                                  </p:stCondLst>
                                  <p:childTnLst>
                                    <p:set>
                                      <p:cBhvr>
                                        <p:cTn id="31" dur="1" fill="hold">
                                          <p:stCondLst>
                                            <p:cond delay="0"/>
                                          </p:stCondLst>
                                        </p:cTn>
                                        <p:tgtEl>
                                          <p:spTgt spid="37"/>
                                        </p:tgtEl>
                                        <p:attrNameLst>
                                          <p:attrName>style.visibility</p:attrName>
                                        </p:attrNameLst>
                                      </p:cBhvr>
                                      <p:to>
                                        <p:strVal val="visible"/>
                                      </p:to>
                                    </p:set>
                                    <p:animEffect transition="in" filter="fade">
                                      <p:cBhvr>
                                        <p:cTn id="32" dur="500"/>
                                        <p:tgtEl>
                                          <p:spTgt spid="37"/>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nodeType="clickEffect">
                                  <p:stCondLst>
                                    <p:cond delay="0"/>
                                  </p:stCondLst>
                                  <p:childTnLst>
                                    <p:set>
                                      <p:cBhvr>
                                        <p:cTn id="36" dur="1" fill="hold">
                                          <p:stCondLst>
                                            <p:cond delay="0"/>
                                          </p:stCondLst>
                                        </p:cTn>
                                        <p:tgtEl>
                                          <p:spTgt spid="38"/>
                                        </p:tgtEl>
                                        <p:attrNameLst>
                                          <p:attrName>style.visibility</p:attrName>
                                        </p:attrNameLst>
                                      </p:cBhvr>
                                      <p:to>
                                        <p:strVal val="visible"/>
                                      </p:to>
                                    </p:set>
                                    <p:animEffect transition="in" filter="wipe(up)">
                                      <p:cBhvr>
                                        <p:cTn id="37" dur="500"/>
                                        <p:tgtEl>
                                          <p:spTgt spid="38"/>
                                        </p:tgtEl>
                                      </p:cBhvr>
                                    </p:animEffect>
                                  </p:childTnLst>
                                </p:cTn>
                              </p:par>
                              <p:par>
                                <p:cTn id="38" presetID="10" presetClass="entr" presetSubtype="0" fill="hold" grpId="0" nodeType="withEffect">
                                  <p:stCondLst>
                                    <p:cond delay="250"/>
                                  </p:stCondLst>
                                  <p:childTnLst>
                                    <p:set>
                                      <p:cBhvr>
                                        <p:cTn id="39" dur="1" fill="hold">
                                          <p:stCondLst>
                                            <p:cond delay="0"/>
                                          </p:stCondLst>
                                        </p:cTn>
                                        <p:tgtEl>
                                          <p:spTgt spid="33"/>
                                        </p:tgtEl>
                                        <p:attrNameLst>
                                          <p:attrName>style.visibility</p:attrName>
                                        </p:attrNameLst>
                                      </p:cBhvr>
                                      <p:to>
                                        <p:strVal val="visible"/>
                                      </p:to>
                                    </p:set>
                                    <p:animEffect transition="in" filter="fade">
                                      <p:cBhvr>
                                        <p:cTn id="40" dur="500"/>
                                        <p:tgtEl>
                                          <p:spTgt spid="33"/>
                                        </p:tgtEl>
                                      </p:cBhvr>
                                    </p:animEffect>
                                  </p:childTnLst>
                                </p:cTn>
                              </p:par>
                              <p:par>
                                <p:cTn id="41" presetID="10" presetClass="entr" presetSubtype="0" fill="hold" nodeType="withEffect">
                                  <p:stCondLst>
                                    <p:cond delay="250"/>
                                  </p:stCondLst>
                                  <p:childTnLst>
                                    <p:set>
                                      <p:cBhvr>
                                        <p:cTn id="42" dur="1" fill="hold">
                                          <p:stCondLst>
                                            <p:cond delay="0"/>
                                          </p:stCondLst>
                                        </p:cTn>
                                        <p:tgtEl>
                                          <p:spTgt spid="43"/>
                                        </p:tgtEl>
                                        <p:attrNameLst>
                                          <p:attrName>style.visibility</p:attrName>
                                        </p:attrNameLst>
                                      </p:cBhvr>
                                      <p:to>
                                        <p:strVal val="visible"/>
                                      </p:to>
                                    </p:set>
                                    <p:animEffect transition="in" filter="fade">
                                      <p:cBhvr>
                                        <p:cTn id="43" dur="500"/>
                                        <p:tgtEl>
                                          <p:spTgt spid="43"/>
                                        </p:tgtEl>
                                      </p:cBhvr>
                                    </p:animEffect>
                                  </p:childTnLst>
                                </p:cTn>
                              </p:par>
                              <p:par>
                                <p:cTn id="44" presetID="10" presetClass="entr" presetSubtype="0" fill="hold" grpId="0" nodeType="withEffect">
                                  <p:stCondLst>
                                    <p:cond delay="250"/>
                                  </p:stCondLst>
                                  <p:childTnLst>
                                    <p:set>
                                      <p:cBhvr>
                                        <p:cTn id="45" dur="1" fill="hold">
                                          <p:stCondLst>
                                            <p:cond delay="0"/>
                                          </p:stCondLst>
                                        </p:cTn>
                                        <p:tgtEl>
                                          <p:spTgt spid="44"/>
                                        </p:tgtEl>
                                        <p:attrNameLst>
                                          <p:attrName>style.visibility</p:attrName>
                                        </p:attrNameLst>
                                      </p:cBhvr>
                                      <p:to>
                                        <p:strVal val="visible"/>
                                      </p:to>
                                    </p:set>
                                    <p:animEffect transition="in" filter="fade">
                                      <p:cBhvr>
                                        <p:cTn id="46" dur="500"/>
                                        <p:tgtEl>
                                          <p:spTgt spid="44"/>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nodeType="clickEffect">
                                  <p:stCondLst>
                                    <p:cond delay="0"/>
                                  </p:stCondLst>
                                  <p:childTnLst>
                                    <p:set>
                                      <p:cBhvr>
                                        <p:cTn id="50" dur="1" fill="hold">
                                          <p:stCondLst>
                                            <p:cond delay="0"/>
                                          </p:stCondLst>
                                        </p:cTn>
                                        <p:tgtEl>
                                          <p:spTgt spid="31"/>
                                        </p:tgtEl>
                                        <p:attrNameLst>
                                          <p:attrName>style.visibility</p:attrName>
                                        </p:attrNameLst>
                                      </p:cBhvr>
                                      <p:to>
                                        <p:strVal val="visible"/>
                                      </p:to>
                                    </p:set>
                                    <p:animEffect transition="in" filter="wipe(left)">
                                      <p:cBhvr>
                                        <p:cTn id="51" dur="500"/>
                                        <p:tgtEl>
                                          <p:spTgt spid="31"/>
                                        </p:tgtEl>
                                      </p:cBhvr>
                                    </p:animEffect>
                                  </p:childTnLst>
                                </p:cTn>
                              </p:par>
                              <p:par>
                                <p:cTn id="52" presetID="10" presetClass="entr" presetSubtype="0" fill="hold" grpId="0" nodeType="withEffect">
                                  <p:stCondLst>
                                    <p:cond delay="250"/>
                                  </p:stCondLst>
                                  <p:childTnLst>
                                    <p:set>
                                      <p:cBhvr>
                                        <p:cTn id="53" dur="1" fill="hold">
                                          <p:stCondLst>
                                            <p:cond delay="0"/>
                                          </p:stCondLst>
                                        </p:cTn>
                                        <p:tgtEl>
                                          <p:spTgt spid="39"/>
                                        </p:tgtEl>
                                        <p:attrNameLst>
                                          <p:attrName>style.visibility</p:attrName>
                                        </p:attrNameLst>
                                      </p:cBhvr>
                                      <p:to>
                                        <p:strVal val="visible"/>
                                      </p:to>
                                    </p:set>
                                    <p:animEffect transition="in" filter="fade">
                                      <p:cBhvr>
                                        <p:cTn id="54" dur="500"/>
                                        <p:tgtEl>
                                          <p:spTgt spid="39"/>
                                        </p:tgtEl>
                                      </p:cBhvr>
                                    </p:animEffect>
                                  </p:childTnLst>
                                </p:cTn>
                              </p:par>
                              <p:par>
                                <p:cTn id="55" presetID="10" presetClass="entr" presetSubtype="0" fill="hold" grpId="0" nodeType="withEffect">
                                  <p:stCondLst>
                                    <p:cond delay="250"/>
                                  </p:stCondLst>
                                  <p:childTnLst>
                                    <p:set>
                                      <p:cBhvr>
                                        <p:cTn id="56" dur="1" fill="hold">
                                          <p:stCondLst>
                                            <p:cond delay="0"/>
                                          </p:stCondLst>
                                        </p:cTn>
                                        <p:tgtEl>
                                          <p:spTgt spid="45"/>
                                        </p:tgtEl>
                                        <p:attrNameLst>
                                          <p:attrName>style.visibility</p:attrName>
                                        </p:attrNameLst>
                                      </p:cBhvr>
                                      <p:to>
                                        <p:strVal val="visible"/>
                                      </p:to>
                                    </p:set>
                                    <p:animEffect transition="in" filter="fade">
                                      <p:cBhvr>
                                        <p:cTn id="57" dur="500"/>
                                        <p:tgtEl>
                                          <p:spTgt spid="45"/>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46"/>
                                        </p:tgtEl>
                                        <p:attrNameLst>
                                          <p:attrName>style.visibility</p:attrName>
                                        </p:attrNameLst>
                                      </p:cBhvr>
                                      <p:to>
                                        <p:strVal val="visible"/>
                                      </p:to>
                                    </p:set>
                                    <p:animEffect transition="in" filter="fade">
                                      <p:cBhvr>
                                        <p:cTn id="62"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33" grpId="0"/>
      <p:bldP spid="34" grpId="0"/>
      <p:bldP spid="37" grpId="0"/>
      <p:bldP spid="39" grpId="0"/>
      <p:bldP spid="42" grpId="0"/>
      <p:bldP spid="44" grpId="0"/>
      <p:bldP spid="45" grpId="0"/>
      <p:bldP spid="46"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48A99E7-01AA-4733-AE1A-B7D22BE67EED}"/>
              </a:ext>
            </a:extLst>
          </p:cNvPr>
          <p:cNvSpPr/>
          <p:nvPr/>
        </p:nvSpPr>
        <p:spPr>
          <a:xfrm>
            <a:off x="508916" y="260873"/>
            <a:ext cx="3979936" cy="461665"/>
          </a:xfrm>
          <a:prstGeom prst="rect">
            <a:avLst/>
          </a:prstGeom>
        </p:spPr>
        <p:txBody>
          <a:bodyPr wrap="none">
            <a:spAutoFit/>
          </a:bodyPr>
          <a:lstStyle/>
          <a:p>
            <a:pPr marL="342900" indent="-342900">
              <a:buFontTx/>
              <a:buChar char="-"/>
            </a:pPr>
            <a:r>
              <a:rPr lang="en-US" sz="2400" u="sng" dirty="0"/>
              <a:t>Chip Thickness calculation</a:t>
            </a:r>
            <a:r>
              <a:rPr lang="en-US" sz="2000" u="sng" dirty="0"/>
              <a:t> </a:t>
            </a:r>
            <a:r>
              <a:rPr lang="en-US" sz="2400" u="sng" dirty="0"/>
              <a:t>  </a:t>
            </a:r>
          </a:p>
        </p:txBody>
      </p:sp>
      <p:cxnSp>
        <p:nvCxnSpPr>
          <p:cNvPr id="9" name="Straight Arrow Connector 8">
            <a:extLst>
              <a:ext uri="{FF2B5EF4-FFF2-40B4-BE49-F238E27FC236}">
                <a16:creationId xmlns:a16="http://schemas.microsoft.com/office/drawing/2014/main" id="{ACE385BB-D1B7-4A70-A804-09539CEBCC9F}"/>
              </a:ext>
            </a:extLst>
          </p:cNvPr>
          <p:cNvCxnSpPr>
            <a:cxnSpLocks/>
          </p:cNvCxnSpPr>
          <p:nvPr/>
        </p:nvCxnSpPr>
        <p:spPr>
          <a:xfrm rot="1200000" flipV="1">
            <a:off x="7207975" y="1362691"/>
            <a:ext cx="13908" cy="5025071"/>
          </a:xfrm>
          <a:prstGeom prst="straightConnector1">
            <a:avLst/>
          </a:prstGeom>
          <a:ln w="19050">
            <a:prstDash val="lgDashDot"/>
            <a:tailEnd type="triangle"/>
          </a:ln>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55F6B9D8-C767-4B5E-9102-02675FC4D8F3}"/>
              </a:ext>
            </a:extLst>
          </p:cNvPr>
          <p:cNvCxnSpPr>
            <a:cxnSpLocks/>
          </p:cNvCxnSpPr>
          <p:nvPr/>
        </p:nvCxnSpPr>
        <p:spPr>
          <a:xfrm rot="1200000">
            <a:off x="4263947" y="3151058"/>
            <a:ext cx="6220891" cy="0"/>
          </a:xfrm>
          <a:prstGeom prst="line">
            <a:avLst/>
          </a:prstGeom>
          <a:ln/>
        </p:spPr>
        <p:style>
          <a:lnRef idx="1">
            <a:schemeClr val="dk1"/>
          </a:lnRef>
          <a:fillRef idx="0">
            <a:schemeClr val="dk1"/>
          </a:fillRef>
          <a:effectRef idx="0">
            <a:schemeClr val="dk1"/>
          </a:effectRef>
          <a:fontRef idx="minor">
            <a:schemeClr val="tx1"/>
          </a:fontRef>
        </p:style>
      </p:cxnSp>
      <p:grpSp>
        <p:nvGrpSpPr>
          <p:cNvPr id="11" name="Group 10">
            <a:extLst>
              <a:ext uri="{FF2B5EF4-FFF2-40B4-BE49-F238E27FC236}">
                <a16:creationId xmlns:a16="http://schemas.microsoft.com/office/drawing/2014/main" id="{DC3DF171-65CB-4E8D-8282-73D3F64C7894}"/>
              </a:ext>
            </a:extLst>
          </p:cNvPr>
          <p:cNvGrpSpPr/>
          <p:nvPr/>
        </p:nvGrpSpPr>
        <p:grpSpPr>
          <a:xfrm rot="1200000">
            <a:off x="4284971" y="1891309"/>
            <a:ext cx="5734220" cy="4207514"/>
            <a:chOff x="3925911" y="2095169"/>
            <a:chExt cx="4338523" cy="3183414"/>
          </a:xfrm>
        </p:grpSpPr>
        <p:cxnSp>
          <p:nvCxnSpPr>
            <p:cNvPr id="23" name="Straight Connector 22">
              <a:extLst>
                <a:ext uri="{FF2B5EF4-FFF2-40B4-BE49-F238E27FC236}">
                  <a16:creationId xmlns:a16="http://schemas.microsoft.com/office/drawing/2014/main" id="{5F3AA319-2F2D-4A18-9965-3632831EF578}"/>
                </a:ext>
              </a:extLst>
            </p:cNvPr>
            <p:cNvCxnSpPr>
              <a:cxnSpLocks/>
            </p:cNvCxnSpPr>
            <p:nvPr/>
          </p:nvCxnSpPr>
          <p:spPr>
            <a:xfrm flipV="1">
              <a:off x="6096000" y="4704347"/>
              <a:ext cx="1399674" cy="574236"/>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4" name="Arc 23">
              <a:extLst>
                <a:ext uri="{FF2B5EF4-FFF2-40B4-BE49-F238E27FC236}">
                  <a16:creationId xmlns:a16="http://schemas.microsoft.com/office/drawing/2014/main" id="{FE10A1E0-5904-4EB9-B0E4-FCD69466F139}"/>
                </a:ext>
              </a:extLst>
            </p:cNvPr>
            <p:cNvSpPr/>
            <p:nvPr/>
          </p:nvSpPr>
          <p:spPr>
            <a:xfrm>
              <a:off x="6372497" y="3578325"/>
              <a:ext cx="1465202" cy="1222771"/>
            </a:xfrm>
            <a:prstGeom prst="arc">
              <a:avLst>
                <a:gd name="adj1" fmla="val 799482"/>
                <a:gd name="adj2" fmla="val 3212528"/>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5" name="Straight Connector 24">
              <a:extLst>
                <a:ext uri="{FF2B5EF4-FFF2-40B4-BE49-F238E27FC236}">
                  <a16:creationId xmlns:a16="http://schemas.microsoft.com/office/drawing/2014/main" id="{ED309891-538C-4B8C-AA3F-FD80F2422634}"/>
                </a:ext>
              </a:extLst>
            </p:cNvPr>
            <p:cNvCxnSpPr>
              <a:cxnSpLocks/>
            </p:cNvCxnSpPr>
            <p:nvPr/>
          </p:nvCxnSpPr>
          <p:spPr>
            <a:xfrm flipV="1">
              <a:off x="7810791" y="3041209"/>
              <a:ext cx="453643" cy="131650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993CA070-8332-4C10-85D1-C72AF983D82E}"/>
                </a:ext>
              </a:extLst>
            </p:cNvPr>
            <p:cNvCxnSpPr>
              <a:cxnSpLocks/>
            </p:cNvCxnSpPr>
            <p:nvPr/>
          </p:nvCxnSpPr>
          <p:spPr>
            <a:xfrm flipV="1">
              <a:off x="8264434" y="2095169"/>
              <a:ext cx="0" cy="946040"/>
            </a:xfrm>
            <a:prstGeom prst="line">
              <a:avLst/>
            </a:prstGeom>
            <a:ln w="19050"/>
          </p:spPr>
          <p:style>
            <a:lnRef idx="1">
              <a:schemeClr val="accent1"/>
            </a:lnRef>
            <a:fillRef idx="0">
              <a:schemeClr val="accent1"/>
            </a:fillRef>
            <a:effectRef idx="0">
              <a:schemeClr val="accent1"/>
            </a:effectRef>
            <a:fontRef idx="minor">
              <a:schemeClr val="tx1"/>
            </a:fontRef>
          </p:style>
        </p:cxnSp>
        <p:grpSp>
          <p:nvGrpSpPr>
            <p:cNvPr id="27" name="Group 26">
              <a:extLst>
                <a:ext uri="{FF2B5EF4-FFF2-40B4-BE49-F238E27FC236}">
                  <a16:creationId xmlns:a16="http://schemas.microsoft.com/office/drawing/2014/main" id="{DE99B97B-1755-46EB-86EC-94F94732DF22}"/>
                </a:ext>
              </a:extLst>
            </p:cNvPr>
            <p:cNvGrpSpPr/>
            <p:nvPr/>
          </p:nvGrpSpPr>
          <p:grpSpPr>
            <a:xfrm flipH="1">
              <a:off x="3925911" y="2095169"/>
              <a:ext cx="2168434" cy="3183414"/>
              <a:chOff x="2981598" y="1824709"/>
              <a:chExt cx="2168434" cy="3183414"/>
            </a:xfrm>
          </p:grpSpPr>
          <p:cxnSp>
            <p:nvCxnSpPr>
              <p:cNvPr id="28" name="Straight Connector 27">
                <a:extLst>
                  <a:ext uri="{FF2B5EF4-FFF2-40B4-BE49-F238E27FC236}">
                    <a16:creationId xmlns:a16="http://schemas.microsoft.com/office/drawing/2014/main" id="{D6B45F7E-C232-4E17-8567-83745E45A4D3}"/>
                  </a:ext>
                </a:extLst>
              </p:cNvPr>
              <p:cNvCxnSpPr>
                <a:cxnSpLocks/>
              </p:cNvCxnSpPr>
              <p:nvPr/>
            </p:nvCxnSpPr>
            <p:spPr>
              <a:xfrm flipV="1">
                <a:off x="2981598" y="4433887"/>
                <a:ext cx="1399674" cy="574236"/>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9" name="Arc 28">
                <a:extLst>
                  <a:ext uri="{FF2B5EF4-FFF2-40B4-BE49-F238E27FC236}">
                    <a16:creationId xmlns:a16="http://schemas.microsoft.com/office/drawing/2014/main" id="{50C90B6A-21ED-41AF-BE3B-FCFBDB21FEE9}"/>
                  </a:ext>
                </a:extLst>
              </p:cNvPr>
              <p:cNvSpPr/>
              <p:nvPr/>
            </p:nvSpPr>
            <p:spPr>
              <a:xfrm>
                <a:off x="3258095" y="3307865"/>
                <a:ext cx="1465202" cy="1222771"/>
              </a:xfrm>
              <a:prstGeom prst="arc">
                <a:avLst>
                  <a:gd name="adj1" fmla="val 799482"/>
                  <a:gd name="adj2" fmla="val 3212528"/>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30" name="Straight Connector 29">
                <a:extLst>
                  <a:ext uri="{FF2B5EF4-FFF2-40B4-BE49-F238E27FC236}">
                    <a16:creationId xmlns:a16="http://schemas.microsoft.com/office/drawing/2014/main" id="{6128C1CA-D778-4B98-A963-323C4E3D4386}"/>
                  </a:ext>
                </a:extLst>
              </p:cNvPr>
              <p:cNvCxnSpPr>
                <a:cxnSpLocks/>
              </p:cNvCxnSpPr>
              <p:nvPr/>
            </p:nvCxnSpPr>
            <p:spPr>
              <a:xfrm flipV="1">
                <a:off x="4696389" y="2770749"/>
                <a:ext cx="453643" cy="131650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3E12DBD4-258A-4FF2-8F88-B60284C0E0C9}"/>
                  </a:ext>
                </a:extLst>
              </p:cNvPr>
              <p:cNvCxnSpPr>
                <a:cxnSpLocks/>
              </p:cNvCxnSpPr>
              <p:nvPr/>
            </p:nvCxnSpPr>
            <p:spPr>
              <a:xfrm flipV="1">
                <a:off x="5150032" y="1824709"/>
                <a:ext cx="0" cy="946040"/>
              </a:xfrm>
              <a:prstGeom prst="line">
                <a:avLst/>
              </a:prstGeom>
              <a:ln w="19050"/>
            </p:spPr>
            <p:style>
              <a:lnRef idx="1">
                <a:schemeClr val="accent1"/>
              </a:lnRef>
              <a:fillRef idx="0">
                <a:schemeClr val="accent1"/>
              </a:fillRef>
              <a:effectRef idx="0">
                <a:schemeClr val="accent1"/>
              </a:effectRef>
              <a:fontRef idx="minor">
                <a:schemeClr val="tx1"/>
              </a:fontRef>
            </p:style>
          </p:cxnSp>
        </p:grpSp>
      </p:grpSp>
      <p:sp>
        <p:nvSpPr>
          <p:cNvPr id="12" name="Freeform: Shape 11">
            <a:extLst>
              <a:ext uri="{FF2B5EF4-FFF2-40B4-BE49-F238E27FC236}">
                <a16:creationId xmlns:a16="http://schemas.microsoft.com/office/drawing/2014/main" id="{389C3FC2-949A-4072-9FCF-87D50B974154}"/>
              </a:ext>
            </a:extLst>
          </p:cNvPr>
          <p:cNvSpPr/>
          <p:nvPr/>
        </p:nvSpPr>
        <p:spPr>
          <a:xfrm rot="1200000">
            <a:off x="5012724" y="1740434"/>
            <a:ext cx="5727555" cy="524837"/>
          </a:xfrm>
          <a:custGeom>
            <a:avLst/>
            <a:gdLst>
              <a:gd name="connsiteX0" fmla="*/ 0 w 4333480"/>
              <a:gd name="connsiteY0" fmla="*/ 358012 h 659689"/>
              <a:gd name="connsiteX1" fmla="*/ 1168842 w 4333480"/>
              <a:gd name="connsiteY1" fmla="*/ 55862 h 659689"/>
              <a:gd name="connsiteX2" fmla="*/ 3355451 w 4333480"/>
              <a:gd name="connsiteY2" fmla="*/ 652210 h 659689"/>
              <a:gd name="connsiteX3" fmla="*/ 4333461 w 4333480"/>
              <a:gd name="connsiteY3" fmla="*/ 365963 h 659689"/>
              <a:gd name="connsiteX4" fmla="*/ 3379305 w 4333480"/>
              <a:gd name="connsiteY4" fmla="*/ 203 h 659689"/>
              <a:gd name="connsiteX5" fmla="*/ 2178658 w 4333480"/>
              <a:gd name="connsiteY5" fmla="*/ 310304 h 659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33480" h="659689">
                <a:moveTo>
                  <a:pt x="0" y="358012"/>
                </a:moveTo>
                <a:cubicBezTo>
                  <a:pt x="304800" y="182420"/>
                  <a:pt x="609600" y="6829"/>
                  <a:pt x="1168842" y="55862"/>
                </a:cubicBezTo>
                <a:cubicBezTo>
                  <a:pt x="1728084" y="104895"/>
                  <a:pt x="2828014" y="600526"/>
                  <a:pt x="3355451" y="652210"/>
                </a:cubicBezTo>
                <a:cubicBezTo>
                  <a:pt x="3882888" y="703894"/>
                  <a:pt x="4329485" y="474631"/>
                  <a:pt x="4333461" y="365963"/>
                </a:cubicBezTo>
                <a:cubicBezTo>
                  <a:pt x="4337437" y="257295"/>
                  <a:pt x="3738439" y="9479"/>
                  <a:pt x="3379305" y="203"/>
                </a:cubicBezTo>
                <a:cubicBezTo>
                  <a:pt x="3020171" y="-9073"/>
                  <a:pt x="2335034" y="302353"/>
                  <a:pt x="2178658" y="310304"/>
                </a:cubicBezTo>
              </a:path>
            </a:pathLst>
          </a:cu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3" name="TextBox 12">
            <a:extLst>
              <a:ext uri="{FF2B5EF4-FFF2-40B4-BE49-F238E27FC236}">
                <a16:creationId xmlns:a16="http://schemas.microsoft.com/office/drawing/2014/main" id="{50727636-A9E7-4F02-B651-B1C503E6012E}"/>
              </a:ext>
            </a:extLst>
          </p:cNvPr>
          <p:cNvSpPr txBox="1"/>
          <p:nvPr/>
        </p:nvSpPr>
        <p:spPr>
          <a:xfrm rot="1200000">
            <a:off x="7980310" y="1051743"/>
            <a:ext cx="358482" cy="406788"/>
          </a:xfrm>
          <a:prstGeom prst="rect">
            <a:avLst/>
          </a:prstGeom>
          <a:noFill/>
        </p:spPr>
        <p:txBody>
          <a:bodyPr wrap="none" rtlCol="0">
            <a:spAutoFit/>
          </a:bodyPr>
          <a:lstStyle/>
          <a:p>
            <a:r>
              <a:rPr lang="en-US" sz="1400" b="1" dirty="0"/>
              <a:t>Z</a:t>
            </a:r>
            <a:endParaRPr lang="en-US" b="1" dirty="0"/>
          </a:p>
        </p:txBody>
      </p:sp>
      <p:cxnSp>
        <p:nvCxnSpPr>
          <p:cNvPr id="14" name="Straight Arrow Connector 13">
            <a:extLst>
              <a:ext uri="{FF2B5EF4-FFF2-40B4-BE49-F238E27FC236}">
                <a16:creationId xmlns:a16="http://schemas.microsoft.com/office/drawing/2014/main" id="{9E64425D-0D9F-4B83-BD2A-C1AA6801AC43}"/>
              </a:ext>
            </a:extLst>
          </p:cNvPr>
          <p:cNvCxnSpPr>
            <a:cxnSpLocks/>
          </p:cNvCxnSpPr>
          <p:nvPr/>
        </p:nvCxnSpPr>
        <p:spPr>
          <a:xfrm>
            <a:off x="9559051" y="4902744"/>
            <a:ext cx="929573" cy="849764"/>
          </a:xfrm>
          <a:prstGeom prst="straightConnector1">
            <a:avLst/>
          </a:prstGeom>
          <a:ln w="12700">
            <a:prstDash val="dash"/>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2A153366-39E9-4FEE-B508-DFF53A0C6419}"/>
              </a:ext>
            </a:extLst>
          </p:cNvPr>
          <p:cNvCxnSpPr>
            <a:cxnSpLocks/>
          </p:cNvCxnSpPr>
          <p:nvPr/>
        </p:nvCxnSpPr>
        <p:spPr>
          <a:xfrm rot="1200000">
            <a:off x="9353351" y="4987127"/>
            <a:ext cx="789806" cy="1007039"/>
          </a:xfrm>
          <a:prstGeom prst="line">
            <a:avLst/>
          </a:prstGeom>
          <a:ln w="19050">
            <a:headEnd type="none" w="med" len="med"/>
            <a:tailEnd type="arrow" w="med" len="med"/>
          </a:ln>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C0DF05D3-3FD6-4853-9B25-2562202E217F}"/>
                  </a:ext>
                </a:extLst>
              </p:cNvPr>
              <p:cNvSpPr txBox="1"/>
              <p:nvPr/>
            </p:nvSpPr>
            <p:spPr>
              <a:xfrm>
                <a:off x="9357541" y="5355211"/>
                <a:ext cx="475009" cy="39729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1200" b="1" i="1" smtClean="0">
                              <a:latin typeface="Cambria Math" panose="02040503050406030204" pitchFamily="18" charset="0"/>
                            </a:rPr>
                          </m:ctrlPr>
                        </m:accPr>
                        <m:e>
                          <m:sSub>
                            <m:sSubPr>
                              <m:ctrlPr>
                                <a:rPr lang="en-US" sz="1200" b="1" i="1" smtClean="0">
                                  <a:latin typeface="Cambria Math" panose="02040503050406030204" pitchFamily="18" charset="0"/>
                                </a:rPr>
                              </m:ctrlPr>
                            </m:sSubPr>
                            <m:e>
                              <m:r>
                                <a:rPr lang="en-US" sz="1200" b="1" i="1" smtClean="0">
                                  <a:latin typeface="Cambria Math" panose="02040503050406030204" pitchFamily="18" charset="0"/>
                                </a:rPr>
                                <m:t>𝑺</m:t>
                              </m:r>
                            </m:e>
                            <m:sub>
                              <m:r>
                                <a:rPr lang="en-US" sz="1200" b="1" i="1" smtClean="0">
                                  <a:latin typeface="Cambria Math" panose="02040503050406030204" pitchFamily="18" charset="0"/>
                                </a:rPr>
                                <m:t>𝒕</m:t>
                              </m:r>
                            </m:sub>
                          </m:sSub>
                        </m:e>
                      </m:acc>
                    </m:oMath>
                  </m:oMathPara>
                </a14:m>
                <a:endParaRPr lang="en-US" sz="1600" b="1" dirty="0"/>
              </a:p>
            </p:txBody>
          </p:sp>
        </mc:Choice>
        <mc:Fallback xmlns="">
          <p:sp>
            <p:nvSpPr>
              <p:cNvPr id="16" name="TextBox 15">
                <a:extLst>
                  <a:ext uri="{FF2B5EF4-FFF2-40B4-BE49-F238E27FC236}">
                    <a16:creationId xmlns:a16="http://schemas.microsoft.com/office/drawing/2014/main" id="{C0DF05D3-3FD6-4853-9B25-2562202E217F}"/>
                  </a:ext>
                </a:extLst>
              </p:cNvPr>
              <p:cNvSpPr txBox="1">
                <a:spLocks noRot="1" noChangeAspect="1" noMove="1" noResize="1" noEditPoints="1" noAdjustHandles="1" noChangeArrowheads="1" noChangeShapeType="1" noTextEdit="1"/>
              </p:cNvSpPr>
              <p:nvPr/>
            </p:nvSpPr>
            <p:spPr>
              <a:xfrm>
                <a:off x="9357541" y="5355211"/>
                <a:ext cx="475009" cy="397296"/>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AABED275-2CDB-4135-BC1D-FCF1D9AF9888}"/>
                  </a:ext>
                </a:extLst>
              </p:cNvPr>
              <p:cNvSpPr txBox="1"/>
              <p:nvPr/>
            </p:nvSpPr>
            <p:spPr>
              <a:xfrm>
                <a:off x="10232867" y="5711109"/>
                <a:ext cx="683998" cy="3729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1100" b="1" i="1" smtClean="0">
                              <a:latin typeface="Cambria Math" panose="02040503050406030204" pitchFamily="18" charset="0"/>
                            </a:rPr>
                          </m:ctrlPr>
                        </m:accPr>
                        <m:e>
                          <m:sSub>
                            <m:sSubPr>
                              <m:ctrlPr>
                                <a:rPr lang="en-US" sz="1100" b="1" i="1" smtClean="0">
                                  <a:latin typeface="Cambria Math" panose="02040503050406030204" pitchFamily="18" charset="0"/>
                                </a:rPr>
                              </m:ctrlPr>
                            </m:sSubPr>
                            <m:e>
                              <m:r>
                                <a:rPr lang="en-US" sz="1100" b="1" i="1" smtClean="0">
                                  <a:latin typeface="Cambria Math" panose="02040503050406030204" pitchFamily="18" charset="0"/>
                                </a:rPr>
                                <m:t>𝑵</m:t>
                              </m:r>
                            </m:e>
                            <m:sub>
                              <m:r>
                                <a:rPr lang="en-US" sz="1100" b="1" i="1" smtClean="0">
                                  <a:latin typeface="Cambria Math" panose="02040503050406030204" pitchFamily="18" charset="0"/>
                                </a:rPr>
                                <m:t>𝑭𝑪𝑺</m:t>
                              </m:r>
                            </m:sub>
                          </m:sSub>
                        </m:e>
                      </m:acc>
                    </m:oMath>
                  </m:oMathPara>
                </a14:m>
                <a:endParaRPr lang="en-US" sz="1400" b="1" dirty="0"/>
              </a:p>
            </p:txBody>
          </p:sp>
        </mc:Choice>
        <mc:Fallback xmlns="">
          <p:sp>
            <p:nvSpPr>
              <p:cNvPr id="17" name="TextBox 16">
                <a:extLst>
                  <a:ext uri="{FF2B5EF4-FFF2-40B4-BE49-F238E27FC236}">
                    <a16:creationId xmlns:a16="http://schemas.microsoft.com/office/drawing/2014/main" id="{AABED275-2CDB-4135-BC1D-FCF1D9AF9888}"/>
                  </a:ext>
                </a:extLst>
              </p:cNvPr>
              <p:cNvSpPr txBox="1">
                <a:spLocks noRot="1" noChangeAspect="1" noMove="1" noResize="1" noEditPoints="1" noAdjustHandles="1" noChangeArrowheads="1" noChangeShapeType="1" noTextEdit="1"/>
              </p:cNvSpPr>
              <p:nvPr/>
            </p:nvSpPr>
            <p:spPr>
              <a:xfrm>
                <a:off x="10232867" y="5711109"/>
                <a:ext cx="683998" cy="372974"/>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83042585-FF33-46CE-9B2E-6B1C65B0291F}"/>
                  </a:ext>
                </a:extLst>
              </p:cNvPr>
              <p:cNvSpPr txBox="1"/>
              <p:nvPr/>
            </p:nvSpPr>
            <p:spPr>
              <a:xfrm>
                <a:off x="7748996" y="4989355"/>
                <a:ext cx="761033" cy="40280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1200" b="1" i="1" smtClean="0">
                              <a:latin typeface="Cambria Math" panose="02040503050406030204" pitchFamily="18" charset="0"/>
                            </a:rPr>
                          </m:ctrlPr>
                        </m:accPr>
                        <m:e>
                          <m:r>
                            <a:rPr lang="en-US" sz="1200" b="1" i="1" smtClean="0">
                              <a:latin typeface="Cambria Math" panose="02040503050406030204" pitchFamily="18" charset="0"/>
                            </a:rPr>
                            <m:t>𝒇𝒆𝒆𝒅</m:t>
                          </m:r>
                        </m:e>
                      </m:acc>
                    </m:oMath>
                  </m:oMathPara>
                </a14:m>
                <a:endParaRPr lang="en-US" sz="1600" b="1" dirty="0"/>
              </a:p>
            </p:txBody>
          </p:sp>
        </mc:Choice>
        <mc:Fallback xmlns="">
          <p:sp>
            <p:nvSpPr>
              <p:cNvPr id="18" name="TextBox 17">
                <a:extLst>
                  <a:ext uri="{FF2B5EF4-FFF2-40B4-BE49-F238E27FC236}">
                    <a16:creationId xmlns:a16="http://schemas.microsoft.com/office/drawing/2014/main" id="{83042585-FF33-46CE-9B2E-6B1C65B0291F}"/>
                  </a:ext>
                </a:extLst>
              </p:cNvPr>
              <p:cNvSpPr txBox="1">
                <a:spLocks noRot="1" noChangeAspect="1" noMove="1" noResize="1" noEditPoints="1" noAdjustHandles="1" noChangeArrowheads="1" noChangeShapeType="1" noTextEdit="1"/>
              </p:cNvSpPr>
              <p:nvPr/>
            </p:nvSpPr>
            <p:spPr>
              <a:xfrm>
                <a:off x="7748996" y="4989355"/>
                <a:ext cx="761033" cy="402805"/>
              </a:xfrm>
              <a:prstGeom prst="rect">
                <a:avLst/>
              </a:prstGeom>
              <a:blipFill>
                <a:blip r:embed="rId4"/>
                <a:stretch>
                  <a:fillRect/>
                </a:stretch>
              </a:blipFill>
            </p:spPr>
            <p:txBody>
              <a:bodyPr/>
              <a:lstStyle/>
              <a:p>
                <a:r>
                  <a:rPr lang="en-US">
                    <a:noFill/>
                  </a:rPr>
                  <a:t> </a:t>
                </a:r>
              </a:p>
            </p:txBody>
          </p:sp>
        </mc:Fallback>
      </mc:AlternateContent>
      <p:cxnSp>
        <p:nvCxnSpPr>
          <p:cNvPr id="19" name="Straight Connector 18">
            <a:extLst>
              <a:ext uri="{FF2B5EF4-FFF2-40B4-BE49-F238E27FC236}">
                <a16:creationId xmlns:a16="http://schemas.microsoft.com/office/drawing/2014/main" id="{B275054A-0FD8-42A0-8CCC-803B47A27C13}"/>
              </a:ext>
            </a:extLst>
          </p:cNvPr>
          <p:cNvCxnSpPr>
            <a:cxnSpLocks/>
          </p:cNvCxnSpPr>
          <p:nvPr/>
        </p:nvCxnSpPr>
        <p:spPr>
          <a:xfrm>
            <a:off x="9558884" y="4889449"/>
            <a:ext cx="1478083" cy="601193"/>
          </a:xfrm>
          <a:prstGeom prst="line">
            <a:avLst/>
          </a:prstGeom>
          <a:ln/>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DBA08BBD-BAB6-4964-94E9-8987E0087E72}"/>
              </a:ext>
            </a:extLst>
          </p:cNvPr>
          <p:cNvCxnSpPr>
            <a:cxnSpLocks/>
          </p:cNvCxnSpPr>
          <p:nvPr/>
        </p:nvCxnSpPr>
        <p:spPr>
          <a:xfrm>
            <a:off x="7464637" y="3181670"/>
            <a:ext cx="613962" cy="1877690"/>
          </a:xfrm>
          <a:prstGeom prst="line">
            <a:avLst/>
          </a:prstGeom>
          <a:ln w="19050">
            <a:headEnd type="none" w="med" len="med"/>
            <a:tailEnd type="arrow" w="med" len="med"/>
          </a:ln>
        </p:spPr>
        <p:style>
          <a:lnRef idx="1">
            <a:schemeClr val="accent2"/>
          </a:lnRef>
          <a:fillRef idx="0">
            <a:schemeClr val="accent2"/>
          </a:fillRef>
          <a:effectRef idx="0">
            <a:schemeClr val="accent2"/>
          </a:effectRef>
          <a:fontRef idx="minor">
            <a:schemeClr val="tx1"/>
          </a:fontRef>
        </p:style>
      </p:cxnSp>
      <p:sp>
        <p:nvSpPr>
          <p:cNvPr id="21" name="Arc 20">
            <a:extLst>
              <a:ext uri="{FF2B5EF4-FFF2-40B4-BE49-F238E27FC236}">
                <a16:creationId xmlns:a16="http://schemas.microsoft.com/office/drawing/2014/main" id="{AC014041-53F9-4A32-B179-A0743BB0ADFD}"/>
              </a:ext>
            </a:extLst>
          </p:cNvPr>
          <p:cNvSpPr/>
          <p:nvPr/>
        </p:nvSpPr>
        <p:spPr>
          <a:xfrm>
            <a:off x="9106532" y="4317735"/>
            <a:ext cx="1116772" cy="1204847"/>
          </a:xfrm>
          <a:prstGeom prst="arc">
            <a:avLst>
              <a:gd name="adj1" fmla="val 1414523"/>
              <a:gd name="adj2" fmla="val 2905990"/>
            </a:avLst>
          </a:prstGeom>
          <a:ln w="28575">
            <a:solidFill>
              <a:srgbClr val="FF0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F27D394E-A516-4784-9756-9786465CDA6F}"/>
                  </a:ext>
                </a:extLst>
              </p:cNvPr>
              <p:cNvSpPr txBox="1"/>
              <p:nvPr/>
            </p:nvSpPr>
            <p:spPr>
              <a:xfrm>
                <a:off x="10239843" y="5294639"/>
                <a:ext cx="515264" cy="40678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ea typeface="Cambria Math" panose="02040503050406030204" pitchFamily="18" charset="0"/>
                        </a:rPr>
                        <m:t>𝓚</m:t>
                      </m:r>
                    </m:oMath>
                  </m:oMathPara>
                </a14:m>
                <a:endParaRPr lang="en-US" sz="2400" b="1" dirty="0"/>
              </a:p>
            </p:txBody>
          </p:sp>
        </mc:Choice>
        <mc:Fallback xmlns="">
          <p:sp>
            <p:nvSpPr>
              <p:cNvPr id="22" name="TextBox 21">
                <a:extLst>
                  <a:ext uri="{FF2B5EF4-FFF2-40B4-BE49-F238E27FC236}">
                    <a16:creationId xmlns:a16="http://schemas.microsoft.com/office/drawing/2014/main" id="{F27D394E-A516-4784-9756-9786465CDA6F}"/>
                  </a:ext>
                </a:extLst>
              </p:cNvPr>
              <p:cNvSpPr txBox="1">
                <a:spLocks noRot="1" noChangeAspect="1" noMove="1" noResize="1" noEditPoints="1" noAdjustHandles="1" noChangeArrowheads="1" noChangeShapeType="1" noTextEdit="1"/>
              </p:cNvSpPr>
              <p:nvPr/>
            </p:nvSpPr>
            <p:spPr>
              <a:xfrm>
                <a:off x="10239843" y="5294639"/>
                <a:ext cx="515264" cy="406788"/>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5DA40BFB-6C4F-4411-B0F3-48FFE612AC56}"/>
                  </a:ext>
                </a:extLst>
              </p:cNvPr>
              <p:cNvSpPr/>
              <p:nvPr/>
            </p:nvSpPr>
            <p:spPr>
              <a:xfrm>
                <a:off x="526549" y="1801871"/>
                <a:ext cx="3944670" cy="38824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sz="1600" i="1">
                              <a:latin typeface="Cambria Math" panose="02040503050406030204" pitchFamily="18" charset="0"/>
                            </a:rPr>
                          </m:ctrlPr>
                        </m:dPr>
                        <m:e>
                          <m:acc>
                            <m:accPr>
                              <m:chr m:val="⃗"/>
                              <m:ctrlPr>
                                <a:rPr lang="en-US" sz="1600" i="1">
                                  <a:latin typeface="Cambria Math" panose="02040503050406030204" pitchFamily="18" charset="0"/>
                                </a:rPr>
                              </m:ctrlPr>
                            </m:accPr>
                            <m:e>
                              <m:sSub>
                                <m:sSubPr>
                                  <m:ctrlPr>
                                    <a:rPr lang="en-US" sz="1600" i="1">
                                      <a:latin typeface="Cambria Math" panose="02040503050406030204" pitchFamily="18" charset="0"/>
                                    </a:rPr>
                                  </m:ctrlPr>
                                </m:sSubPr>
                                <m:e>
                                  <m:r>
                                    <a:rPr lang="en-US" sz="1600" i="1">
                                      <a:latin typeface="Cambria Math" panose="02040503050406030204" pitchFamily="18" charset="0"/>
                                    </a:rPr>
                                    <m:t>𝑁</m:t>
                                  </m:r>
                                </m:e>
                                <m:sub>
                                  <m:r>
                                    <a:rPr lang="en-US" sz="1600" i="1">
                                      <a:latin typeface="Cambria Math" panose="02040503050406030204" pitchFamily="18" charset="0"/>
                                    </a:rPr>
                                    <m:t>𝑇𝐶𝑆</m:t>
                                  </m:r>
                                </m:sub>
                              </m:sSub>
                            </m:e>
                          </m:acc>
                          <m:r>
                            <a:rPr lang="en-US" sz="1600" i="0">
                              <a:latin typeface="Cambria Math" panose="02040503050406030204" pitchFamily="18" charset="0"/>
                            </a:rPr>
                            <m:t>=[</m:t>
                          </m:r>
                          <m:func>
                            <m:funcPr>
                              <m:ctrlPr>
                                <a:rPr lang="en-US" sz="1600" i="1">
                                  <a:latin typeface="Cambria Math" panose="02040503050406030204" pitchFamily="18" charset="0"/>
                                </a:rPr>
                              </m:ctrlPr>
                            </m:funcPr>
                            <m:fName>
                              <m:r>
                                <m:rPr>
                                  <m:sty m:val="p"/>
                                </m:rPr>
                                <a:rPr lang="en-US" sz="1600" i="0">
                                  <a:latin typeface="Cambria Math" panose="02040503050406030204" pitchFamily="18" charset="0"/>
                                </a:rPr>
                                <m:t>sin</m:t>
                              </m:r>
                            </m:fName>
                            <m:e>
                              <m:r>
                                <a:rPr lang="en-US" sz="1600" i="0">
                                  <a:latin typeface="Cambria Math" panose="02040503050406030204" pitchFamily="18" charset="0"/>
                                </a:rPr>
                                <m:t>𝒦</m:t>
                              </m:r>
                            </m:e>
                          </m:func>
                          <m:func>
                            <m:funcPr>
                              <m:ctrlPr>
                                <a:rPr lang="en-US" sz="1600" i="1">
                                  <a:latin typeface="Cambria Math" panose="02040503050406030204" pitchFamily="18" charset="0"/>
                                </a:rPr>
                              </m:ctrlPr>
                            </m:funcPr>
                            <m:fName>
                              <m:r>
                                <m:rPr>
                                  <m:sty m:val="p"/>
                                </m:rPr>
                                <a:rPr lang="en-US" sz="1600" i="0">
                                  <a:latin typeface="Cambria Math" panose="02040503050406030204" pitchFamily="18" charset="0"/>
                                </a:rPr>
                                <m:t>sin</m:t>
                              </m:r>
                            </m:fName>
                            <m:e>
                              <m:r>
                                <m:rPr>
                                  <m:sty m:val="p"/>
                                </m:rPr>
                                <a:rPr lang="en-US" sz="1600" i="0">
                                  <a:latin typeface="Cambria Math" panose="02040503050406030204" pitchFamily="18" charset="0"/>
                                </a:rPr>
                                <m:t>Φ</m:t>
                              </m:r>
                            </m:e>
                          </m:func>
                          <m:r>
                            <a:rPr lang="en-US" sz="1600" i="0">
                              <a:latin typeface="Cambria Math" panose="02040503050406030204" pitchFamily="18" charset="0"/>
                            </a:rPr>
                            <m:t>,</m:t>
                          </m:r>
                          <m:func>
                            <m:funcPr>
                              <m:ctrlPr>
                                <a:rPr lang="en-US" sz="1600" i="1">
                                  <a:latin typeface="Cambria Math" panose="02040503050406030204" pitchFamily="18" charset="0"/>
                                </a:rPr>
                              </m:ctrlPr>
                            </m:funcPr>
                            <m:fName>
                              <m:r>
                                <m:rPr>
                                  <m:sty m:val="p"/>
                                </m:rPr>
                                <a:rPr lang="en-US" sz="1600" i="0">
                                  <a:latin typeface="Cambria Math" panose="02040503050406030204" pitchFamily="18" charset="0"/>
                                </a:rPr>
                                <m:t>sin</m:t>
                              </m:r>
                            </m:fName>
                            <m:e>
                              <m:r>
                                <a:rPr lang="en-US" sz="1600" i="0">
                                  <a:latin typeface="Cambria Math" panose="02040503050406030204" pitchFamily="18" charset="0"/>
                                </a:rPr>
                                <m:t>𝒦</m:t>
                              </m:r>
                            </m:e>
                          </m:func>
                          <m:func>
                            <m:funcPr>
                              <m:ctrlPr>
                                <a:rPr lang="en-US" sz="1600" i="1">
                                  <a:latin typeface="Cambria Math" panose="02040503050406030204" pitchFamily="18" charset="0"/>
                                </a:rPr>
                              </m:ctrlPr>
                            </m:funcPr>
                            <m:fName>
                              <m:func>
                                <m:funcPr>
                                  <m:ctrlPr>
                                    <a:rPr lang="en-US" sz="1600" i="1">
                                      <a:latin typeface="Cambria Math" panose="02040503050406030204" pitchFamily="18" charset="0"/>
                                    </a:rPr>
                                  </m:ctrlPr>
                                </m:funcPr>
                                <m:fName>
                                  <m:r>
                                    <m:rPr>
                                      <m:sty m:val="p"/>
                                    </m:rPr>
                                    <a:rPr lang="en-US" sz="1600" i="0">
                                      <a:latin typeface="Cambria Math" panose="02040503050406030204" pitchFamily="18" charset="0"/>
                                    </a:rPr>
                                    <m:t>cos</m:t>
                                  </m:r>
                                </m:fName>
                                <m:e>
                                  <m:r>
                                    <m:rPr>
                                      <m:sty m:val="p"/>
                                    </m:rPr>
                                    <a:rPr lang="en-US" sz="1600" i="0">
                                      <a:latin typeface="Cambria Math" panose="02040503050406030204" pitchFamily="18" charset="0"/>
                                    </a:rPr>
                                    <m:t>Φ</m:t>
                                  </m:r>
                                </m:e>
                              </m:func>
                              <m:r>
                                <a:rPr lang="en-US" sz="1600" i="0">
                                  <a:latin typeface="Cambria Math" panose="02040503050406030204" pitchFamily="18" charset="0"/>
                                </a:rPr>
                                <m:t>,</m:t>
                              </m:r>
                            </m:fName>
                            <m:e>
                              <m:r>
                                <a:rPr lang="en-US" sz="1600" i="0">
                                  <a:latin typeface="Cambria Math" panose="02040503050406030204" pitchFamily="18" charset="0"/>
                                </a:rPr>
                                <m:t>−</m:t>
                              </m:r>
                              <m:func>
                                <m:funcPr>
                                  <m:ctrlPr>
                                    <a:rPr lang="en-US" sz="1600" i="1">
                                      <a:latin typeface="Cambria Math" panose="02040503050406030204" pitchFamily="18" charset="0"/>
                                    </a:rPr>
                                  </m:ctrlPr>
                                </m:funcPr>
                                <m:fName>
                                  <m:r>
                                    <m:rPr>
                                      <m:sty m:val="p"/>
                                    </m:rPr>
                                    <a:rPr lang="en-US" sz="1600" i="0">
                                      <a:latin typeface="Cambria Math" panose="02040503050406030204" pitchFamily="18" charset="0"/>
                                    </a:rPr>
                                    <m:t>cos</m:t>
                                  </m:r>
                                </m:fName>
                                <m:e>
                                  <m:r>
                                    <a:rPr lang="en-US" sz="1600" i="0">
                                      <a:latin typeface="Cambria Math" panose="02040503050406030204" pitchFamily="18" charset="0"/>
                                    </a:rPr>
                                    <m:t>𝒦</m:t>
                                  </m:r>
                                </m:e>
                              </m:func>
                            </m:e>
                          </m:func>
                        </m:e>
                      </m:d>
                    </m:oMath>
                  </m:oMathPara>
                </a14:m>
                <a:endParaRPr lang="en-US" sz="1600" dirty="0"/>
              </a:p>
            </p:txBody>
          </p:sp>
        </mc:Choice>
        <mc:Fallback xmlns="">
          <p:sp>
            <p:nvSpPr>
              <p:cNvPr id="4" name="Rectangle 3">
                <a:extLst>
                  <a:ext uri="{FF2B5EF4-FFF2-40B4-BE49-F238E27FC236}">
                    <a16:creationId xmlns:a16="http://schemas.microsoft.com/office/drawing/2014/main" id="{5DA40BFB-6C4F-4411-B0F3-48FFE612AC56}"/>
                  </a:ext>
                </a:extLst>
              </p:cNvPr>
              <p:cNvSpPr>
                <a:spLocks noRot="1" noChangeAspect="1" noMove="1" noResize="1" noEditPoints="1" noAdjustHandles="1" noChangeArrowheads="1" noChangeShapeType="1" noTextEdit="1"/>
              </p:cNvSpPr>
              <p:nvPr/>
            </p:nvSpPr>
            <p:spPr>
              <a:xfrm>
                <a:off x="526549" y="1801871"/>
                <a:ext cx="3944670" cy="388248"/>
              </a:xfrm>
              <a:prstGeom prst="rect">
                <a:avLst/>
              </a:prstGeom>
              <a:blipFill>
                <a:blip r:embed="rId6"/>
                <a:stretch>
                  <a:fillRect t="-134921" r="-12210" b="-21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Rectangle 31">
                <a:extLst>
                  <a:ext uri="{FF2B5EF4-FFF2-40B4-BE49-F238E27FC236}">
                    <a16:creationId xmlns:a16="http://schemas.microsoft.com/office/drawing/2014/main" id="{627460CE-8791-40B1-A577-81B170B917E5}"/>
                  </a:ext>
                </a:extLst>
              </p:cNvPr>
              <p:cNvSpPr/>
              <p:nvPr/>
            </p:nvSpPr>
            <p:spPr>
              <a:xfrm>
                <a:off x="504273" y="2548254"/>
                <a:ext cx="3042436" cy="91210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1600" i="1">
                              <a:latin typeface="Cambria Math" panose="02040503050406030204" pitchFamily="18" charset="0"/>
                            </a:rPr>
                          </m:ctrlPr>
                        </m:sSubPr>
                        <m:e>
                          <m:d>
                            <m:dPr>
                              <m:begChr m:val="{"/>
                              <m:endChr m:val="}"/>
                              <m:ctrlPr>
                                <a:rPr lang="en-US" sz="1600" i="1">
                                  <a:latin typeface="Cambria Math" panose="02040503050406030204" pitchFamily="18" charset="0"/>
                                </a:rPr>
                              </m:ctrlPr>
                            </m:dPr>
                            <m:e>
                              <m:m>
                                <m:mPr>
                                  <m:plcHide m:val="on"/>
                                  <m:mcs>
                                    <m:mc>
                                      <m:mcPr>
                                        <m:count m:val="1"/>
                                        <m:mcJc m:val="center"/>
                                      </m:mcPr>
                                    </m:mc>
                                  </m:mcs>
                                  <m:ctrlPr>
                                    <a:rPr lang="en-US" sz="1600" i="1">
                                      <a:latin typeface="Cambria Math" panose="02040503050406030204" pitchFamily="18" charset="0"/>
                                    </a:rPr>
                                  </m:ctrlPr>
                                </m:mPr>
                                <m:mr>
                                  <m:e>
                                    <m:sSub>
                                      <m:sSubPr>
                                        <m:ctrlPr>
                                          <a:rPr lang="en-US" sz="1600" i="1">
                                            <a:latin typeface="Cambria Math" panose="02040503050406030204" pitchFamily="18" charset="0"/>
                                          </a:rPr>
                                        </m:ctrlPr>
                                      </m:sSubPr>
                                      <m:e>
                                        <m:r>
                                          <a:rPr lang="en-US" sz="1600" i="1">
                                            <a:latin typeface="Cambria Math" panose="02040503050406030204" pitchFamily="18" charset="0"/>
                                          </a:rPr>
                                          <m:t>𝑁</m:t>
                                        </m:r>
                                      </m:e>
                                      <m:sub>
                                        <m:r>
                                          <a:rPr lang="en-US" sz="1600" i="1">
                                            <a:latin typeface="Cambria Math" panose="02040503050406030204" pitchFamily="18" charset="0"/>
                                          </a:rPr>
                                          <m:t>𝑥</m:t>
                                        </m:r>
                                      </m:sub>
                                    </m:sSub>
                                  </m:e>
                                </m:mr>
                                <m:mr>
                                  <m:e>
                                    <m:sSub>
                                      <m:sSubPr>
                                        <m:ctrlPr>
                                          <a:rPr lang="en-US" sz="1600" i="1">
                                            <a:latin typeface="Cambria Math" panose="02040503050406030204" pitchFamily="18" charset="0"/>
                                          </a:rPr>
                                        </m:ctrlPr>
                                      </m:sSubPr>
                                      <m:e>
                                        <m:r>
                                          <a:rPr lang="en-US" sz="1600" i="1">
                                            <a:latin typeface="Cambria Math" panose="02040503050406030204" pitchFamily="18" charset="0"/>
                                          </a:rPr>
                                          <m:t>𝑁</m:t>
                                        </m:r>
                                      </m:e>
                                      <m:sub>
                                        <m:r>
                                          <a:rPr lang="en-US" sz="1600" i="1">
                                            <a:latin typeface="Cambria Math" panose="02040503050406030204" pitchFamily="18" charset="0"/>
                                          </a:rPr>
                                          <m:t>𝑦</m:t>
                                        </m:r>
                                      </m:sub>
                                    </m:sSub>
                                  </m:e>
                                </m:mr>
                                <m:mr>
                                  <m:e>
                                    <m:sSub>
                                      <m:sSubPr>
                                        <m:ctrlPr>
                                          <a:rPr lang="en-US" sz="1600" i="1">
                                            <a:latin typeface="Cambria Math" panose="02040503050406030204" pitchFamily="18" charset="0"/>
                                          </a:rPr>
                                        </m:ctrlPr>
                                      </m:sSubPr>
                                      <m:e>
                                        <m:r>
                                          <a:rPr lang="en-US" sz="1600" i="1">
                                            <a:latin typeface="Cambria Math" panose="02040503050406030204" pitchFamily="18" charset="0"/>
                                          </a:rPr>
                                          <m:t>𝑁</m:t>
                                        </m:r>
                                      </m:e>
                                      <m:sub>
                                        <m:r>
                                          <a:rPr lang="en-US" sz="1600" i="1">
                                            <a:latin typeface="Cambria Math" panose="02040503050406030204" pitchFamily="18" charset="0"/>
                                          </a:rPr>
                                          <m:t>𝑧</m:t>
                                        </m:r>
                                      </m:sub>
                                    </m:sSub>
                                  </m:e>
                                </m:mr>
                              </m:m>
                            </m:e>
                          </m:d>
                        </m:e>
                        <m:sub>
                          <m:r>
                            <a:rPr lang="en-US" sz="1600" i="1">
                              <a:latin typeface="Cambria Math" panose="02040503050406030204" pitchFamily="18" charset="0"/>
                            </a:rPr>
                            <m:t>𝐹𝐶𝑁</m:t>
                          </m:r>
                        </m:sub>
                      </m:sSub>
                      <m:r>
                        <a:rPr lang="en-US" sz="1600" i="0">
                          <a:latin typeface="Cambria Math" panose="02040503050406030204" pitchFamily="18" charset="0"/>
                        </a:rPr>
                        <m:t>=</m:t>
                      </m:r>
                      <m:d>
                        <m:dPr>
                          <m:begChr m:val="["/>
                          <m:endChr m:val="]"/>
                          <m:ctrlPr>
                            <a:rPr lang="en-US" sz="1600" i="1">
                              <a:latin typeface="Cambria Math" panose="02040503050406030204" pitchFamily="18" charset="0"/>
                            </a:rPr>
                          </m:ctrlPr>
                        </m:dPr>
                        <m:e>
                          <m:r>
                            <a:rPr lang="en-US" sz="1600" i="1">
                              <a:latin typeface="Cambria Math" panose="02040503050406030204" pitchFamily="18" charset="0"/>
                            </a:rPr>
                            <m:t>𝑇</m:t>
                          </m:r>
                        </m:e>
                      </m:d>
                      <m:sSub>
                        <m:sSubPr>
                          <m:ctrlPr>
                            <a:rPr lang="en-US" sz="1600" i="1">
                              <a:latin typeface="Cambria Math" panose="02040503050406030204" pitchFamily="18" charset="0"/>
                            </a:rPr>
                          </m:ctrlPr>
                        </m:sSubPr>
                        <m:e>
                          <m:d>
                            <m:dPr>
                              <m:begChr m:val="{"/>
                              <m:endChr m:val="}"/>
                              <m:ctrlPr>
                                <a:rPr lang="en-US" sz="1600" i="1">
                                  <a:latin typeface="Cambria Math" panose="02040503050406030204" pitchFamily="18" charset="0"/>
                                </a:rPr>
                              </m:ctrlPr>
                            </m:dPr>
                            <m:e>
                              <m:m>
                                <m:mPr>
                                  <m:plcHide m:val="on"/>
                                  <m:mcs>
                                    <m:mc>
                                      <m:mcPr>
                                        <m:count m:val="1"/>
                                        <m:mcJc m:val="center"/>
                                      </m:mcPr>
                                    </m:mc>
                                  </m:mcs>
                                  <m:ctrlPr>
                                    <a:rPr lang="en-US" sz="1600" i="1">
                                      <a:latin typeface="Cambria Math" panose="02040503050406030204" pitchFamily="18" charset="0"/>
                                    </a:rPr>
                                  </m:ctrlPr>
                                </m:mPr>
                                <m:mr>
                                  <m:e>
                                    <m:func>
                                      <m:funcPr>
                                        <m:ctrlPr>
                                          <a:rPr lang="en-US" sz="1600" i="1">
                                            <a:latin typeface="Cambria Math" panose="02040503050406030204" pitchFamily="18" charset="0"/>
                                          </a:rPr>
                                        </m:ctrlPr>
                                      </m:funcPr>
                                      <m:fName>
                                        <m:r>
                                          <m:rPr>
                                            <m:sty m:val="p"/>
                                          </m:rPr>
                                          <a:rPr lang="en-US" sz="1600" i="0">
                                            <a:latin typeface="Cambria Math" panose="02040503050406030204" pitchFamily="18" charset="0"/>
                                          </a:rPr>
                                          <m:t>sin</m:t>
                                        </m:r>
                                      </m:fName>
                                      <m:e>
                                        <m:r>
                                          <a:rPr lang="en-US" sz="1600" i="0">
                                            <a:latin typeface="Cambria Math" panose="02040503050406030204" pitchFamily="18" charset="0"/>
                                          </a:rPr>
                                          <m:t>𝒦</m:t>
                                        </m:r>
                                      </m:e>
                                    </m:func>
                                    <m:func>
                                      <m:funcPr>
                                        <m:ctrlPr>
                                          <a:rPr lang="en-US" sz="1600" i="1">
                                            <a:latin typeface="Cambria Math" panose="02040503050406030204" pitchFamily="18" charset="0"/>
                                          </a:rPr>
                                        </m:ctrlPr>
                                      </m:funcPr>
                                      <m:fName>
                                        <m:r>
                                          <m:rPr>
                                            <m:sty m:val="p"/>
                                          </m:rPr>
                                          <a:rPr lang="en-US" sz="1600" i="0">
                                            <a:latin typeface="Cambria Math" panose="02040503050406030204" pitchFamily="18" charset="0"/>
                                          </a:rPr>
                                          <m:t>sin</m:t>
                                        </m:r>
                                      </m:fName>
                                      <m:e>
                                        <m:r>
                                          <m:rPr>
                                            <m:sty m:val="p"/>
                                          </m:rPr>
                                          <a:rPr lang="en-US" sz="1600" i="0">
                                            <a:latin typeface="Cambria Math" panose="02040503050406030204" pitchFamily="18" charset="0"/>
                                          </a:rPr>
                                          <m:t>Φ</m:t>
                                        </m:r>
                                      </m:e>
                                    </m:func>
                                  </m:e>
                                </m:mr>
                                <m:mr>
                                  <m:e>
                                    <m:func>
                                      <m:funcPr>
                                        <m:ctrlPr>
                                          <a:rPr lang="en-US" sz="1600" i="1">
                                            <a:latin typeface="Cambria Math" panose="02040503050406030204" pitchFamily="18" charset="0"/>
                                          </a:rPr>
                                        </m:ctrlPr>
                                      </m:funcPr>
                                      <m:fName>
                                        <m:r>
                                          <m:rPr>
                                            <m:sty m:val="p"/>
                                          </m:rPr>
                                          <a:rPr lang="en-US" sz="1600" i="0">
                                            <a:latin typeface="Cambria Math" panose="02040503050406030204" pitchFamily="18" charset="0"/>
                                          </a:rPr>
                                          <m:t>sin</m:t>
                                        </m:r>
                                      </m:fName>
                                      <m:e>
                                        <m:r>
                                          <a:rPr lang="en-US" sz="1600" i="0">
                                            <a:latin typeface="Cambria Math" panose="02040503050406030204" pitchFamily="18" charset="0"/>
                                          </a:rPr>
                                          <m:t>𝒦</m:t>
                                        </m:r>
                                      </m:e>
                                    </m:func>
                                    <m:func>
                                      <m:funcPr>
                                        <m:ctrlPr>
                                          <a:rPr lang="en-US" sz="1600" i="1">
                                            <a:latin typeface="Cambria Math" panose="02040503050406030204" pitchFamily="18" charset="0"/>
                                          </a:rPr>
                                        </m:ctrlPr>
                                      </m:funcPr>
                                      <m:fName>
                                        <m:r>
                                          <m:rPr>
                                            <m:sty m:val="p"/>
                                          </m:rPr>
                                          <a:rPr lang="en-US" sz="1600" i="0">
                                            <a:latin typeface="Cambria Math" panose="02040503050406030204" pitchFamily="18" charset="0"/>
                                          </a:rPr>
                                          <m:t>cos</m:t>
                                        </m:r>
                                      </m:fName>
                                      <m:e>
                                        <m:r>
                                          <m:rPr>
                                            <m:sty m:val="p"/>
                                          </m:rPr>
                                          <a:rPr lang="en-US" sz="1600" i="0">
                                            <a:latin typeface="Cambria Math" panose="02040503050406030204" pitchFamily="18" charset="0"/>
                                          </a:rPr>
                                          <m:t>Φ</m:t>
                                        </m:r>
                                      </m:e>
                                    </m:func>
                                  </m:e>
                                </m:mr>
                                <m:mr>
                                  <m:e>
                                    <m:r>
                                      <a:rPr lang="en-US" sz="1600" i="0">
                                        <a:latin typeface="Cambria Math" panose="02040503050406030204" pitchFamily="18" charset="0"/>
                                      </a:rPr>
                                      <m:t>−</m:t>
                                    </m:r>
                                    <m:func>
                                      <m:funcPr>
                                        <m:ctrlPr>
                                          <a:rPr lang="en-US" sz="1600" i="1">
                                            <a:latin typeface="Cambria Math" panose="02040503050406030204" pitchFamily="18" charset="0"/>
                                          </a:rPr>
                                        </m:ctrlPr>
                                      </m:funcPr>
                                      <m:fName>
                                        <m:r>
                                          <m:rPr>
                                            <m:sty m:val="p"/>
                                          </m:rPr>
                                          <a:rPr lang="en-US" sz="1600" i="0">
                                            <a:latin typeface="Cambria Math" panose="02040503050406030204" pitchFamily="18" charset="0"/>
                                          </a:rPr>
                                          <m:t>cos</m:t>
                                        </m:r>
                                      </m:fName>
                                      <m:e>
                                        <m:r>
                                          <a:rPr lang="en-US" sz="1600" i="0">
                                            <a:latin typeface="Cambria Math" panose="02040503050406030204" pitchFamily="18" charset="0"/>
                                          </a:rPr>
                                          <m:t>𝒦</m:t>
                                        </m:r>
                                      </m:e>
                                    </m:func>
                                  </m:e>
                                </m:mr>
                              </m:m>
                            </m:e>
                          </m:d>
                        </m:e>
                        <m:sub>
                          <m:r>
                            <a:rPr lang="en-US" sz="1600" i="1">
                              <a:latin typeface="Cambria Math" panose="02040503050406030204" pitchFamily="18" charset="0"/>
                            </a:rPr>
                            <m:t>𝑇𝐶𝑆</m:t>
                          </m:r>
                        </m:sub>
                      </m:sSub>
                    </m:oMath>
                  </m:oMathPara>
                </a14:m>
                <a:endParaRPr lang="en-US" sz="1600" dirty="0"/>
              </a:p>
            </p:txBody>
          </p:sp>
        </mc:Choice>
        <mc:Fallback xmlns="">
          <p:sp>
            <p:nvSpPr>
              <p:cNvPr id="32" name="Rectangle 31">
                <a:extLst>
                  <a:ext uri="{FF2B5EF4-FFF2-40B4-BE49-F238E27FC236}">
                    <a16:creationId xmlns:a16="http://schemas.microsoft.com/office/drawing/2014/main" id="{627460CE-8791-40B1-A577-81B170B917E5}"/>
                  </a:ext>
                </a:extLst>
              </p:cNvPr>
              <p:cNvSpPr>
                <a:spLocks noRot="1" noChangeAspect="1" noMove="1" noResize="1" noEditPoints="1" noAdjustHandles="1" noChangeArrowheads="1" noChangeShapeType="1" noTextEdit="1"/>
              </p:cNvSpPr>
              <p:nvPr/>
            </p:nvSpPr>
            <p:spPr>
              <a:xfrm>
                <a:off x="504273" y="2548254"/>
                <a:ext cx="3042436" cy="912109"/>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Rectangle 32">
                <a:extLst>
                  <a:ext uri="{FF2B5EF4-FFF2-40B4-BE49-F238E27FC236}">
                    <a16:creationId xmlns:a16="http://schemas.microsoft.com/office/drawing/2014/main" id="{761F458C-7A93-4571-B7DF-798DC5251D20}"/>
                  </a:ext>
                </a:extLst>
              </p:cNvPr>
              <p:cNvSpPr/>
              <p:nvPr/>
            </p:nvSpPr>
            <p:spPr>
              <a:xfrm>
                <a:off x="504273" y="4856889"/>
                <a:ext cx="2912336" cy="73238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𝑡</m:t>
                          </m:r>
                        </m:e>
                        <m:sub>
                          <m:r>
                            <a:rPr lang="en-US" sz="1600" i="1">
                              <a:latin typeface="Cambria Math" panose="02040503050406030204" pitchFamily="18" charset="0"/>
                            </a:rPr>
                            <m:t>𝑛</m:t>
                          </m:r>
                        </m:sub>
                      </m:sSub>
                      <m:d>
                        <m:dPr>
                          <m:ctrlPr>
                            <a:rPr lang="en-US" sz="1600" i="1">
                              <a:latin typeface="Cambria Math" panose="02040503050406030204" pitchFamily="18" charset="0"/>
                            </a:rPr>
                          </m:ctrlPr>
                        </m:dPr>
                        <m:e>
                          <m:sSub>
                            <m:sSubPr>
                              <m:ctrlPr>
                                <a:rPr lang="en-US" sz="1600" i="1">
                                  <a:latin typeface="Cambria Math" panose="02040503050406030204" pitchFamily="18" charset="0"/>
                                </a:rPr>
                              </m:ctrlPr>
                            </m:sSubPr>
                            <m:e>
                              <m:r>
                                <a:rPr lang="en-US" sz="1600" i="1">
                                  <a:latin typeface="Cambria Math" panose="02040503050406030204" pitchFamily="18" charset="0"/>
                                </a:rPr>
                                <m:t>𝑆</m:t>
                              </m:r>
                            </m:e>
                            <m:sub>
                              <m:r>
                                <a:rPr lang="en-US" sz="1600" i="1">
                                  <a:latin typeface="Cambria Math" panose="02040503050406030204" pitchFamily="18" charset="0"/>
                                </a:rPr>
                                <m:t>𝑡</m:t>
                              </m:r>
                            </m:sub>
                          </m:sSub>
                          <m:r>
                            <a:rPr lang="en-US" sz="1600" i="0">
                              <a:latin typeface="Cambria Math" panose="02040503050406030204" pitchFamily="18" charset="0"/>
                            </a:rPr>
                            <m:t>,</m:t>
                          </m:r>
                          <m:r>
                            <m:rPr>
                              <m:sty m:val="p"/>
                            </m:rPr>
                            <a:rPr lang="en-US" sz="1600" i="0">
                              <a:latin typeface="Cambria Math" panose="02040503050406030204" pitchFamily="18" charset="0"/>
                            </a:rPr>
                            <m:t>Φ</m:t>
                          </m:r>
                          <m:r>
                            <a:rPr lang="en-US" sz="1600" i="0">
                              <a:latin typeface="Cambria Math" panose="02040503050406030204" pitchFamily="18" charset="0"/>
                            </a:rPr>
                            <m:t>,</m:t>
                          </m:r>
                          <m:r>
                            <a:rPr lang="en-US" sz="1600" i="0">
                              <a:latin typeface="Cambria Math" panose="02040503050406030204" pitchFamily="18" charset="0"/>
                            </a:rPr>
                            <m:t>𝒦</m:t>
                          </m:r>
                        </m:e>
                      </m:d>
                      <m:r>
                        <a:rPr lang="en-US" sz="1600" i="0">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𝑆</m:t>
                          </m:r>
                        </m:e>
                        <m:sub>
                          <m:r>
                            <a:rPr lang="en-US" sz="1600" i="1">
                              <a:latin typeface="Cambria Math" panose="02040503050406030204" pitchFamily="18" charset="0"/>
                            </a:rPr>
                            <m:t>𝑡</m:t>
                          </m:r>
                        </m:sub>
                      </m:sSub>
                      <m:r>
                        <a:rPr lang="en-US" sz="1600" i="0">
                          <a:latin typeface="Cambria Math" panose="02040503050406030204" pitchFamily="18" charset="0"/>
                        </a:rPr>
                        <m:t>×</m:t>
                      </m:r>
                      <m:f>
                        <m:fPr>
                          <m:ctrlPr>
                            <a:rPr lang="en-US" sz="1600" i="1">
                              <a:latin typeface="Cambria Math" panose="02040503050406030204" pitchFamily="18" charset="0"/>
                            </a:rPr>
                          </m:ctrlPr>
                        </m:fPr>
                        <m:num>
                          <m:acc>
                            <m:accPr>
                              <m:chr m:val="⃗"/>
                              <m:ctrlPr>
                                <a:rPr lang="en-US" sz="1600" i="1">
                                  <a:latin typeface="Cambria Math" panose="02040503050406030204" pitchFamily="18" charset="0"/>
                                </a:rPr>
                              </m:ctrlPr>
                            </m:accPr>
                            <m:e>
                              <m:sSub>
                                <m:sSubPr>
                                  <m:ctrlPr>
                                    <a:rPr lang="en-US" sz="1600" i="1">
                                      <a:latin typeface="Cambria Math" panose="02040503050406030204" pitchFamily="18" charset="0"/>
                                    </a:rPr>
                                  </m:ctrlPr>
                                </m:sSubPr>
                                <m:e>
                                  <m:r>
                                    <a:rPr lang="en-US" sz="1600" i="1">
                                      <a:latin typeface="Cambria Math" panose="02040503050406030204" pitchFamily="18" charset="0"/>
                                    </a:rPr>
                                    <m:t>𝑁</m:t>
                                  </m:r>
                                </m:e>
                                <m:sub>
                                  <m:r>
                                    <a:rPr lang="en-US" sz="1600" i="1">
                                      <a:latin typeface="Cambria Math" panose="02040503050406030204" pitchFamily="18" charset="0"/>
                                    </a:rPr>
                                    <m:t>𝐹𝐶𝑁</m:t>
                                  </m:r>
                                </m:sub>
                              </m:sSub>
                            </m:e>
                          </m:acc>
                          <m:r>
                            <a:rPr lang="en-US" sz="1600" i="0">
                              <a:latin typeface="Cambria Math" panose="02040503050406030204" pitchFamily="18" charset="0"/>
                            </a:rPr>
                            <m:t>.</m:t>
                          </m:r>
                          <m:acc>
                            <m:accPr>
                              <m:chr m:val="⃗"/>
                              <m:ctrlPr>
                                <a:rPr lang="en-US" sz="1600" i="1">
                                  <a:latin typeface="Cambria Math" panose="02040503050406030204" pitchFamily="18" charset="0"/>
                                </a:rPr>
                              </m:ctrlPr>
                            </m:accPr>
                            <m:e>
                              <m:r>
                                <a:rPr lang="en-US" sz="1600" i="1">
                                  <a:latin typeface="Cambria Math" panose="02040503050406030204" pitchFamily="18" charset="0"/>
                                </a:rPr>
                                <m:t>𝑓𝑒𝑒𝑑</m:t>
                              </m:r>
                            </m:e>
                          </m:acc>
                        </m:num>
                        <m:den>
                          <m:d>
                            <m:dPr>
                              <m:begChr m:val="|"/>
                              <m:endChr m:val="|"/>
                              <m:ctrlPr>
                                <a:rPr lang="en-US" sz="1600" i="1">
                                  <a:latin typeface="Cambria Math" panose="02040503050406030204" pitchFamily="18" charset="0"/>
                                </a:rPr>
                              </m:ctrlPr>
                            </m:dPr>
                            <m:e>
                              <m:acc>
                                <m:accPr>
                                  <m:chr m:val="⃗"/>
                                  <m:ctrlPr>
                                    <a:rPr lang="en-US" sz="1600" i="1">
                                      <a:latin typeface="Cambria Math" panose="02040503050406030204" pitchFamily="18" charset="0"/>
                                    </a:rPr>
                                  </m:ctrlPr>
                                </m:accPr>
                                <m:e>
                                  <m:r>
                                    <a:rPr lang="en-US" sz="1600" i="1">
                                      <a:latin typeface="Cambria Math" panose="02040503050406030204" pitchFamily="18" charset="0"/>
                                    </a:rPr>
                                    <m:t>𝑓𝑒𝑒𝑑</m:t>
                                  </m:r>
                                </m:e>
                              </m:acc>
                            </m:e>
                          </m:d>
                        </m:den>
                      </m:f>
                    </m:oMath>
                  </m:oMathPara>
                </a14:m>
                <a:endParaRPr lang="en-US" sz="1600" dirty="0"/>
              </a:p>
            </p:txBody>
          </p:sp>
        </mc:Choice>
        <mc:Fallback xmlns="">
          <p:sp>
            <p:nvSpPr>
              <p:cNvPr id="33" name="Rectangle 32">
                <a:extLst>
                  <a:ext uri="{FF2B5EF4-FFF2-40B4-BE49-F238E27FC236}">
                    <a16:creationId xmlns:a16="http://schemas.microsoft.com/office/drawing/2014/main" id="{761F458C-7A93-4571-B7DF-798DC5251D20}"/>
                  </a:ext>
                </a:extLst>
              </p:cNvPr>
              <p:cNvSpPr>
                <a:spLocks noRot="1" noChangeAspect="1" noMove="1" noResize="1" noEditPoints="1" noAdjustHandles="1" noChangeArrowheads="1" noChangeShapeType="1" noTextEdit="1"/>
              </p:cNvSpPr>
              <p:nvPr/>
            </p:nvSpPr>
            <p:spPr>
              <a:xfrm>
                <a:off x="504273" y="4856889"/>
                <a:ext cx="2912336" cy="732380"/>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Rectangle 33">
                <a:extLst>
                  <a:ext uri="{FF2B5EF4-FFF2-40B4-BE49-F238E27FC236}">
                    <a16:creationId xmlns:a16="http://schemas.microsoft.com/office/drawing/2014/main" id="{0E3A64AB-84F7-460F-B86E-32FD2DC5F9A1}"/>
                  </a:ext>
                </a:extLst>
              </p:cNvPr>
              <p:cNvSpPr/>
              <p:nvPr/>
            </p:nvSpPr>
            <p:spPr>
              <a:xfrm>
                <a:off x="509996" y="3840121"/>
                <a:ext cx="6096000" cy="664477"/>
              </a:xfrm>
              <a:prstGeom prst="rect">
                <a:avLst/>
              </a:prstGeom>
            </p:spPr>
            <p:txBody>
              <a:bodyPr>
                <a:spAutoFit/>
              </a:bodyPr>
              <a:lstStyle/>
              <a:p>
                <a:r>
                  <a:rPr lang="en-US" dirty="0">
                    <a:latin typeface="Times New Roman" panose="02020603050405020304" pitchFamily="18" charset="0"/>
                    <a:ea typeface="Times New Roman" panose="02020603050405020304" pitchFamily="18" charset="0"/>
                  </a:rPr>
                  <a:t>Chip thickness is the component of </a:t>
                </a:r>
                <a14:m>
                  <m:oMath xmlns:m="http://schemas.openxmlformats.org/officeDocument/2006/math">
                    <m:acc>
                      <m:accPr>
                        <m:chr m:val="⃗"/>
                        <m:ctrlPr>
                          <a:rPr lang="en-US" i="1">
                            <a:latin typeface="Cambria Math" panose="02040503050406030204" pitchFamily="18" charset="0"/>
                            <a:ea typeface="Times New Roman" panose="02020603050405020304" pitchFamily="18" charset="0"/>
                          </a:rPr>
                        </m:ctrlPr>
                      </m:accPr>
                      <m:e>
                        <m:sSub>
                          <m:sSubPr>
                            <m:ctrlPr>
                              <a:rPr lang="en-US" i="1">
                                <a:latin typeface="Cambria Math" panose="02040503050406030204" pitchFamily="18" charset="0"/>
                                <a:ea typeface="Times New Roman" panose="02020603050405020304" pitchFamily="18" charset="0"/>
                              </a:rPr>
                            </m:ctrlPr>
                          </m:sSubPr>
                          <m:e>
                            <m:r>
                              <a:rPr lang="en-US" sz="1600" i="1">
                                <a:latin typeface="Cambria Math" panose="02040503050406030204" pitchFamily="18" charset="0"/>
                                <a:ea typeface="Times New Roman" panose="02020603050405020304" pitchFamily="18" charset="0"/>
                                <a:cs typeface="Mangal" panose="02040503050203030202" pitchFamily="18" charset="0"/>
                              </a:rPr>
                              <m:t>𝑆</m:t>
                            </m:r>
                          </m:e>
                          <m:sub>
                            <m:r>
                              <a:rPr lang="en-US" sz="1600" i="1">
                                <a:latin typeface="Cambria Math" panose="02040503050406030204" pitchFamily="18" charset="0"/>
                                <a:ea typeface="Times New Roman" panose="02020603050405020304" pitchFamily="18" charset="0"/>
                                <a:cs typeface="Mangal" panose="02040503050203030202" pitchFamily="18" charset="0"/>
                              </a:rPr>
                              <m:t>𝑡</m:t>
                            </m:r>
                          </m:sub>
                        </m:sSub>
                        <m:r>
                          <a:rPr lang="en-US" sz="1600" i="1">
                            <a:latin typeface="Cambria Math" panose="02040503050406030204" pitchFamily="18" charset="0"/>
                            <a:ea typeface="Times New Roman" panose="02020603050405020304" pitchFamily="18" charset="0"/>
                            <a:cs typeface="Mangal" panose="02040503050203030202" pitchFamily="18" charset="0"/>
                          </a:rPr>
                          <m:t> </m:t>
                        </m:r>
                      </m:e>
                    </m:acc>
                  </m:oMath>
                </a14:m>
                <a:endParaRPr lang="en-US" dirty="0">
                  <a:latin typeface="Times New Roman" panose="02020603050405020304" pitchFamily="18" charset="0"/>
                  <a:ea typeface="Times New Roman" panose="02020603050405020304" pitchFamily="18" charset="0"/>
                </a:endParaRPr>
              </a:p>
              <a:p>
                <a:r>
                  <a:rPr lang="en-US" dirty="0">
                    <a:latin typeface="Times New Roman" panose="02020603050405020304" pitchFamily="18" charset="0"/>
                    <a:ea typeface="Times New Roman" panose="02020603050405020304" pitchFamily="18" charset="0"/>
                  </a:rPr>
                  <a:t>along the surface normal vector at the point.</a:t>
                </a:r>
                <a:endParaRPr lang="en-US" dirty="0"/>
              </a:p>
            </p:txBody>
          </p:sp>
        </mc:Choice>
        <mc:Fallback xmlns="">
          <p:sp>
            <p:nvSpPr>
              <p:cNvPr id="34" name="Rectangle 33">
                <a:extLst>
                  <a:ext uri="{FF2B5EF4-FFF2-40B4-BE49-F238E27FC236}">
                    <a16:creationId xmlns:a16="http://schemas.microsoft.com/office/drawing/2014/main" id="{0E3A64AB-84F7-460F-B86E-32FD2DC5F9A1}"/>
                  </a:ext>
                </a:extLst>
              </p:cNvPr>
              <p:cNvSpPr>
                <a:spLocks noRot="1" noChangeAspect="1" noMove="1" noResize="1" noEditPoints="1" noAdjustHandles="1" noChangeArrowheads="1" noChangeShapeType="1" noTextEdit="1"/>
              </p:cNvSpPr>
              <p:nvPr/>
            </p:nvSpPr>
            <p:spPr>
              <a:xfrm>
                <a:off x="509996" y="3840121"/>
                <a:ext cx="6096000" cy="664477"/>
              </a:xfrm>
              <a:prstGeom prst="rect">
                <a:avLst/>
              </a:prstGeom>
              <a:blipFill>
                <a:blip r:embed="rId9"/>
                <a:stretch>
                  <a:fillRect l="-900" t="-2752" b="-1284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Rectangle 34">
                <a:extLst>
                  <a:ext uri="{FF2B5EF4-FFF2-40B4-BE49-F238E27FC236}">
                    <a16:creationId xmlns:a16="http://schemas.microsoft.com/office/drawing/2014/main" id="{B67AC516-4659-4442-B497-396BBA0B097C}"/>
                  </a:ext>
                </a:extLst>
              </p:cNvPr>
              <p:cNvSpPr/>
              <p:nvPr/>
            </p:nvSpPr>
            <p:spPr>
              <a:xfrm>
                <a:off x="529857" y="1106670"/>
                <a:ext cx="2664319"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600" smtClean="0">
                          <a:latin typeface="Cambria Math" panose="02040503050406030204" pitchFamily="18" charset="0"/>
                        </a:rPr>
                        <m:t>𝒦</m:t>
                      </m:r>
                      <m:r>
                        <a:rPr lang="en-US" sz="1600" b="0" i="0" smtClean="0">
                          <a:latin typeface="Cambria Math" panose="02040503050406030204" pitchFamily="18" charset="0"/>
                        </a:rPr>
                        <m:t>−</m:t>
                      </m:r>
                      <m:r>
                        <m:rPr>
                          <m:sty m:val="p"/>
                        </m:rPr>
                        <a:rPr lang="en-US" sz="1600" b="0" i="0" smtClean="0">
                          <a:latin typeface="Cambria Math" panose="02040503050406030204" pitchFamily="18" charset="0"/>
                        </a:rPr>
                        <m:t>Axial</m:t>
                      </m:r>
                      <m:r>
                        <a:rPr lang="en-US" sz="1600" b="0" i="0" smtClean="0">
                          <a:latin typeface="Cambria Math" panose="02040503050406030204" pitchFamily="18" charset="0"/>
                        </a:rPr>
                        <m:t> </m:t>
                      </m:r>
                      <m:r>
                        <m:rPr>
                          <m:sty m:val="p"/>
                        </m:rPr>
                        <a:rPr lang="en-US" sz="1600" b="0" i="0" smtClean="0">
                          <a:latin typeface="Cambria Math" panose="02040503050406030204" pitchFamily="18" charset="0"/>
                        </a:rPr>
                        <m:t>immersion</m:t>
                      </m:r>
                      <m:r>
                        <a:rPr lang="en-US" sz="1600" b="0" i="0" smtClean="0">
                          <a:latin typeface="Cambria Math" panose="02040503050406030204" pitchFamily="18" charset="0"/>
                        </a:rPr>
                        <m:t> </m:t>
                      </m:r>
                      <m:r>
                        <m:rPr>
                          <m:sty m:val="p"/>
                        </m:rPr>
                        <a:rPr lang="en-US" sz="1600" b="0" i="0" smtClean="0">
                          <a:latin typeface="Cambria Math" panose="02040503050406030204" pitchFamily="18" charset="0"/>
                        </a:rPr>
                        <m:t>angle</m:t>
                      </m:r>
                      <m:r>
                        <a:rPr lang="en-US" sz="1600" b="0" i="0" smtClean="0">
                          <a:latin typeface="Cambria Math" panose="02040503050406030204" pitchFamily="18" charset="0"/>
                        </a:rPr>
                        <m:t> </m:t>
                      </m:r>
                    </m:oMath>
                  </m:oMathPara>
                </a14:m>
                <a:endParaRPr lang="en-US" sz="1600" dirty="0"/>
              </a:p>
            </p:txBody>
          </p:sp>
        </mc:Choice>
        <mc:Fallback xmlns="">
          <p:sp>
            <p:nvSpPr>
              <p:cNvPr id="35" name="Rectangle 34">
                <a:extLst>
                  <a:ext uri="{FF2B5EF4-FFF2-40B4-BE49-F238E27FC236}">
                    <a16:creationId xmlns:a16="http://schemas.microsoft.com/office/drawing/2014/main" id="{B67AC516-4659-4442-B497-396BBA0B097C}"/>
                  </a:ext>
                </a:extLst>
              </p:cNvPr>
              <p:cNvSpPr>
                <a:spLocks noRot="1" noChangeAspect="1" noMove="1" noResize="1" noEditPoints="1" noAdjustHandles="1" noChangeArrowheads="1" noChangeShapeType="1" noTextEdit="1"/>
              </p:cNvSpPr>
              <p:nvPr/>
            </p:nvSpPr>
            <p:spPr>
              <a:xfrm>
                <a:off x="529857" y="1106670"/>
                <a:ext cx="2664319" cy="338554"/>
              </a:xfrm>
              <a:prstGeom prst="rect">
                <a:avLst/>
              </a:prstGeom>
              <a:blipFill>
                <a:blip r:embed="rId10"/>
                <a:stretch>
                  <a:fillRect b="-10909"/>
                </a:stretch>
              </a:blipFill>
            </p:spPr>
            <p:txBody>
              <a:bodyPr/>
              <a:lstStyle/>
              <a:p>
                <a:r>
                  <a:rPr lang="en-US">
                    <a:noFill/>
                  </a:rPr>
                  <a:t> </a:t>
                </a:r>
              </a:p>
            </p:txBody>
          </p:sp>
        </mc:Fallback>
      </mc:AlternateContent>
    </p:spTree>
    <p:extLst>
      <p:ext uri="{BB962C8B-B14F-4D97-AF65-F5344CB8AC3E}">
        <p14:creationId xmlns:p14="http://schemas.microsoft.com/office/powerpoint/2010/main" val="257076603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ipe(up)">
                                      <p:cBhvr>
                                        <p:cTn id="12" dur="500"/>
                                        <p:tgtEl>
                                          <p:spTgt spid="14"/>
                                        </p:tgtEl>
                                      </p:cBhvr>
                                    </p:animEffect>
                                  </p:childTnLst>
                                </p:cTn>
                              </p:par>
                              <p:par>
                                <p:cTn id="13" presetID="10" presetClass="entr" presetSubtype="0" fill="hold" grpId="0" nodeType="withEffect">
                                  <p:stCondLst>
                                    <p:cond delay="25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par>
                                <p:cTn id="16" presetID="10" presetClass="entr" presetSubtype="0" fill="hold" grpId="0" nodeType="withEffect">
                                  <p:stCondLst>
                                    <p:cond delay="250"/>
                                  </p:stCondLst>
                                  <p:childTnLst>
                                    <p:set>
                                      <p:cBhvr>
                                        <p:cTn id="17" dur="1" fill="hold">
                                          <p:stCondLst>
                                            <p:cond delay="0"/>
                                          </p:stCondLst>
                                        </p:cTn>
                                        <p:tgtEl>
                                          <p:spTgt spid="22"/>
                                        </p:tgtEl>
                                        <p:attrNameLst>
                                          <p:attrName>style.visibility</p:attrName>
                                        </p:attrNameLst>
                                      </p:cBhvr>
                                      <p:to>
                                        <p:strVal val="visible"/>
                                      </p:to>
                                    </p:set>
                                    <p:animEffect transition="in" filter="fade">
                                      <p:cBhvr>
                                        <p:cTn id="18" dur="500"/>
                                        <p:tgtEl>
                                          <p:spTgt spid="22"/>
                                        </p:tgtEl>
                                      </p:cBhvr>
                                    </p:animEffect>
                                  </p:childTnLst>
                                </p:cTn>
                              </p:par>
                              <p:par>
                                <p:cTn id="19" presetID="10" presetClass="entr" presetSubtype="0" fill="hold" grpId="0" nodeType="withEffect">
                                  <p:stCondLst>
                                    <p:cond delay="250"/>
                                  </p:stCondLst>
                                  <p:childTnLst>
                                    <p:set>
                                      <p:cBhvr>
                                        <p:cTn id="20" dur="1" fill="hold">
                                          <p:stCondLst>
                                            <p:cond delay="0"/>
                                          </p:stCondLst>
                                        </p:cTn>
                                        <p:tgtEl>
                                          <p:spTgt spid="21"/>
                                        </p:tgtEl>
                                        <p:attrNameLst>
                                          <p:attrName>style.visibility</p:attrName>
                                        </p:attrNameLst>
                                      </p:cBhvr>
                                      <p:to>
                                        <p:strVal val="visible"/>
                                      </p:to>
                                    </p:set>
                                    <p:animEffect transition="in" filter="fade">
                                      <p:cBhvr>
                                        <p:cTn id="21" dur="500"/>
                                        <p:tgtEl>
                                          <p:spTgt spid="21"/>
                                        </p:tgtEl>
                                      </p:cBhvr>
                                    </p:animEffect>
                                  </p:childTnLst>
                                </p:cTn>
                              </p:par>
                              <p:par>
                                <p:cTn id="22" presetID="10" presetClass="entr" presetSubtype="0" fill="hold" grpId="0" nodeType="withEffect">
                                  <p:stCondLst>
                                    <p:cond delay="250"/>
                                  </p:stCondLst>
                                  <p:childTnLst>
                                    <p:set>
                                      <p:cBhvr>
                                        <p:cTn id="23" dur="1" fill="hold">
                                          <p:stCondLst>
                                            <p:cond delay="0"/>
                                          </p:stCondLst>
                                        </p:cTn>
                                        <p:tgtEl>
                                          <p:spTgt spid="4"/>
                                        </p:tgtEl>
                                        <p:attrNameLst>
                                          <p:attrName>style.visibility</p:attrName>
                                        </p:attrNameLst>
                                      </p:cBhvr>
                                      <p:to>
                                        <p:strVal val="visible"/>
                                      </p:to>
                                    </p:set>
                                    <p:animEffect transition="in" filter="fade">
                                      <p:cBhvr>
                                        <p:cTn id="24" dur="500"/>
                                        <p:tgtEl>
                                          <p:spTgt spid="4"/>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2"/>
                                        </p:tgtEl>
                                        <p:attrNameLst>
                                          <p:attrName>style.visibility</p:attrName>
                                        </p:attrNameLst>
                                      </p:cBhvr>
                                      <p:to>
                                        <p:strVal val="visible"/>
                                      </p:to>
                                    </p:set>
                                    <p:animEffect transition="in" filter="fade">
                                      <p:cBhvr>
                                        <p:cTn id="29" dur="500"/>
                                        <p:tgtEl>
                                          <p:spTgt spid="32"/>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33"/>
                                        </p:tgtEl>
                                        <p:attrNameLst>
                                          <p:attrName>style.visibility</p:attrName>
                                        </p:attrNameLst>
                                      </p:cBhvr>
                                      <p:to>
                                        <p:strVal val="visible"/>
                                      </p:to>
                                    </p:set>
                                    <p:animEffect transition="in" filter="fade">
                                      <p:cBhvr>
                                        <p:cTn id="34" dur="500"/>
                                        <p:tgtEl>
                                          <p:spTgt spid="33"/>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4"/>
                                        </p:tgtEl>
                                        <p:attrNameLst>
                                          <p:attrName>style.visibility</p:attrName>
                                        </p:attrNameLst>
                                      </p:cBhvr>
                                      <p:to>
                                        <p:strVal val="visible"/>
                                      </p:to>
                                    </p:set>
                                    <p:animEffect transition="in" filter="fade">
                                      <p:cBhvr>
                                        <p:cTn id="3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1" grpId="0" animBg="1"/>
      <p:bldP spid="22" grpId="0"/>
      <p:bldP spid="4" grpId="0"/>
      <p:bldP spid="32" grpId="0"/>
      <p:bldP spid="33" grpId="0"/>
      <p:bldP spid="34" grpId="0"/>
      <p:bldP spid="35"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48A99E7-01AA-4733-AE1A-B7D22BE67EED}"/>
              </a:ext>
            </a:extLst>
          </p:cNvPr>
          <p:cNvSpPr/>
          <p:nvPr/>
        </p:nvSpPr>
        <p:spPr>
          <a:xfrm>
            <a:off x="508916" y="260873"/>
            <a:ext cx="6050887" cy="461665"/>
          </a:xfrm>
          <a:prstGeom prst="rect">
            <a:avLst/>
          </a:prstGeom>
        </p:spPr>
        <p:txBody>
          <a:bodyPr wrap="none">
            <a:spAutoFit/>
          </a:bodyPr>
          <a:lstStyle/>
          <a:p>
            <a:pPr marL="342900" indent="-342900">
              <a:buFontTx/>
              <a:buChar char="-"/>
            </a:pPr>
            <a:r>
              <a:rPr lang="en-US" sz="2400" u="sng" dirty="0"/>
              <a:t>Engagement Zone for Non-Planer Surfaces </a:t>
            </a:r>
            <a:r>
              <a:rPr lang="en-US" sz="2000" u="sng" dirty="0"/>
              <a:t> </a:t>
            </a:r>
            <a:r>
              <a:rPr lang="en-US" sz="2400" u="sng" dirty="0"/>
              <a:t>  </a:t>
            </a:r>
          </a:p>
        </p:txBody>
      </p:sp>
      <p:grpSp>
        <p:nvGrpSpPr>
          <p:cNvPr id="2" name="Group 1">
            <a:extLst>
              <a:ext uri="{FF2B5EF4-FFF2-40B4-BE49-F238E27FC236}">
                <a16:creationId xmlns:a16="http://schemas.microsoft.com/office/drawing/2014/main" id="{E5333305-FF77-43A5-8CCA-09DD380DF254}"/>
              </a:ext>
            </a:extLst>
          </p:cNvPr>
          <p:cNvGrpSpPr/>
          <p:nvPr/>
        </p:nvGrpSpPr>
        <p:grpSpPr>
          <a:xfrm>
            <a:off x="1704796" y="1093339"/>
            <a:ext cx="9710013" cy="5097911"/>
            <a:chOff x="2902114" y="464689"/>
            <a:chExt cx="8343403" cy="4380419"/>
          </a:xfrm>
        </p:grpSpPr>
        <p:grpSp>
          <p:nvGrpSpPr>
            <p:cNvPr id="36" name="Group 35">
              <a:extLst>
                <a:ext uri="{FF2B5EF4-FFF2-40B4-BE49-F238E27FC236}">
                  <a16:creationId xmlns:a16="http://schemas.microsoft.com/office/drawing/2014/main" id="{2346130E-A645-48DE-B705-CCEE78DB8323}"/>
                </a:ext>
              </a:extLst>
            </p:cNvPr>
            <p:cNvGrpSpPr/>
            <p:nvPr/>
          </p:nvGrpSpPr>
          <p:grpSpPr>
            <a:xfrm rot="780000">
              <a:off x="5212792" y="1295768"/>
              <a:ext cx="4900006" cy="3297566"/>
              <a:chOff x="-1896075" y="1974813"/>
              <a:chExt cx="4900006" cy="3297566"/>
            </a:xfrm>
          </p:grpSpPr>
          <p:grpSp>
            <p:nvGrpSpPr>
              <p:cNvPr id="37" name="Group 36">
                <a:extLst>
                  <a:ext uri="{FF2B5EF4-FFF2-40B4-BE49-F238E27FC236}">
                    <a16:creationId xmlns:a16="http://schemas.microsoft.com/office/drawing/2014/main" id="{938A476D-373C-49B6-9177-542698611EED}"/>
                  </a:ext>
                </a:extLst>
              </p:cNvPr>
              <p:cNvGrpSpPr/>
              <p:nvPr/>
            </p:nvGrpSpPr>
            <p:grpSpPr>
              <a:xfrm rot="1200000">
                <a:off x="-1880168" y="2088965"/>
                <a:ext cx="4338523" cy="3183414"/>
                <a:chOff x="3925911" y="2095169"/>
                <a:chExt cx="4338523" cy="3183414"/>
              </a:xfrm>
            </p:grpSpPr>
            <p:cxnSp>
              <p:nvCxnSpPr>
                <p:cNvPr id="42" name="Straight Connector 41">
                  <a:extLst>
                    <a:ext uri="{FF2B5EF4-FFF2-40B4-BE49-F238E27FC236}">
                      <a16:creationId xmlns:a16="http://schemas.microsoft.com/office/drawing/2014/main" id="{61E50000-2024-48F0-A830-631CE6BA08DD}"/>
                    </a:ext>
                  </a:extLst>
                </p:cNvPr>
                <p:cNvCxnSpPr>
                  <a:cxnSpLocks/>
                </p:cNvCxnSpPr>
                <p:nvPr/>
              </p:nvCxnSpPr>
              <p:spPr>
                <a:xfrm flipV="1">
                  <a:off x="6096000" y="4704347"/>
                  <a:ext cx="1399674" cy="574236"/>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43" name="Arc 42">
                  <a:extLst>
                    <a:ext uri="{FF2B5EF4-FFF2-40B4-BE49-F238E27FC236}">
                      <a16:creationId xmlns:a16="http://schemas.microsoft.com/office/drawing/2014/main" id="{5283850E-E85E-4B6F-AB23-2A664A788C44}"/>
                    </a:ext>
                  </a:extLst>
                </p:cNvPr>
                <p:cNvSpPr/>
                <p:nvPr/>
              </p:nvSpPr>
              <p:spPr>
                <a:xfrm>
                  <a:off x="6372497" y="3578325"/>
                  <a:ext cx="1465202" cy="1222771"/>
                </a:xfrm>
                <a:prstGeom prst="arc">
                  <a:avLst>
                    <a:gd name="adj1" fmla="val 799482"/>
                    <a:gd name="adj2" fmla="val 3212528"/>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44" name="Straight Connector 43">
                  <a:extLst>
                    <a:ext uri="{FF2B5EF4-FFF2-40B4-BE49-F238E27FC236}">
                      <a16:creationId xmlns:a16="http://schemas.microsoft.com/office/drawing/2014/main" id="{1B262726-A581-4FA9-BDE9-581FE3208AF0}"/>
                    </a:ext>
                  </a:extLst>
                </p:cNvPr>
                <p:cNvCxnSpPr>
                  <a:cxnSpLocks/>
                </p:cNvCxnSpPr>
                <p:nvPr/>
              </p:nvCxnSpPr>
              <p:spPr>
                <a:xfrm flipV="1">
                  <a:off x="7810791" y="3041209"/>
                  <a:ext cx="453643" cy="131650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4E5C2E80-E73C-43D2-9EA9-68400FFFA5F6}"/>
                    </a:ext>
                  </a:extLst>
                </p:cNvPr>
                <p:cNvCxnSpPr>
                  <a:cxnSpLocks/>
                </p:cNvCxnSpPr>
                <p:nvPr/>
              </p:nvCxnSpPr>
              <p:spPr>
                <a:xfrm flipV="1">
                  <a:off x="8264434" y="2095169"/>
                  <a:ext cx="0" cy="946040"/>
                </a:xfrm>
                <a:prstGeom prst="line">
                  <a:avLst/>
                </a:prstGeom>
                <a:ln w="19050"/>
              </p:spPr>
              <p:style>
                <a:lnRef idx="1">
                  <a:schemeClr val="accent1"/>
                </a:lnRef>
                <a:fillRef idx="0">
                  <a:schemeClr val="accent1"/>
                </a:fillRef>
                <a:effectRef idx="0">
                  <a:schemeClr val="accent1"/>
                </a:effectRef>
                <a:fontRef idx="minor">
                  <a:schemeClr val="tx1"/>
                </a:fontRef>
              </p:style>
            </p:cxnSp>
            <p:grpSp>
              <p:nvGrpSpPr>
                <p:cNvPr id="46" name="Group 45">
                  <a:extLst>
                    <a:ext uri="{FF2B5EF4-FFF2-40B4-BE49-F238E27FC236}">
                      <a16:creationId xmlns:a16="http://schemas.microsoft.com/office/drawing/2014/main" id="{23C78212-AA3E-43D8-8864-7A895E33EB70}"/>
                    </a:ext>
                  </a:extLst>
                </p:cNvPr>
                <p:cNvGrpSpPr/>
                <p:nvPr/>
              </p:nvGrpSpPr>
              <p:grpSpPr>
                <a:xfrm flipH="1">
                  <a:off x="3925911" y="2095169"/>
                  <a:ext cx="2168434" cy="3183414"/>
                  <a:chOff x="2981598" y="1824709"/>
                  <a:chExt cx="2168434" cy="3183414"/>
                </a:xfrm>
              </p:grpSpPr>
              <p:cxnSp>
                <p:nvCxnSpPr>
                  <p:cNvPr id="47" name="Straight Connector 46">
                    <a:extLst>
                      <a:ext uri="{FF2B5EF4-FFF2-40B4-BE49-F238E27FC236}">
                        <a16:creationId xmlns:a16="http://schemas.microsoft.com/office/drawing/2014/main" id="{BE20372F-2955-48F0-BCBD-4E58C00E00FF}"/>
                      </a:ext>
                    </a:extLst>
                  </p:cNvPr>
                  <p:cNvCxnSpPr>
                    <a:cxnSpLocks/>
                  </p:cNvCxnSpPr>
                  <p:nvPr/>
                </p:nvCxnSpPr>
                <p:spPr>
                  <a:xfrm flipV="1">
                    <a:off x="2981598" y="4433887"/>
                    <a:ext cx="1399674" cy="574236"/>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48" name="Arc 47">
                    <a:extLst>
                      <a:ext uri="{FF2B5EF4-FFF2-40B4-BE49-F238E27FC236}">
                        <a16:creationId xmlns:a16="http://schemas.microsoft.com/office/drawing/2014/main" id="{E141E31B-A4C9-4A0D-939B-6195FC706804}"/>
                      </a:ext>
                    </a:extLst>
                  </p:cNvPr>
                  <p:cNvSpPr/>
                  <p:nvPr/>
                </p:nvSpPr>
                <p:spPr>
                  <a:xfrm>
                    <a:off x="3258095" y="3307865"/>
                    <a:ext cx="1465202" cy="1222771"/>
                  </a:xfrm>
                  <a:prstGeom prst="arc">
                    <a:avLst>
                      <a:gd name="adj1" fmla="val 799482"/>
                      <a:gd name="adj2" fmla="val 3212528"/>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49" name="Straight Connector 48">
                    <a:extLst>
                      <a:ext uri="{FF2B5EF4-FFF2-40B4-BE49-F238E27FC236}">
                        <a16:creationId xmlns:a16="http://schemas.microsoft.com/office/drawing/2014/main" id="{A929B5B3-CB2B-4EAF-A566-6357F1EB8382}"/>
                      </a:ext>
                    </a:extLst>
                  </p:cNvPr>
                  <p:cNvCxnSpPr>
                    <a:cxnSpLocks/>
                  </p:cNvCxnSpPr>
                  <p:nvPr/>
                </p:nvCxnSpPr>
                <p:spPr>
                  <a:xfrm flipV="1">
                    <a:off x="4696389" y="2770749"/>
                    <a:ext cx="453643" cy="131650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08FCC452-8E9F-43F1-A6AA-655D27D53472}"/>
                      </a:ext>
                    </a:extLst>
                  </p:cNvPr>
                  <p:cNvCxnSpPr>
                    <a:cxnSpLocks/>
                  </p:cNvCxnSpPr>
                  <p:nvPr/>
                </p:nvCxnSpPr>
                <p:spPr>
                  <a:xfrm flipV="1">
                    <a:off x="5150032" y="1824709"/>
                    <a:ext cx="0" cy="946040"/>
                  </a:xfrm>
                  <a:prstGeom prst="line">
                    <a:avLst/>
                  </a:prstGeom>
                  <a:ln w="19050"/>
                </p:spPr>
                <p:style>
                  <a:lnRef idx="1">
                    <a:schemeClr val="accent1"/>
                  </a:lnRef>
                  <a:fillRef idx="0">
                    <a:schemeClr val="accent1"/>
                  </a:fillRef>
                  <a:effectRef idx="0">
                    <a:schemeClr val="accent1"/>
                  </a:effectRef>
                  <a:fontRef idx="minor">
                    <a:schemeClr val="tx1"/>
                  </a:fontRef>
                </p:style>
              </p:cxnSp>
            </p:grpSp>
          </p:grpSp>
          <p:grpSp>
            <p:nvGrpSpPr>
              <p:cNvPr id="38" name="Group 37">
                <a:extLst>
                  <a:ext uri="{FF2B5EF4-FFF2-40B4-BE49-F238E27FC236}">
                    <a16:creationId xmlns:a16="http://schemas.microsoft.com/office/drawing/2014/main" id="{BD66BF41-858C-45F5-91CC-585EAA8F0102}"/>
                  </a:ext>
                </a:extLst>
              </p:cNvPr>
              <p:cNvGrpSpPr/>
              <p:nvPr/>
            </p:nvGrpSpPr>
            <p:grpSpPr>
              <a:xfrm>
                <a:off x="-1896075" y="1974813"/>
                <a:ext cx="4900006" cy="3031500"/>
                <a:chOff x="-1896075" y="1974813"/>
                <a:chExt cx="4900006" cy="3031500"/>
              </a:xfrm>
            </p:grpSpPr>
            <p:cxnSp>
              <p:nvCxnSpPr>
                <p:cNvPr id="39" name="Straight Arrow Connector 38">
                  <a:extLst>
                    <a:ext uri="{FF2B5EF4-FFF2-40B4-BE49-F238E27FC236}">
                      <a16:creationId xmlns:a16="http://schemas.microsoft.com/office/drawing/2014/main" id="{728B8B4B-EA96-42BF-BF7C-4EAB6F29E5D5}"/>
                    </a:ext>
                  </a:extLst>
                </p:cNvPr>
                <p:cNvCxnSpPr>
                  <a:cxnSpLocks/>
                </p:cNvCxnSpPr>
                <p:nvPr/>
              </p:nvCxnSpPr>
              <p:spPr>
                <a:xfrm rot="20820000" flipV="1">
                  <a:off x="-624366" y="1989591"/>
                  <a:ext cx="1980823" cy="3016722"/>
                </a:xfrm>
                <a:prstGeom prst="straightConnector1">
                  <a:avLst/>
                </a:prstGeom>
                <a:ln w="19050">
                  <a:prstDash val="lgDashDot"/>
                  <a:tailEnd type="triangle"/>
                </a:ln>
              </p:spPr>
              <p:style>
                <a:lnRef idx="1">
                  <a:schemeClr val="dk1"/>
                </a:lnRef>
                <a:fillRef idx="0">
                  <a:schemeClr val="dk1"/>
                </a:fillRef>
                <a:effectRef idx="0">
                  <a:schemeClr val="dk1"/>
                </a:effectRef>
                <a:fontRef idx="minor">
                  <a:schemeClr val="tx1"/>
                </a:fontRef>
              </p:style>
            </p:cxnSp>
            <p:cxnSp>
              <p:nvCxnSpPr>
                <p:cNvPr id="40" name="Straight Connector 39">
                  <a:extLst>
                    <a:ext uri="{FF2B5EF4-FFF2-40B4-BE49-F238E27FC236}">
                      <a16:creationId xmlns:a16="http://schemas.microsoft.com/office/drawing/2014/main" id="{D71AB0FF-DBA3-4D4C-BFA9-C76447F94DE6}"/>
                    </a:ext>
                  </a:extLst>
                </p:cNvPr>
                <p:cNvCxnSpPr>
                  <a:cxnSpLocks/>
                </p:cNvCxnSpPr>
                <p:nvPr/>
              </p:nvCxnSpPr>
              <p:spPr>
                <a:xfrm rot="1200000">
                  <a:off x="-1896075" y="3042094"/>
                  <a:ext cx="4706739" cy="0"/>
                </a:xfrm>
                <a:prstGeom prst="line">
                  <a:avLst/>
                </a:prstGeom>
                <a:ln/>
              </p:spPr>
              <p:style>
                <a:lnRef idx="1">
                  <a:schemeClr val="dk1"/>
                </a:lnRef>
                <a:fillRef idx="0">
                  <a:schemeClr val="dk1"/>
                </a:fillRef>
                <a:effectRef idx="0">
                  <a:schemeClr val="dk1"/>
                </a:effectRef>
                <a:fontRef idx="minor">
                  <a:schemeClr val="tx1"/>
                </a:fontRef>
              </p:style>
            </p:cxnSp>
            <p:sp>
              <p:nvSpPr>
                <p:cNvPr id="41" name="Freeform: Shape 40">
                  <a:extLst>
                    <a:ext uri="{FF2B5EF4-FFF2-40B4-BE49-F238E27FC236}">
                      <a16:creationId xmlns:a16="http://schemas.microsoft.com/office/drawing/2014/main" id="{60632443-0D30-4E57-A8C1-B67C116EC9EC}"/>
                    </a:ext>
                  </a:extLst>
                </p:cNvPr>
                <p:cNvSpPr/>
                <p:nvPr/>
              </p:nvSpPr>
              <p:spPr>
                <a:xfrm rot="1200000">
                  <a:off x="-1329549" y="1974813"/>
                  <a:ext cx="4333480" cy="397093"/>
                </a:xfrm>
                <a:custGeom>
                  <a:avLst/>
                  <a:gdLst>
                    <a:gd name="connsiteX0" fmla="*/ 0 w 4333480"/>
                    <a:gd name="connsiteY0" fmla="*/ 358012 h 659689"/>
                    <a:gd name="connsiteX1" fmla="*/ 1168842 w 4333480"/>
                    <a:gd name="connsiteY1" fmla="*/ 55862 h 659689"/>
                    <a:gd name="connsiteX2" fmla="*/ 3355451 w 4333480"/>
                    <a:gd name="connsiteY2" fmla="*/ 652210 h 659689"/>
                    <a:gd name="connsiteX3" fmla="*/ 4333461 w 4333480"/>
                    <a:gd name="connsiteY3" fmla="*/ 365963 h 659689"/>
                    <a:gd name="connsiteX4" fmla="*/ 3379305 w 4333480"/>
                    <a:gd name="connsiteY4" fmla="*/ 203 h 659689"/>
                    <a:gd name="connsiteX5" fmla="*/ 2178658 w 4333480"/>
                    <a:gd name="connsiteY5" fmla="*/ 310304 h 659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33480" h="659689">
                      <a:moveTo>
                        <a:pt x="0" y="358012"/>
                      </a:moveTo>
                      <a:cubicBezTo>
                        <a:pt x="304800" y="182420"/>
                        <a:pt x="609600" y="6829"/>
                        <a:pt x="1168842" y="55862"/>
                      </a:cubicBezTo>
                      <a:cubicBezTo>
                        <a:pt x="1728084" y="104895"/>
                        <a:pt x="2828014" y="600526"/>
                        <a:pt x="3355451" y="652210"/>
                      </a:cubicBezTo>
                      <a:cubicBezTo>
                        <a:pt x="3882888" y="703894"/>
                        <a:pt x="4329485" y="474631"/>
                        <a:pt x="4333461" y="365963"/>
                      </a:cubicBezTo>
                      <a:cubicBezTo>
                        <a:pt x="4337437" y="257295"/>
                        <a:pt x="3738439" y="9479"/>
                        <a:pt x="3379305" y="203"/>
                      </a:cubicBezTo>
                      <a:cubicBezTo>
                        <a:pt x="3020171" y="-9073"/>
                        <a:pt x="2335034" y="302353"/>
                        <a:pt x="2178658" y="310304"/>
                      </a:cubicBezTo>
                    </a:path>
                  </a:pathLst>
                </a:cu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grpSp>
        </p:gr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4C561967-DD09-4EFF-B0AD-725C412651C0}"/>
                    </a:ext>
                  </a:extLst>
                </p:cNvPr>
                <p:cNvSpPr txBox="1"/>
                <p:nvPr/>
              </p:nvSpPr>
              <p:spPr>
                <a:xfrm>
                  <a:off x="6296476" y="4289803"/>
                  <a:ext cx="600870"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400" b="1" i="1" dirty="0" smtClean="0">
                                <a:latin typeface="Cambria Math" panose="02040503050406030204" pitchFamily="18" charset="0"/>
                              </a:rPr>
                            </m:ctrlPr>
                          </m:sSubPr>
                          <m:e>
                            <m:r>
                              <a:rPr lang="en-US" sz="1400" b="1" i="1" dirty="0" smtClean="0">
                                <a:latin typeface="Cambria Math" panose="02040503050406030204" pitchFamily="18" charset="0"/>
                              </a:rPr>
                              <m:t>𝑶</m:t>
                            </m:r>
                          </m:e>
                          <m:sub>
                            <m:r>
                              <a:rPr lang="en-US" sz="1400" b="1" i="1" dirty="0" smtClean="0">
                                <a:latin typeface="Cambria Math" panose="02040503050406030204" pitchFamily="18" charset="0"/>
                              </a:rPr>
                              <m:t>𝑻𝑪𝑺</m:t>
                            </m:r>
                          </m:sub>
                        </m:sSub>
                      </m:oMath>
                    </m:oMathPara>
                  </a14:m>
                  <a:endParaRPr lang="en-US" b="1" dirty="0"/>
                </a:p>
              </p:txBody>
            </p:sp>
          </mc:Choice>
          <mc:Fallback xmlns="">
            <p:sp>
              <p:nvSpPr>
                <p:cNvPr id="51" name="TextBox 50">
                  <a:extLst>
                    <a:ext uri="{FF2B5EF4-FFF2-40B4-BE49-F238E27FC236}">
                      <a16:creationId xmlns:a16="http://schemas.microsoft.com/office/drawing/2014/main" id="{4C561967-DD09-4EFF-B0AD-725C412651C0}"/>
                    </a:ext>
                  </a:extLst>
                </p:cNvPr>
                <p:cNvSpPr txBox="1">
                  <a:spLocks noRot="1" noChangeAspect="1" noMove="1" noResize="1" noEditPoints="1" noAdjustHandles="1" noChangeArrowheads="1" noChangeShapeType="1" noTextEdit="1"/>
                </p:cNvSpPr>
                <p:nvPr/>
              </p:nvSpPr>
              <p:spPr>
                <a:xfrm>
                  <a:off x="6296476" y="4289803"/>
                  <a:ext cx="600870" cy="307777"/>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FB20627E-E3C3-426D-9D38-E5039E7DAF1B}"/>
                    </a:ext>
                  </a:extLst>
                </p:cNvPr>
                <p:cNvSpPr txBox="1"/>
                <p:nvPr/>
              </p:nvSpPr>
              <p:spPr>
                <a:xfrm>
                  <a:off x="7487881" y="1744773"/>
                  <a:ext cx="385042"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rPr>
                          <m:t>𝒁</m:t>
                        </m:r>
                        <m:r>
                          <a:rPr lang="en-US" sz="1400" b="1" i="1" dirty="0" smtClean="0">
                            <a:latin typeface="Cambria Math" panose="02040503050406030204" pitchFamily="18" charset="0"/>
                          </a:rPr>
                          <m:t>′</m:t>
                        </m:r>
                      </m:oMath>
                    </m:oMathPara>
                  </a14:m>
                  <a:endParaRPr lang="en-US" b="1" dirty="0"/>
                </a:p>
              </p:txBody>
            </p:sp>
          </mc:Choice>
          <mc:Fallback xmlns="">
            <p:sp>
              <p:nvSpPr>
                <p:cNvPr id="52" name="TextBox 51">
                  <a:extLst>
                    <a:ext uri="{FF2B5EF4-FFF2-40B4-BE49-F238E27FC236}">
                      <a16:creationId xmlns:a16="http://schemas.microsoft.com/office/drawing/2014/main" id="{FB20627E-E3C3-426D-9D38-E5039E7DAF1B}"/>
                    </a:ext>
                  </a:extLst>
                </p:cNvPr>
                <p:cNvSpPr txBox="1">
                  <a:spLocks noRot="1" noChangeAspect="1" noMove="1" noResize="1" noEditPoints="1" noAdjustHandles="1" noChangeArrowheads="1" noChangeShapeType="1" noTextEdit="1"/>
                </p:cNvSpPr>
                <p:nvPr/>
              </p:nvSpPr>
              <p:spPr>
                <a:xfrm>
                  <a:off x="7487881" y="1744773"/>
                  <a:ext cx="385042" cy="307777"/>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1669968F-9528-4276-BE51-B40E81505905}"/>
                    </a:ext>
                  </a:extLst>
                </p:cNvPr>
                <p:cNvSpPr txBox="1"/>
                <p:nvPr/>
              </p:nvSpPr>
              <p:spPr>
                <a:xfrm>
                  <a:off x="2902114" y="2032511"/>
                  <a:ext cx="607282"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400" b="1" i="1" dirty="0" smtClean="0">
                                <a:latin typeface="Cambria Math" panose="02040503050406030204" pitchFamily="18" charset="0"/>
                              </a:rPr>
                            </m:ctrlPr>
                          </m:sSubPr>
                          <m:e>
                            <m:r>
                              <a:rPr lang="en-US" sz="1400" b="1" i="1" dirty="0" smtClean="0">
                                <a:latin typeface="Cambria Math" panose="02040503050406030204" pitchFamily="18" charset="0"/>
                              </a:rPr>
                              <m:t>𝑶</m:t>
                            </m:r>
                          </m:e>
                          <m:sub>
                            <m:r>
                              <a:rPr lang="en-US" sz="1400" b="1" i="1" dirty="0" smtClean="0">
                                <a:latin typeface="Cambria Math" panose="02040503050406030204" pitchFamily="18" charset="0"/>
                              </a:rPr>
                              <m:t>𝑮𝑪𝑺</m:t>
                            </m:r>
                          </m:sub>
                        </m:sSub>
                      </m:oMath>
                    </m:oMathPara>
                  </a14:m>
                  <a:endParaRPr lang="en-US" b="1" dirty="0"/>
                </a:p>
              </p:txBody>
            </p:sp>
          </mc:Choice>
          <mc:Fallback xmlns="">
            <p:sp>
              <p:nvSpPr>
                <p:cNvPr id="53" name="TextBox 52">
                  <a:extLst>
                    <a:ext uri="{FF2B5EF4-FFF2-40B4-BE49-F238E27FC236}">
                      <a16:creationId xmlns:a16="http://schemas.microsoft.com/office/drawing/2014/main" id="{1669968F-9528-4276-BE51-B40E81505905}"/>
                    </a:ext>
                  </a:extLst>
                </p:cNvPr>
                <p:cNvSpPr txBox="1">
                  <a:spLocks noRot="1" noChangeAspect="1" noMove="1" noResize="1" noEditPoints="1" noAdjustHandles="1" noChangeArrowheads="1" noChangeShapeType="1" noTextEdit="1"/>
                </p:cNvSpPr>
                <p:nvPr/>
              </p:nvSpPr>
              <p:spPr>
                <a:xfrm>
                  <a:off x="2902114" y="2032511"/>
                  <a:ext cx="607282" cy="307777"/>
                </a:xfrm>
                <a:prstGeom prst="rect">
                  <a:avLst/>
                </a:prstGeom>
                <a:blipFill>
                  <a:blip r:embed="rId4"/>
                  <a:stretch>
                    <a:fillRect/>
                  </a:stretch>
                </a:blipFill>
              </p:spPr>
              <p:txBody>
                <a:bodyPr/>
                <a:lstStyle/>
                <a:p>
                  <a:r>
                    <a:rPr lang="en-US">
                      <a:noFill/>
                    </a:rPr>
                    <a:t> </a:t>
                  </a:r>
                </a:p>
              </p:txBody>
            </p:sp>
          </mc:Fallback>
        </mc:AlternateContent>
        <p:grpSp>
          <p:nvGrpSpPr>
            <p:cNvPr id="54" name="Group 53">
              <a:extLst>
                <a:ext uri="{FF2B5EF4-FFF2-40B4-BE49-F238E27FC236}">
                  <a16:creationId xmlns:a16="http://schemas.microsoft.com/office/drawing/2014/main" id="{49056697-88CA-4587-ADE5-A40E6FEE1538}"/>
                </a:ext>
              </a:extLst>
            </p:cNvPr>
            <p:cNvGrpSpPr/>
            <p:nvPr/>
          </p:nvGrpSpPr>
          <p:grpSpPr>
            <a:xfrm>
              <a:off x="3192667" y="464689"/>
              <a:ext cx="1539722" cy="1575902"/>
              <a:chOff x="3181134" y="3657014"/>
              <a:chExt cx="1539722" cy="1575902"/>
            </a:xfrm>
          </p:grpSpPr>
          <p:cxnSp>
            <p:nvCxnSpPr>
              <p:cNvPr id="55" name="Straight Arrow Connector 54">
                <a:extLst>
                  <a:ext uri="{FF2B5EF4-FFF2-40B4-BE49-F238E27FC236}">
                    <a16:creationId xmlns:a16="http://schemas.microsoft.com/office/drawing/2014/main" id="{AFA9C896-8D45-4279-A5BC-133DC39F1BB3}"/>
                  </a:ext>
                </a:extLst>
              </p:cNvPr>
              <p:cNvCxnSpPr>
                <a:cxnSpLocks/>
              </p:cNvCxnSpPr>
              <p:nvPr/>
            </p:nvCxnSpPr>
            <p:spPr>
              <a:xfrm flipV="1">
                <a:off x="3314542" y="3944679"/>
                <a:ext cx="3541" cy="1288237"/>
              </a:xfrm>
              <a:prstGeom prst="straightConnector1">
                <a:avLst/>
              </a:prstGeom>
              <a:ln w="19050">
                <a:solidFill>
                  <a:schemeClr val="accent2"/>
                </a:solidFill>
                <a:tailEnd type="triangle"/>
              </a:ln>
            </p:spPr>
            <p:style>
              <a:lnRef idx="1">
                <a:schemeClr val="accent2"/>
              </a:lnRef>
              <a:fillRef idx="0">
                <a:schemeClr val="accent2"/>
              </a:fillRef>
              <a:effectRef idx="0">
                <a:schemeClr val="accent2"/>
              </a:effectRef>
              <a:fontRef idx="minor">
                <a:schemeClr val="tx1"/>
              </a:fontRef>
            </p:style>
          </p:cxnSp>
          <p:cxnSp>
            <p:nvCxnSpPr>
              <p:cNvPr id="56" name="Straight Arrow Connector 55">
                <a:extLst>
                  <a:ext uri="{FF2B5EF4-FFF2-40B4-BE49-F238E27FC236}">
                    <a16:creationId xmlns:a16="http://schemas.microsoft.com/office/drawing/2014/main" id="{1407F56B-B41A-4D32-A178-0AAD30C88F62}"/>
                  </a:ext>
                </a:extLst>
              </p:cNvPr>
              <p:cNvCxnSpPr>
                <a:cxnSpLocks/>
              </p:cNvCxnSpPr>
              <p:nvPr/>
            </p:nvCxnSpPr>
            <p:spPr>
              <a:xfrm flipV="1">
                <a:off x="3318083" y="5225826"/>
                <a:ext cx="1402773" cy="1"/>
              </a:xfrm>
              <a:prstGeom prst="straightConnector1">
                <a:avLst/>
              </a:prstGeom>
              <a:ln w="19050">
                <a:solidFill>
                  <a:schemeClr val="accent2"/>
                </a:solidFill>
                <a:tailEnd type="triangle"/>
              </a:ln>
            </p:spPr>
            <p:style>
              <a:lnRef idx="1">
                <a:schemeClr val="accent2"/>
              </a:lnRef>
              <a:fillRef idx="0">
                <a:schemeClr val="accent2"/>
              </a:fillRef>
              <a:effectRef idx="0">
                <a:schemeClr val="accent2"/>
              </a:effectRef>
              <a:fontRef idx="minor">
                <a:schemeClr val="tx1"/>
              </a:fontRef>
            </p:style>
          </p:cxnSp>
          <p:sp>
            <p:nvSpPr>
              <p:cNvPr id="57" name="TextBox 56">
                <a:extLst>
                  <a:ext uri="{FF2B5EF4-FFF2-40B4-BE49-F238E27FC236}">
                    <a16:creationId xmlns:a16="http://schemas.microsoft.com/office/drawing/2014/main" id="{1A1B18DB-A6DC-406B-905F-C1C4ABC3138D}"/>
                  </a:ext>
                </a:extLst>
              </p:cNvPr>
              <p:cNvSpPr txBox="1"/>
              <p:nvPr/>
            </p:nvSpPr>
            <p:spPr>
              <a:xfrm>
                <a:off x="3181134" y="3657014"/>
                <a:ext cx="271228" cy="307777"/>
              </a:xfrm>
              <a:prstGeom prst="rect">
                <a:avLst/>
              </a:prstGeom>
              <a:noFill/>
            </p:spPr>
            <p:txBody>
              <a:bodyPr wrap="square" rtlCol="0">
                <a:spAutoFit/>
              </a:bodyPr>
              <a:lstStyle/>
              <a:p>
                <a:r>
                  <a:rPr lang="en-US" sz="1400" b="1" i="1" dirty="0"/>
                  <a:t>Z</a:t>
                </a:r>
                <a:endParaRPr lang="en-US" b="1" i="1" dirty="0"/>
              </a:p>
            </p:txBody>
          </p:sp>
        </p:grpSp>
        <p:cxnSp>
          <p:nvCxnSpPr>
            <p:cNvPr id="58" name="Straight Arrow Connector 57">
              <a:extLst>
                <a:ext uri="{FF2B5EF4-FFF2-40B4-BE49-F238E27FC236}">
                  <a16:creationId xmlns:a16="http://schemas.microsoft.com/office/drawing/2014/main" id="{B91F2F67-3BA9-4877-AADA-6056CD18E70C}"/>
                </a:ext>
              </a:extLst>
            </p:cNvPr>
            <p:cNvCxnSpPr>
              <a:cxnSpLocks/>
            </p:cNvCxnSpPr>
            <p:nvPr/>
          </p:nvCxnSpPr>
          <p:spPr>
            <a:xfrm>
              <a:off x="3332576" y="2031066"/>
              <a:ext cx="4709115" cy="1131809"/>
            </a:xfrm>
            <a:prstGeom prst="straightConnector1">
              <a:avLst/>
            </a:prstGeom>
            <a:ln w="19050">
              <a:tailEnd type="triangle"/>
            </a:ln>
          </p:spPr>
          <p:style>
            <a:lnRef idx="2">
              <a:schemeClr val="accent6"/>
            </a:lnRef>
            <a:fillRef idx="0">
              <a:schemeClr val="accent6"/>
            </a:fillRef>
            <a:effectRef idx="1">
              <a:schemeClr val="accent6"/>
            </a:effectRef>
            <a:fontRef idx="minor">
              <a:schemeClr val="tx1"/>
            </a:fontRef>
          </p:style>
        </p:cxnSp>
        <p:cxnSp>
          <p:nvCxnSpPr>
            <p:cNvPr id="59" name="Straight Arrow Connector 58">
              <a:extLst>
                <a:ext uri="{FF2B5EF4-FFF2-40B4-BE49-F238E27FC236}">
                  <a16:creationId xmlns:a16="http://schemas.microsoft.com/office/drawing/2014/main" id="{B2AD9EB2-158E-4CEF-9F6C-36DC7B5CC4DC}"/>
                </a:ext>
              </a:extLst>
            </p:cNvPr>
            <p:cNvCxnSpPr>
              <a:cxnSpLocks/>
            </p:cNvCxnSpPr>
            <p:nvPr/>
          </p:nvCxnSpPr>
          <p:spPr>
            <a:xfrm>
              <a:off x="3340526" y="2624663"/>
              <a:ext cx="803311" cy="567632"/>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mc:AlternateContent xmlns:mc="http://schemas.openxmlformats.org/markup-compatibility/2006" xmlns:a14="http://schemas.microsoft.com/office/drawing/2010/main">
          <mc:Choice Requires="a14">
            <p:sp>
              <p:nvSpPr>
                <p:cNvPr id="60" name="Rectangle 59">
                  <a:extLst>
                    <a:ext uri="{FF2B5EF4-FFF2-40B4-BE49-F238E27FC236}">
                      <a16:creationId xmlns:a16="http://schemas.microsoft.com/office/drawing/2014/main" id="{1F94F04A-1CFB-4136-A0E3-A398D97FD953}"/>
                    </a:ext>
                  </a:extLst>
                </p:cNvPr>
                <p:cNvSpPr/>
                <p:nvPr/>
              </p:nvSpPr>
              <p:spPr>
                <a:xfrm>
                  <a:off x="4885582" y="2907564"/>
                  <a:ext cx="416524" cy="33393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sz="1400" b="1" i="1" smtClean="0">
                                <a:latin typeface="Cambria Math" panose="02040503050406030204" pitchFamily="18" charset="0"/>
                              </a:rPr>
                            </m:ctrlPr>
                          </m:accPr>
                          <m:e>
                            <m:sSub>
                              <m:sSubPr>
                                <m:ctrlPr>
                                  <a:rPr lang="en-US" sz="1400" b="1" i="1" smtClean="0">
                                    <a:latin typeface="Cambria Math" panose="02040503050406030204" pitchFamily="18" charset="0"/>
                                  </a:rPr>
                                </m:ctrlPr>
                              </m:sSubPr>
                              <m:e>
                                <m:r>
                                  <a:rPr lang="en-US" sz="1400" b="1" i="1" smtClean="0">
                                    <a:latin typeface="Cambria Math" panose="02040503050406030204" pitchFamily="18" charset="0"/>
                                  </a:rPr>
                                  <m:t>𝑩</m:t>
                                </m:r>
                              </m:e>
                              <m:sub>
                                <m:r>
                                  <a:rPr lang="en-US" sz="1400" b="1" i="1" smtClean="0">
                                    <a:latin typeface="Cambria Math" panose="02040503050406030204" pitchFamily="18" charset="0"/>
                                  </a:rPr>
                                  <m:t>𝒕</m:t>
                                </m:r>
                              </m:sub>
                            </m:sSub>
                          </m:e>
                        </m:acc>
                      </m:oMath>
                    </m:oMathPara>
                  </a14:m>
                  <a:endParaRPr lang="en-US" sz="1400" b="1" dirty="0"/>
                </a:p>
              </p:txBody>
            </p:sp>
          </mc:Choice>
          <mc:Fallback xmlns="">
            <p:sp>
              <p:nvSpPr>
                <p:cNvPr id="60" name="Rectangle 59">
                  <a:extLst>
                    <a:ext uri="{FF2B5EF4-FFF2-40B4-BE49-F238E27FC236}">
                      <a16:creationId xmlns:a16="http://schemas.microsoft.com/office/drawing/2014/main" id="{1F94F04A-1CFB-4136-A0E3-A398D97FD953}"/>
                    </a:ext>
                  </a:extLst>
                </p:cNvPr>
                <p:cNvSpPr>
                  <a:spLocks noRot="1" noChangeAspect="1" noMove="1" noResize="1" noEditPoints="1" noAdjustHandles="1" noChangeArrowheads="1" noChangeShapeType="1" noTextEdit="1"/>
                </p:cNvSpPr>
                <p:nvPr/>
              </p:nvSpPr>
              <p:spPr>
                <a:xfrm>
                  <a:off x="4885582" y="2907564"/>
                  <a:ext cx="416524" cy="333938"/>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Rectangle 60">
                  <a:extLst>
                    <a:ext uri="{FF2B5EF4-FFF2-40B4-BE49-F238E27FC236}">
                      <a16:creationId xmlns:a16="http://schemas.microsoft.com/office/drawing/2014/main" id="{F20A36A7-5228-4126-9141-CD3026F4D593}"/>
                    </a:ext>
                  </a:extLst>
                </p:cNvPr>
                <p:cNvSpPr/>
                <p:nvPr/>
              </p:nvSpPr>
              <p:spPr>
                <a:xfrm>
                  <a:off x="3207470" y="2886473"/>
                  <a:ext cx="639919" cy="34015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sz="1400" b="1" i="1" smtClean="0">
                                <a:latin typeface="Cambria Math" panose="02040503050406030204" pitchFamily="18" charset="0"/>
                              </a:rPr>
                            </m:ctrlPr>
                          </m:accPr>
                          <m:e>
                            <m:r>
                              <a:rPr lang="en-US" sz="1400" b="1" i="1" smtClean="0">
                                <a:latin typeface="Cambria Math" panose="02040503050406030204" pitchFamily="18" charset="0"/>
                              </a:rPr>
                              <m:t>𝒇𝒆𝒆𝒅</m:t>
                            </m:r>
                          </m:e>
                        </m:acc>
                      </m:oMath>
                    </m:oMathPara>
                  </a14:m>
                  <a:endParaRPr lang="en-US" sz="1400" b="1" dirty="0"/>
                </a:p>
              </p:txBody>
            </p:sp>
          </mc:Choice>
          <mc:Fallback xmlns="">
            <p:sp>
              <p:nvSpPr>
                <p:cNvPr id="61" name="Rectangle 60">
                  <a:extLst>
                    <a:ext uri="{FF2B5EF4-FFF2-40B4-BE49-F238E27FC236}">
                      <a16:creationId xmlns:a16="http://schemas.microsoft.com/office/drawing/2014/main" id="{F20A36A7-5228-4126-9141-CD3026F4D593}"/>
                    </a:ext>
                  </a:extLst>
                </p:cNvPr>
                <p:cNvSpPr>
                  <a:spLocks noRot="1" noChangeAspect="1" noMove="1" noResize="1" noEditPoints="1" noAdjustHandles="1" noChangeArrowheads="1" noChangeShapeType="1" noTextEdit="1"/>
                </p:cNvSpPr>
                <p:nvPr/>
              </p:nvSpPr>
              <p:spPr>
                <a:xfrm>
                  <a:off x="3207470" y="2886473"/>
                  <a:ext cx="639919" cy="340158"/>
                </a:xfrm>
                <a:prstGeom prst="rect">
                  <a:avLst/>
                </a:prstGeom>
                <a:blipFill>
                  <a:blip r:embed="rId6"/>
                  <a:stretch>
                    <a:fillRect/>
                  </a:stretch>
                </a:blipFill>
              </p:spPr>
              <p:txBody>
                <a:bodyPr/>
                <a:lstStyle/>
                <a:p>
                  <a:r>
                    <a:rPr lang="en-US">
                      <a:noFill/>
                    </a:rPr>
                    <a:t> </a:t>
                  </a:r>
                </a:p>
              </p:txBody>
            </p:sp>
          </mc:Fallback>
        </mc:AlternateContent>
        <p:cxnSp>
          <p:nvCxnSpPr>
            <p:cNvPr id="62" name="Straight Connector 61">
              <a:extLst>
                <a:ext uri="{FF2B5EF4-FFF2-40B4-BE49-F238E27FC236}">
                  <a16:creationId xmlns:a16="http://schemas.microsoft.com/office/drawing/2014/main" id="{14CD4BF2-76D8-4561-87C5-CBD0B1EFEA41}"/>
                </a:ext>
              </a:extLst>
            </p:cNvPr>
            <p:cNvCxnSpPr>
              <a:cxnSpLocks/>
            </p:cNvCxnSpPr>
            <p:nvPr/>
          </p:nvCxnSpPr>
          <p:spPr>
            <a:xfrm flipV="1">
              <a:off x="4068359" y="4001463"/>
              <a:ext cx="1618774" cy="11581"/>
            </a:xfrm>
            <a:prstGeom prst="line">
              <a:avLst/>
            </a:prstGeom>
            <a:ln w="57150">
              <a:solidFill>
                <a:schemeClr val="bg1">
                  <a:lumMod val="75000"/>
                </a:schemeClr>
              </a:solidFill>
            </a:ln>
          </p:spPr>
          <p:style>
            <a:lnRef idx="1">
              <a:schemeClr val="accent2"/>
            </a:lnRef>
            <a:fillRef idx="0">
              <a:schemeClr val="accent2"/>
            </a:fillRef>
            <a:effectRef idx="0">
              <a:schemeClr val="accent2"/>
            </a:effectRef>
            <a:fontRef idx="minor">
              <a:schemeClr val="tx1"/>
            </a:fontRef>
          </p:style>
        </p:cxnSp>
        <p:cxnSp>
          <p:nvCxnSpPr>
            <p:cNvPr id="63" name="Straight Arrow Connector 62">
              <a:extLst>
                <a:ext uri="{FF2B5EF4-FFF2-40B4-BE49-F238E27FC236}">
                  <a16:creationId xmlns:a16="http://schemas.microsoft.com/office/drawing/2014/main" id="{18EF80DF-FA6A-446F-86ED-30F06A24BC32}"/>
                </a:ext>
              </a:extLst>
            </p:cNvPr>
            <p:cNvCxnSpPr>
              <a:cxnSpLocks/>
            </p:cNvCxnSpPr>
            <p:nvPr/>
          </p:nvCxnSpPr>
          <p:spPr>
            <a:xfrm flipV="1">
              <a:off x="6546957" y="3183844"/>
              <a:ext cx="1537042" cy="1086410"/>
            </a:xfrm>
            <a:prstGeom prst="straightConnector1">
              <a:avLst/>
            </a:prstGeom>
            <a:ln w="19050">
              <a:solidFill>
                <a:schemeClr val="bg1">
                  <a:lumMod val="50000"/>
                </a:schemeClr>
              </a:solidFill>
              <a:tailEnd type="triangle"/>
            </a:ln>
          </p:spPr>
          <p:style>
            <a:lnRef idx="2">
              <a:schemeClr val="accent4"/>
            </a:lnRef>
            <a:fillRef idx="0">
              <a:schemeClr val="accent4"/>
            </a:fillRef>
            <a:effectRef idx="1">
              <a:schemeClr val="accent4"/>
            </a:effectRef>
            <a:fontRef idx="minor">
              <a:schemeClr val="tx1"/>
            </a:fontRef>
          </p:style>
        </p:cxnSp>
        <mc:AlternateContent xmlns:mc="http://schemas.openxmlformats.org/markup-compatibility/2006" xmlns:a14="http://schemas.microsoft.com/office/drawing/2010/main">
          <mc:Choice Requires="a14">
            <p:sp>
              <p:nvSpPr>
                <p:cNvPr id="64" name="Rectangle 63">
                  <a:extLst>
                    <a:ext uri="{FF2B5EF4-FFF2-40B4-BE49-F238E27FC236}">
                      <a16:creationId xmlns:a16="http://schemas.microsoft.com/office/drawing/2014/main" id="{AF06B9C4-0291-43C6-B068-8C61BF3D0590}"/>
                    </a:ext>
                  </a:extLst>
                </p:cNvPr>
                <p:cNvSpPr/>
                <p:nvPr/>
              </p:nvSpPr>
              <p:spPr>
                <a:xfrm>
                  <a:off x="7878298" y="2830778"/>
                  <a:ext cx="620106" cy="33393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sz="1400" b="1" i="1" smtClean="0">
                                <a:latin typeface="Cambria Math" panose="02040503050406030204" pitchFamily="18" charset="0"/>
                              </a:rPr>
                            </m:ctrlPr>
                          </m:accPr>
                          <m:e>
                            <m:sSub>
                              <m:sSubPr>
                                <m:ctrlPr>
                                  <a:rPr lang="en-US" sz="1400" b="1" i="1">
                                    <a:latin typeface="Cambria Math" panose="02040503050406030204" pitchFamily="18" charset="0"/>
                                  </a:rPr>
                                </m:ctrlPr>
                              </m:sSubPr>
                              <m:e>
                                <m:r>
                                  <a:rPr lang="en-US" sz="1400" b="1" i="1">
                                    <a:latin typeface="Cambria Math" panose="02040503050406030204" pitchFamily="18" charset="0"/>
                                  </a:rPr>
                                  <m:t>𝑷</m:t>
                                </m:r>
                              </m:e>
                              <m:sub>
                                <m:r>
                                  <a:rPr lang="en-US" sz="1400" b="1" i="1">
                                    <a:latin typeface="Cambria Math" panose="02040503050406030204" pitchFamily="18" charset="0"/>
                                  </a:rPr>
                                  <m:t>𝑭𝑪𝑵</m:t>
                                </m:r>
                              </m:sub>
                            </m:sSub>
                          </m:e>
                        </m:acc>
                      </m:oMath>
                    </m:oMathPara>
                  </a14:m>
                  <a:endParaRPr lang="en-US" sz="1400" b="1" dirty="0"/>
                </a:p>
              </p:txBody>
            </p:sp>
          </mc:Choice>
          <mc:Fallback xmlns="">
            <p:sp>
              <p:nvSpPr>
                <p:cNvPr id="64" name="Rectangle 63">
                  <a:extLst>
                    <a:ext uri="{FF2B5EF4-FFF2-40B4-BE49-F238E27FC236}">
                      <a16:creationId xmlns:a16="http://schemas.microsoft.com/office/drawing/2014/main" id="{AF06B9C4-0291-43C6-B068-8C61BF3D0590}"/>
                    </a:ext>
                  </a:extLst>
                </p:cNvPr>
                <p:cNvSpPr>
                  <a:spLocks noRot="1" noChangeAspect="1" noMove="1" noResize="1" noEditPoints="1" noAdjustHandles="1" noChangeArrowheads="1" noChangeShapeType="1" noTextEdit="1"/>
                </p:cNvSpPr>
                <p:nvPr/>
              </p:nvSpPr>
              <p:spPr>
                <a:xfrm>
                  <a:off x="7878298" y="2830778"/>
                  <a:ext cx="620106" cy="333938"/>
                </a:xfrm>
                <a:prstGeom prst="rect">
                  <a:avLst/>
                </a:prstGeom>
                <a:blipFill>
                  <a:blip r:embed="rId7"/>
                  <a:stretch>
                    <a:fillRect/>
                  </a:stretch>
                </a:blipFill>
              </p:spPr>
              <p:txBody>
                <a:bodyPr/>
                <a:lstStyle/>
                <a:p>
                  <a:r>
                    <a:rPr lang="en-US">
                      <a:noFill/>
                    </a:rPr>
                    <a:t> </a:t>
                  </a:r>
                </a:p>
              </p:txBody>
            </p:sp>
          </mc:Fallback>
        </mc:AlternateContent>
        <p:cxnSp>
          <p:nvCxnSpPr>
            <p:cNvPr id="65" name="Straight Arrow Connector 64">
              <a:extLst>
                <a:ext uri="{FF2B5EF4-FFF2-40B4-BE49-F238E27FC236}">
                  <a16:creationId xmlns:a16="http://schemas.microsoft.com/office/drawing/2014/main" id="{54AC189D-7238-44C2-A292-4617A99EAD1E}"/>
                </a:ext>
              </a:extLst>
            </p:cNvPr>
            <p:cNvCxnSpPr>
              <a:cxnSpLocks/>
            </p:cNvCxnSpPr>
            <p:nvPr/>
          </p:nvCxnSpPr>
          <p:spPr>
            <a:xfrm>
              <a:off x="3346749" y="2034608"/>
              <a:ext cx="3130043" cy="2232344"/>
            </a:xfrm>
            <a:prstGeom prst="straightConnector1">
              <a:avLst/>
            </a:prstGeom>
            <a:ln w="19050">
              <a:solidFill>
                <a:srgbClr val="002060"/>
              </a:solidFill>
              <a:tailEnd type="triangle"/>
            </a:ln>
          </p:spPr>
          <p:style>
            <a:lnRef idx="2">
              <a:schemeClr val="accent6"/>
            </a:lnRef>
            <a:fillRef idx="0">
              <a:schemeClr val="accent6"/>
            </a:fillRef>
            <a:effectRef idx="1">
              <a:schemeClr val="accent6"/>
            </a:effectRef>
            <a:fontRef idx="minor">
              <a:schemeClr val="tx1"/>
            </a:fontRef>
          </p:style>
        </p:cxnSp>
        <mc:AlternateContent xmlns:mc="http://schemas.openxmlformats.org/markup-compatibility/2006" xmlns:a14="http://schemas.microsoft.com/office/drawing/2010/main">
          <mc:Choice Requires="a14">
            <p:sp>
              <p:nvSpPr>
                <p:cNvPr id="66" name="Rectangle 65">
                  <a:extLst>
                    <a:ext uri="{FF2B5EF4-FFF2-40B4-BE49-F238E27FC236}">
                      <a16:creationId xmlns:a16="http://schemas.microsoft.com/office/drawing/2014/main" id="{BA23B485-AE53-4BE1-8C1B-69D9E91121F6}"/>
                    </a:ext>
                  </a:extLst>
                </p:cNvPr>
                <p:cNvSpPr/>
                <p:nvPr/>
              </p:nvSpPr>
              <p:spPr>
                <a:xfrm>
                  <a:off x="5700112" y="2317851"/>
                  <a:ext cx="599267" cy="33393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sz="1400" b="1" i="1" smtClean="0">
                                <a:solidFill>
                                  <a:srgbClr val="002060"/>
                                </a:solidFill>
                                <a:latin typeface="Cambria Math" panose="02040503050406030204" pitchFamily="18" charset="0"/>
                              </a:rPr>
                            </m:ctrlPr>
                          </m:accPr>
                          <m:e>
                            <m:sSub>
                              <m:sSubPr>
                                <m:ctrlPr>
                                  <a:rPr lang="en-US" sz="1400" b="1" i="1">
                                    <a:solidFill>
                                      <a:srgbClr val="002060"/>
                                    </a:solidFill>
                                    <a:latin typeface="Cambria Math" panose="02040503050406030204" pitchFamily="18" charset="0"/>
                                  </a:rPr>
                                </m:ctrlPr>
                              </m:sSubPr>
                              <m:e>
                                <m:r>
                                  <a:rPr lang="en-US" sz="1400" b="1" i="1">
                                    <a:solidFill>
                                      <a:srgbClr val="002060"/>
                                    </a:solidFill>
                                    <a:latin typeface="Cambria Math" panose="02040503050406030204" pitchFamily="18" charset="0"/>
                                  </a:rPr>
                                  <m:t>𝑷</m:t>
                                </m:r>
                              </m:e>
                              <m:sub>
                                <m:r>
                                  <a:rPr lang="en-US" sz="1400" b="1" i="1" smtClean="0">
                                    <a:solidFill>
                                      <a:srgbClr val="002060"/>
                                    </a:solidFill>
                                    <a:latin typeface="Cambria Math" panose="02040503050406030204" pitchFamily="18" charset="0"/>
                                  </a:rPr>
                                  <m:t>𝑮</m:t>
                                </m:r>
                                <m:r>
                                  <a:rPr lang="en-US" sz="1400" b="1" i="1">
                                    <a:solidFill>
                                      <a:srgbClr val="002060"/>
                                    </a:solidFill>
                                    <a:latin typeface="Cambria Math" panose="02040503050406030204" pitchFamily="18" charset="0"/>
                                  </a:rPr>
                                  <m:t>𝑪</m:t>
                                </m:r>
                                <m:r>
                                  <a:rPr lang="en-US" sz="1400" b="1" i="1" smtClean="0">
                                    <a:solidFill>
                                      <a:srgbClr val="002060"/>
                                    </a:solidFill>
                                    <a:latin typeface="Cambria Math" panose="02040503050406030204" pitchFamily="18" charset="0"/>
                                  </a:rPr>
                                  <m:t>𝑺</m:t>
                                </m:r>
                              </m:sub>
                            </m:sSub>
                          </m:e>
                        </m:acc>
                      </m:oMath>
                    </m:oMathPara>
                  </a14:m>
                  <a:endParaRPr lang="en-US" sz="1400" b="1" dirty="0">
                    <a:solidFill>
                      <a:srgbClr val="002060"/>
                    </a:solidFill>
                  </a:endParaRPr>
                </a:p>
              </p:txBody>
            </p:sp>
          </mc:Choice>
          <mc:Fallback xmlns="">
            <p:sp>
              <p:nvSpPr>
                <p:cNvPr id="66" name="Rectangle 65">
                  <a:extLst>
                    <a:ext uri="{FF2B5EF4-FFF2-40B4-BE49-F238E27FC236}">
                      <a16:creationId xmlns:a16="http://schemas.microsoft.com/office/drawing/2014/main" id="{BA23B485-AE53-4BE1-8C1B-69D9E91121F6}"/>
                    </a:ext>
                  </a:extLst>
                </p:cNvPr>
                <p:cNvSpPr>
                  <a:spLocks noRot="1" noChangeAspect="1" noMove="1" noResize="1" noEditPoints="1" noAdjustHandles="1" noChangeArrowheads="1" noChangeShapeType="1" noTextEdit="1"/>
                </p:cNvSpPr>
                <p:nvPr/>
              </p:nvSpPr>
              <p:spPr>
                <a:xfrm>
                  <a:off x="5700112" y="2317851"/>
                  <a:ext cx="599267" cy="333938"/>
                </a:xfrm>
                <a:prstGeom prst="rect">
                  <a:avLst/>
                </a:prstGeom>
                <a:blipFill>
                  <a:blip r:embed="rId8"/>
                  <a:stretch>
                    <a:fillRect/>
                  </a:stretch>
                </a:blipFill>
              </p:spPr>
              <p:txBody>
                <a:bodyPr/>
                <a:lstStyle/>
                <a:p>
                  <a:r>
                    <a:rPr lang="en-US">
                      <a:noFill/>
                    </a:rPr>
                    <a:t> </a:t>
                  </a:r>
                </a:p>
              </p:txBody>
            </p:sp>
          </mc:Fallback>
        </mc:AlternateContent>
        <p:cxnSp>
          <p:nvCxnSpPr>
            <p:cNvPr id="67" name="Straight Connector 66">
              <a:extLst>
                <a:ext uri="{FF2B5EF4-FFF2-40B4-BE49-F238E27FC236}">
                  <a16:creationId xmlns:a16="http://schemas.microsoft.com/office/drawing/2014/main" id="{D3E11B0C-7A27-456A-86D0-A0A9D52F8B2F}"/>
                </a:ext>
              </a:extLst>
            </p:cNvPr>
            <p:cNvCxnSpPr>
              <a:cxnSpLocks/>
            </p:cNvCxnSpPr>
            <p:nvPr/>
          </p:nvCxnSpPr>
          <p:spPr>
            <a:xfrm>
              <a:off x="5637281" y="3979617"/>
              <a:ext cx="729093" cy="734686"/>
            </a:xfrm>
            <a:prstGeom prst="line">
              <a:avLst/>
            </a:prstGeom>
            <a:ln w="57150">
              <a:solidFill>
                <a:schemeClr val="bg1">
                  <a:lumMod val="75000"/>
                </a:schemeClr>
              </a:solidFill>
            </a:ln>
          </p:spPr>
          <p:style>
            <a:lnRef idx="1">
              <a:schemeClr val="accent2"/>
            </a:lnRef>
            <a:fillRef idx="0">
              <a:schemeClr val="accent2"/>
            </a:fillRef>
            <a:effectRef idx="0">
              <a:schemeClr val="accent2"/>
            </a:effectRef>
            <a:fontRef idx="minor">
              <a:schemeClr val="tx1"/>
            </a:fontRef>
          </p:style>
        </p:cxnSp>
        <p:cxnSp>
          <p:nvCxnSpPr>
            <p:cNvPr id="68" name="Straight Connector 67">
              <a:extLst>
                <a:ext uri="{FF2B5EF4-FFF2-40B4-BE49-F238E27FC236}">
                  <a16:creationId xmlns:a16="http://schemas.microsoft.com/office/drawing/2014/main" id="{1EC9FFA4-FE66-4C03-A30E-CE31443C6A13}"/>
                </a:ext>
              </a:extLst>
            </p:cNvPr>
            <p:cNvCxnSpPr>
              <a:cxnSpLocks/>
            </p:cNvCxnSpPr>
            <p:nvPr/>
          </p:nvCxnSpPr>
          <p:spPr>
            <a:xfrm flipV="1">
              <a:off x="6339712" y="4100291"/>
              <a:ext cx="1625328" cy="595954"/>
            </a:xfrm>
            <a:prstGeom prst="line">
              <a:avLst/>
            </a:prstGeom>
            <a:ln w="57150">
              <a:solidFill>
                <a:schemeClr val="bg1">
                  <a:lumMod val="75000"/>
                </a:schemeClr>
              </a:solidFill>
            </a:ln>
          </p:spPr>
          <p:style>
            <a:lnRef idx="1">
              <a:schemeClr val="accent2"/>
            </a:lnRef>
            <a:fillRef idx="0">
              <a:schemeClr val="accent2"/>
            </a:fillRef>
            <a:effectRef idx="0">
              <a:schemeClr val="accent2"/>
            </a:effectRef>
            <a:fontRef idx="minor">
              <a:schemeClr val="tx1"/>
            </a:fontRef>
          </p:style>
        </p:cxnSp>
        <p:cxnSp>
          <p:nvCxnSpPr>
            <p:cNvPr id="69" name="Straight Connector 68">
              <a:extLst>
                <a:ext uri="{FF2B5EF4-FFF2-40B4-BE49-F238E27FC236}">
                  <a16:creationId xmlns:a16="http://schemas.microsoft.com/office/drawing/2014/main" id="{B3DBC8AC-0865-471D-A9C7-C06F551E2D2B}"/>
                </a:ext>
              </a:extLst>
            </p:cNvPr>
            <p:cNvCxnSpPr>
              <a:cxnSpLocks/>
            </p:cNvCxnSpPr>
            <p:nvPr/>
          </p:nvCxnSpPr>
          <p:spPr>
            <a:xfrm flipV="1">
              <a:off x="7938470" y="4092052"/>
              <a:ext cx="1618774" cy="11581"/>
            </a:xfrm>
            <a:prstGeom prst="line">
              <a:avLst/>
            </a:prstGeom>
            <a:ln w="57150">
              <a:solidFill>
                <a:schemeClr val="bg1">
                  <a:lumMod val="75000"/>
                </a:schemeClr>
              </a:solidFill>
            </a:ln>
          </p:spPr>
          <p:style>
            <a:lnRef idx="1">
              <a:schemeClr val="accent2"/>
            </a:lnRef>
            <a:fillRef idx="0">
              <a:schemeClr val="accent2"/>
            </a:fillRef>
            <a:effectRef idx="0">
              <a:schemeClr val="accent2"/>
            </a:effectRef>
            <a:fontRef idx="minor">
              <a:schemeClr val="tx1"/>
            </a:fontRef>
          </p:style>
        </p:cxnSp>
        <p:cxnSp>
          <p:nvCxnSpPr>
            <p:cNvPr id="70" name="Straight Connector 69">
              <a:extLst>
                <a:ext uri="{FF2B5EF4-FFF2-40B4-BE49-F238E27FC236}">
                  <a16:creationId xmlns:a16="http://schemas.microsoft.com/office/drawing/2014/main" id="{76575FB0-EB50-4824-B097-A188EEE23648}"/>
                </a:ext>
              </a:extLst>
            </p:cNvPr>
            <p:cNvCxnSpPr>
              <a:cxnSpLocks/>
            </p:cNvCxnSpPr>
            <p:nvPr/>
          </p:nvCxnSpPr>
          <p:spPr>
            <a:xfrm flipV="1">
              <a:off x="9540498" y="3188507"/>
              <a:ext cx="33492" cy="898889"/>
            </a:xfrm>
            <a:prstGeom prst="line">
              <a:avLst/>
            </a:prstGeom>
            <a:ln w="57150">
              <a:solidFill>
                <a:schemeClr val="bg1">
                  <a:lumMod val="75000"/>
                </a:schemeClr>
              </a:solidFill>
            </a:ln>
          </p:spPr>
          <p:style>
            <a:lnRef idx="1">
              <a:schemeClr val="accent2"/>
            </a:lnRef>
            <a:fillRef idx="0">
              <a:schemeClr val="accent2"/>
            </a:fillRef>
            <a:effectRef idx="0">
              <a:schemeClr val="accent2"/>
            </a:effectRef>
            <a:fontRef idx="minor">
              <a:schemeClr val="tx1"/>
            </a:fontRef>
          </p:style>
        </p:cxnSp>
        <p:cxnSp>
          <p:nvCxnSpPr>
            <p:cNvPr id="71" name="Straight Connector 70">
              <a:extLst>
                <a:ext uri="{FF2B5EF4-FFF2-40B4-BE49-F238E27FC236}">
                  <a16:creationId xmlns:a16="http://schemas.microsoft.com/office/drawing/2014/main" id="{440581AA-3646-4950-A836-4B418A57D732}"/>
                </a:ext>
              </a:extLst>
            </p:cNvPr>
            <p:cNvCxnSpPr>
              <a:cxnSpLocks/>
            </p:cNvCxnSpPr>
            <p:nvPr/>
          </p:nvCxnSpPr>
          <p:spPr>
            <a:xfrm flipV="1">
              <a:off x="9558428" y="3199045"/>
              <a:ext cx="1420503" cy="27587"/>
            </a:xfrm>
            <a:prstGeom prst="line">
              <a:avLst/>
            </a:prstGeom>
            <a:ln w="57150">
              <a:solidFill>
                <a:schemeClr val="bg1">
                  <a:lumMod val="75000"/>
                </a:schemeClr>
              </a:solidFill>
            </a:ln>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8AFB2563-1001-4D8B-80FB-90607A3214BA}"/>
                    </a:ext>
                  </a:extLst>
                </p:cNvPr>
                <p:cNvSpPr txBox="1"/>
                <p:nvPr/>
              </p:nvSpPr>
              <p:spPr>
                <a:xfrm>
                  <a:off x="8888880" y="4321888"/>
                  <a:ext cx="2356637"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rPr>
                          <m:t>𝑵𝒐𝒏</m:t>
                        </m:r>
                        <m:r>
                          <a:rPr lang="en-US" sz="1400" b="1" i="1" dirty="0" smtClean="0">
                            <a:latin typeface="Cambria Math" panose="02040503050406030204" pitchFamily="18" charset="0"/>
                          </a:rPr>
                          <m:t>−</m:t>
                        </m:r>
                        <m:r>
                          <a:rPr lang="en-US" sz="1400" b="1" i="1" dirty="0" smtClean="0">
                            <a:latin typeface="Cambria Math" panose="02040503050406030204" pitchFamily="18" charset="0"/>
                          </a:rPr>
                          <m:t>𝑷𝒍𝒂𝒏𝒆𝒓</m:t>
                        </m:r>
                      </m:oMath>
                    </m:oMathPara>
                  </a14:m>
                  <a:endParaRPr lang="en-US" sz="1400" b="1"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rPr>
                          <m:t> </m:t>
                        </m:r>
                        <m:r>
                          <a:rPr lang="en-US" sz="1400" b="1" i="1" dirty="0" smtClean="0">
                            <a:latin typeface="Cambria Math" panose="02040503050406030204" pitchFamily="18" charset="0"/>
                          </a:rPr>
                          <m:t>𝒔𝒖𝒓𝒇𝒂𝒄𝒆</m:t>
                        </m:r>
                      </m:oMath>
                    </m:oMathPara>
                  </a14:m>
                  <a:endParaRPr lang="en-US" sz="1400" b="1" dirty="0"/>
                </a:p>
              </p:txBody>
            </p:sp>
          </mc:Choice>
          <mc:Fallback xmlns="">
            <p:sp>
              <p:nvSpPr>
                <p:cNvPr id="72" name="TextBox 71">
                  <a:extLst>
                    <a:ext uri="{FF2B5EF4-FFF2-40B4-BE49-F238E27FC236}">
                      <a16:creationId xmlns:a16="http://schemas.microsoft.com/office/drawing/2014/main" id="{8AFB2563-1001-4D8B-80FB-90607A3214BA}"/>
                    </a:ext>
                  </a:extLst>
                </p:cNvPr>
                <p:cNvSpPr txBox="1">
                  <a:spLocks noRot="1" noChangeAspect="1" noMove="1" noResize="1" noEditPoints="1" noAdjustHandles="1" noChangeArrowheads="1" noChangeShapeType="1" noTextEdit="1"/>
                </p:cNvSpPr>
                <p:nvPr/>
              </p:nvSpPr>
              <p:spPr>
                <a:xfrm>
                  <a:off x="8888880" y="4321888"/>
                  <a:ext cx="2356637" cy="523220"/>
                </a:xfrm>
                <a:prstGeom prst="rect">
                  <a:avLst/>
                </a:prstGeom>
                <a:blipFill>
                  <a:blip r:embed="rId9"/>
                  <a:stretch>
                    <a:fillRect/>
                  </a:stretch>
                </a:blipFill>
              </p:spPr>
              <p:txBody>
                <a:bodyPr/>
                <a:lstStyle/>
                <a:p>
                  <a:r>
                    <a:rPr lang="en-US">
                      <a:noFill/>
                    </a:rPr>
                    <a:t> </a:t>
                  </a:r>
                </a:p>
              </p:txBody>
            </p:sp>
          </mc:Fallback>
        </mc:AlternateContent>
        <p:cxnSp>
          <p:nvCxnSpPr>
            <p:cNvPr id="73" name="Straight Arrow Connector 72">
              <a:extLst>
                <a:ext uri="{FF2B5EF4-FFF2-40B4-BE49-F238E27FC236}">
                  <a16:creationId xmlns:a16="http://schemas.microsoft.com/office/drawing/2014/main" id="{EA7A03D0-B0D3-4C34-9D72-BAE1E15E085D}"/>
                </a:ext>
              </a:extLst>
            </p:cNvPr>
            <p:cNvCxnSpPr>
              <a:cxnSpLocks/>
            </p:cNvCxnSpPr>
            <p:nvPr/>
          </p:nvCxnSpPr>
          <p:spPr>
            <a:xfrm flipH="1" flipV="1">
              <a:off x="9615113" y="3895673"/>
              <a:ext cx="271660" cy="44162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208543363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BCDECDF-79E9-4DFE-A167-17CD8863287E}"/>
              </a:ext>
            </a:extLst>
          </p:cNvPr>
          <p:cNvSpPr/>
          <p:nvPr/>
        </p:nvSpPr>
        <p:spPr>
          <a:xfrm>
            <a:off x="508916" y="260873"/>
            <a:ext cx="6050887" cy="461665"/>
          </a:xfrm>
          <a:prstGeom prst="rect">
            <a:avLst/>
          </a:prstGeom>
        </p:spPr>
        <p:txBody>
          <a:bodyPr wrap="none">
            <a:spAutoFit/>
          </a:bodyPr>
          <a:lstStyle/>
          <a:p>
            <a:pPr marL="342900" indent="-342900">
              <a:buFontTx/>
              <a:buChar char="-"/>
            </a:pPr>
            <a:r>
              <a:rPr lang="en-US" sz="2400" u="sng" dirty="0"/>
              <a:t>Engagement Zone for Non-Planer Surfaces </a:t>
            </a:r>
            <a:r>
              <a:rPr lang="en-US" sz="2000" u="sng" dirty="0"/>
              <a:t> </a:t>
            </a:r>
            <a:r>
              <a:rPr lang="en-US" sz="2400" u="sng" dirty="0"/>
              <a:t>  </a:t>
            </a:r>
          </a:p>
        </p:txBody>
      </p:sp>
      <p:sp>
        <p:nvSpPr>
          <p:cNvPr id="3" name="TextBox 2">
            <a:extLst>
              <a:ext uri="{FF2B5EF4-FFF2-40B4-BE49-F238E27FC236}">
                <a16:creationId xmlns:a16="http://schemas.microsoft.com/office/drawing/2014/main" id="{03FF7AC4-1A95-4ABB-B096-650169063377}"/>
              </a:ext>
            </a:extLst>
          </p:cNvPr>
          <p:cNvSpPr txBox="1"/>
          <p:nvPr/>
        </p:nvSpPr>
        <p:spPr>
          <a:xfrm>
            <a:off x="666750" y="1371600"/>
            <a:ext cx="2190793" cy="400110"/>
          </a:xfrm>
          <a:prstGeom prst="rect">
            <a:avLst/>
          </a:prstGeom>
          <a:noFill/>
        </p:spPr>
        <p:txBody>
          <a:bodyPr wrap="none" rtlCol="0">
            <a:spAutoFit/>
          </a:bodyPr>
          <a:lstStyle/>
          <a:p>
            <a:r>
              <a:rPr lang="en-US" sz="2000" b="1" dirty="0"/>
              <a:t>Case: Step Surface </a:t>
            </a:r>
          </a:p>
        </p:txBody>
      </p:sp>
      <p:pic>
        <p:nvPicPr>
          <p:cNvPr id="4" name="Picture 3">
            <a:extLst>
              <a:ext uri="{FF2B5EF4-FFF2-40B4-BE49-F238E27FC236}">
                <a16:creationId xmlns:a16="http://schemas.microsoft.com/office/drawing/2014/main" id="{B1155568-C373-4A88-975B-5295FA59EA43}"/>
              </a:ext>
            </a:extLst>
          </p:cNvPr>
          <p:cNvPicPr/>
          <p:nvPr/>
        </p:nvPicPr>
        <p:blipFill rotWithShape="1">
          <a:blip r:embed="rId2">
            <a:extLst>
              <a:ext uri="{28A0092B-C50C-407E-A947-70E740481C1C}">
                <a14:useLocalDpi xmlns:a14="http://schemas.microsoft.com/office/drawing/2010/main" val="0"/>
              </a:ext>
            </a:extLst>
          </a:blip>
          <a:srcRect t="14629" b="30057"/>
          <a:stretch/>
        </p:blipFill>
        <p:spPr bwMode="auto">
          <a:xfrm>
            <a:off x="4306026" y="1828800"/>
            <a:ext cx="7885974" cy="3714750"/>
          </a:xfrm>
          <a:prstGeom prst="rect">
            <a:avLst/>
          </a:prstGeom>
          <a:ln>
            <a:noFill/>
          </a:ln>
          <a:extLst>
            <a:ext uri="{53640926-AAD7-44D8-BBD7-CCE9431645EC}">
              <a14:shadowObscured xmlns:a14="http://schemas.microsoft.com/office/drawing/2010/main"/>
            </a:ext>
          </a:extLst>
        </p:spPr>
      </p:pic>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7268BFAE-9B06-4B28-8FB5-591A358046AF}"/>
                  </a:ext>
                </a:extLst>
              </p:cNvPr>
              <p:cNvSpPr/>
              <p:nvPr/>
            </p:nvSpPr>
            <p:spPr>
              <a:xfrm>
                <a:off x="718466" y="1966397"/>
                <a:ext cx="6096000" cy="1961050"/>
              </a:xfrm>
              <a:prstGeom prst="rect">
                <a:avLst/>
              </a:prstGeom>
            </p:spPr>
            <p:txBody>
              <a:bodyPr>
                <a:spAutoFit/>
              </a:bodyPr>
              <a:lstStyle/>
              <a:p>
                <a:pPr indent="342900" algn="just">
                  <a:lnSpc>
                    <a:spcPct val="150000"/>
                  </a:lnSpc>
                  <a:spcAft>
                    <a:spcPts val="1000"/>
                  </a:spcAft>
                </a:pPr>
                <a:r>
                  <a:rPr lang="en-US" dirty="0">
                    <a:solidFill>
                      <a:srgbClr val="000000"/>
                    </a:solidFill>
                    <a:latin typeface="Times New Roman" panose="02020603050405020304" pitchFamily="18" charset="0"/>
                    <a:ea typeface="Calibri" panose="020F0502020204030204" pitchFamily="34" charset="0"/>
                  </a:rPr>
                  <a:t>The point </a:t>
                </a:r>
                <a14:m>
                  <m:oMath xmlns:m="http://schemas.openxmlformats.org/officeDocument/2006/math">
                    <m:r>
                      <a:rPr lang="en-US" i="1">
                        <a:solidFill>
                          <a:srgbClr val="000000"/>
                        </a:solidFill>
                        <a:latin typeface="Cambria Math" panose="02040503050406030204" pitchFamily="18" charset="0"/>
                        <a:ea typeface="Calibri" panose="020F0502020204030204" pitchFamily="34" charset="0"/>
                      </a:rPr>
                      <m:t>𝑃</m:t>
                    </m:r>
                    <m:d>
                      <m:dPr>
                        <m:ctrlPr>
                          <a:rPr lang="en-US" i="1">
                            <a:solidFill>
                              <a:srgbClr val="000000"/>
                            </a:solidFill>
                            <a:latin typeface="Cambria Math" panose="02040503050406030204" pitchFamily="18" charset="0"/>
                            <a:ea typeface="Calibri" panose="020F0502020204030204" pitchFamily="34" charset="0"/>
                          </a:rPr>
                        </m:ctrlPr>
                      </m:dPr>
                      <m:e>
                        <m:r>
                          <a:rPr lang="en-US" i="1">
                            <a:solidFill>
                              <a:srgbClr val="000000"/>
                            </a:solidFill>
                            <a:latin typeface="Cambria Math" panose="02040503050406030204" pitchFamily="18" charset="0"/>
                            <a:ea typeface="Calibri" panose="020F0502020204030204" pitchFamily="34" charset="0"/>
                          </a:rPr>
                          <m:t>𝑖</m:t>
                        </m:r>
                        <m:r>
                          <a:rPr lang="en-US" i="1">
                            <a:solidFill>
                              <a:srgbClr val="000000"/>
                            </a:solidFill>
                            <a:latin typeface="Cambria Math" panose="02040503050406030204" pitchFamily="18" charset="0"/>
                            <a:ea typeface="Calibri" panose="020F0502020204030204" pitchFamily="34" charset="0"/>
                          </a:rPr>
                          <m:t>,</m:t>
                        </m:r>
                        <m:r>
                          <a:rPr lang="en-US" i="1">
                            <a:solidFill>
                              <a:srgbClr val="000000"/>
                            </a:solidFill>
                            <a:latin typeface="Cambria Math" panose="02040503050406030204" pitchFamily="18" charset="0"/>
                            <a:ea typeface="Calibri" panose="020F0502020204030204" pitchFamily="34" charset="0"/>
                          </a:rPr>
                          <m:t>𝑗</m:t>
                        </m:r>
                      </m:e>
                    </m:d>
                  </m:oMath>
                </a14:m>
                <a:r>
                  <a:rPr lang="en-US" dirty="0">
                    <a:solidFill>
                      <a:srgbClr val="000000"/>
                    </a:solidFill>
                    <a:latin typeface="Times New Roman" panose="02020603050405020304" pitchFamily="18" charset="0"/>
                    <a:ea typeface="Calibri" panose="020F0502020204030204" pitchFamily="34" charset="0"/>
                  </a:rPr>
                  <a:t> does not lie in the engagement region in the following conditions:</a:t>
                </a:r>
              </a:p>
              <a:p>
                <a:pPr marL="342900" marR="0" lvl="0" indent="-342900" algn="just">
                  <a:lnSpc>
                    <a:spcPct val="150000"/>
                  </a:lnSpc>
                  <a:spcBef>
                    <a:spcPts val="0"/>
                  </a:spcBef>
                  <a:spcAft>
                    <a:spcPts val="1000"/>
                  </a:spcAft>
                  <a:buFont typeface="+mj-lt"/>
                  <a:buAutoNum type="arabicParenR"/>
                </a:pPr>
                <a:r>
                  <a:rPr lang="en-US" dirty="0">
                    <a:solidFill>
                      <a:srgbClr val="000000"/>
                    </a:solidFill>
                    <a:latin typeface="Times New Roman" panose="02020603050405020304" pitchFamily="18" charset="0"/>
                    <a:ea typeface="Calibri" panose="020F0502020204030204" pitchFamily="34" charset="0"/>
                  </a:rPr>
                  <a:t>If </a:t>
                </a:r>
                <a14:m>
                  <m:oMath xmlns:m="http://schemas.openxmlformats.org/officeDocument/2006/math">
                    <m:sSub>
                      <m:sSubPr>
                        <m:ctrlPr>
                          <a:rPr lang="en-US" i="1">
                            <a:solidFill>
                              <a:srgbClr val="000000"/>
                            </a:solidFill>
                            <a:latin typeface="Cambria Math" panose="02040503050406030204" pitchFamily="18" charset="0"/>
                            <a:ea typeface="Calibri" panose="020F0502020204030204" pitchFamily="34" charset="0"/>
                          </a:rPr>
                        </m:ctrlPr>
                      </m:sSubPr>
                      <m:e>
                        <m:r>
                          <a:rPr lang="en-US" i="1">
                            <a:solidFill>
                              <a:srgbClr val="000000"/>
                            </a:solidFill>
                            <a:latin typeface="Cambria Math" panose="02040503050406030204" pitchFamily="18" charset="0"/>
                            <a:ea typeface="Calibri" panose="020F0502020204030204" pitchFamily="34" charset="0"/>
                          </a:rPr>
                          <m:t>𝑃</m:t>
                        </m:r>
                      </m:e>
                      <m:sub>
                        <m:r>
                          <a:rPr lang="en-US" i="1">
                            <a:solidFill>
                              <a:srgbClr val="000000"/>
                            </a:solidFill>
                            <a:latin typeface="Cambria Math" panose="02040503050406030204" pitchFamily="18" charset="0"/>
                            <a:ea typeface="Calibri" panose="020F0502020204030204" pitchFamily="34" charset="0"/>
                          </a:rPr>
                          <m:t>𝑥</m:t>
                        </m:r>
                      </m:sub>
                    </m:sSub>
                    <m:r>
                      <a:rPr lang="en-US" i="1">
                        <a:solidFill>
                          <a:srgbClr val="000000"/>
                        </a:solidFill>
                        <a:latin typeface="Cambria Math" panose="02040503050406030204" pitchFamily="18" charset="0"/>
                        <a:ea typeface="Calibri" panose="020F0502020204030204" pitchFamily="34" charset="0"/>
                      </a:rPr>
                      <m:t>≤</m:t>
                    </m:r>
                    <m:r>
                      <a:rPr lang="en-US" i="1">
                        <a:solidFill>
                          <a:srgbClr val="000000"/>
                        </a:solidFill>
                        <a:latin typeface="Cambria Math" panose="02040503050406030204" pitchFamily="18" charset="0"/>
                        <a:ea typeface="Calibri" panose="020F0502020204030204" pitchFamily="34" charset="0"/>
                      </a:rPr>
                      <m:t>𝑋</m:t>
                    </m:r>
                  </m:oMath>
                </a14:m>
                <a:r>
                  <a:rPr lang="en-US" dirty="0">
                    <a:solidFill>
                      <a:srgbClr val="000000"/>
                    </a:solidFill>
                    <a:latin typeface="Times New Roman" panose="02020603050405020304" pitchFamily="18" charset="0"/>
                    <a:ea typeface="Calibri" panose="020F0502020204030204" pitchFamily="34" charset="0"/>
                  </a:rPr>
                  <a:t> and </a:t>
                </a:r>
                <a14:m>
                  <m:oMath xmlns:m="http://schemas.openxmlformats.org/officeDocument/2006/math">
                    <m:sSub>
                      <m:sSubPr>
                        <m:ctrlPr>
                          <a:rPr lang="en-US" i="1">
                            <a:solidFill>
                              <a:srgbClr val="000000"/>
                            </a:solidFill>
                            <a:latin typeface="Cambria Math" panose="02040503050406030204" pitchFamily="18" charset="0"/>
                            <a:ea typeface="Calibri" panose="020F0502020204030204" pitchFamily="34" charset="0"/>
                          </a:rPr>
                        </m:ctrlPr>
                      </m:sSubPr>
                      <m:e>
                        <m:r>
                          <a:rPr lang="en-US" i="1">
                            <a:solidFill>
                              <a:srgbClr val="000000"/>
                            </a:solidFill>
                            <a:latin typeface="Cambria Math" panose="02040503050406030204" pitchFamily="18" charset="0"/>
                            <a:ea typeface="Calibri" panose="020F0502020204030204" pitchFamily="34" charset="0"/>
                          </a:rPr>
                          <m:t>𝑃</m:t>
                        </m:r>
                      </m:e>
                      <m:sub>
                        <m:r>
                          <a:rPr lang="en-US" i="1">
                            <a:solidFill>
                              <a:srgbClr val="000000"/>
                            </a:solidFill>
                            <a:latin typeface="Cambria Math" panose="02040503050406030204" pitchFamily="18" charset="0"/>
                            <a:ea typeface="Calibri" panose="020F0502020204030204" pitchFamily="34" charset="0"/>
                          </a:rPr>
                          <m:t>𝑧</m:t>
                        </m:r>
                      </m:sub>
                    </m:sSub>
                    <m:r>
                      <a:rPr lang="en-US" i="1">
                        <a:solidFill>
                          <a:srgbClr val="000000"/>
                        </a:solidFill>
                        <a:latin typeface="Cambria Math" panose="02040503050406030204" pitchFamily="18" charset="0"/>
                        <a:ea typeface="Calibri" panose="020F0502020204030204" pitchFamily="34" charset="0"/>
                      </a:rPr>
                      <m:t>&gt;0</m:t>
                    </m:r>
                  </m:oMath>
                </a14:m>
                <a:r>
                  <a:rPr lang="en-US" dirty="0">
                    <a:solidFill>
                      <a:srgbClr val="000000"/>
                    </a:solidFill>
                    <a:latin typeface="Times New Roman" panose="02020603050405020304" pitchFamily="18" charset="0"/>
                    <a:ea typeface="Calibri" panose="020F0502020204030204" pitchFamily="34" charset="0"/>
                  </a:rPr>
                  <a:t>  </a:t>
                </a:r>
              </a:p>
              <a:p>
                <a:pPr marL="342900" marR="0" lvl="0" indent="-342900" algn="just">
                  <a:lnSpc>
                    <a:spcPct val="150000"/>
                  </a:lnSpc>
                  <a:spcBef>
                    <a:spcPts val="0"/>
                  </a:spcBef>
                  <a:spcAft>
                    <a:spcPts val="1000"/>
                  </a:spcAft>
                  <a:buFont typeface="+mj-lt"/>
                  <a:buAutoNum type="arabicParenR"/>
                </a:pPr>
                <a:r>
                  <a:rPr lang="en-US" dirty="0">
                    <a:solidFill>
                      <a:srgbClr val="000000"/>
                    </a:solidFill>
                    <a:latin typeface="Times New Roman" panose="02020603050405020304" pitchFamily="18" charset="0"/>
                    <a:ea typeface="Calibri" panose="020F0502020204030204" pitchFamily="34" charset="0"/>
                  </a:rPr>
                  <a:t>If </a:t>
                </a:r>
                <a14:m>
                  <m:oMath xmlns:m="http://schemas.openxmlformats.org/officeDocument/2006/math">
                    <m:sSub>
                      <m:sSubPr>
                        <m:ctrlPr>
                          <a:rPr lang="en-US" i="1">
                            <a:solidFill>
                              <a:srgbClr val="000000"/>
                            </a:solidFill>
                            <a:latin typeface="Cambria Math" panose="02040503050406030204" pitchFamily="18" charset="0"/>
                            <a:ea typeface="Calibri" panose="020F0502020204030204" pitchFamily="34" charset="0"/>
                          </a:rPr>
                        </m:ctrlPr>
                      </m:sSubPr>
                      <m:e>
                        <m:r>
                          <a:rPr lang="en-US" i="1">
                            <a:solidFill>
                              <a:srgbClr val="000000"/>
                            </a:solidFill>
                            <a:latin typeface="Cambria Math" panose="02040503050406030204" pitchFamily="18" charset="0"/>
                            <a:ea typeface="Calibri" panose="020F0502020204030204" pitchFamily="34" charset="0"/>
                          </a:rPr>
                          <m:t>𝑃</m:t>
                        </m:r>
                      </m:e>
                      <m:sub>
                        <m:r>
                          <a:rPr lang="en-US" i="1">
                            <a:solidFill>
                              <a:srgbClr val="000000"/>
                            </a:solidFill>
                            <a:latin typeface="Cambria Math" panose="02040503050406030204" pitchFamily="18" charset="0"/>
                            <a:ea typeface="Calibri" panose="020F0502020204030204" pitchFamily="34" charset="0"/>
                          </a:rPr>
                          <m:t>𝑥</m:t>
                        </m:r>
                      </m:sub>
                    </m:sSub>
                    <m:r>
                      <a:rPr lang="en-US" i="1">
                        <a:solidFill>
                          <a:srgbClr val="000000"/>
                        </a:solidFill>
                        <a:latin typeface="Cambria Math" panose="02040503050406030204" pitchFamily="18" charset="0"/>
                        <a:ea typeface="Calibri" panose="020F0502020204030204" pitchFamily="34" charset="0"/>
                      </a:rPr>
                      <m:t>&gt;</m:t>
                    </m:r>
                    <m:r>
                      <a:rPr lang="en-US" i="1">
                        <a:solidFill>
                          <a:srgbClr val="000000"/>
                        </a:solidFill>
                        <a:latin typeface="Cambria Math" panose="02040503050406030204" pitchFamily="18" charset="0"/>
                        <a:ea typeface="Calibri" panose="020F0502020204030204" pitchFamily="34" charset="0"/>
                      </a:rPr>
                      <m:t>𝑋</m:t>
                    </m:r>
                  </m:oMath>
                </a14:m>
                <a:r>
                  <a:rPr lang="en-US" dirty="0">
                    <a:solidFill>
                      <a:srgbClr val="000000"/>
                    </a:solidFill>
                    <a:latin typeface="Times New Roman" panose="02020603050405020304" pitchFamily="18" charset="0"/>
                    <a:ea typeface="Calibri" panose="020F0502020204030204" pitchFamily="34" charset="0"/>
                  </a:rPr>
                  <a:t> and </a:t>
                </a:r>
                <a14:m>
                  <m:oMath xmlns:m="http://schemas.openxmlformats.org/officeDocument/2006/math">
                    <m:sSub>
                      <m:sSubPr>
                        <m:ctrlPr>
                          <a:rPr lang="en-US" i="1">
                            <a:solidFill>
                              <a:srgbClr val="000000"/>
                            </a:solidFill>
                            <a:latin typeface="Cambria Math" panose="02040503050406030204" pitchFamily="18" charset="0"/>
                            <a:ea typeface="Calibri" panose="020F0502020204030204" pitchFamily="34" charset="0"/>
                          </a:rPr>
                        </m:ctrlPr>
                      </m:sSubPr>
                      <m:e>
                        <m:r>
                          <a:rPr lang="en-US" i="1">
                            <a:solidFill>
                              <a:srgbClr val="000000"/>
                            </a:solidFill>
                            <a:latin typeface="Cambria Math" panose="02040503050406030204" pitchFamily="18" charset="0"/>
                            <a:ea typeface="Calibri" panose="020F0502020204030204" pitchFamily="34" charset="0"/>
                          </a:rPr>
                          <m:t>𝑃</m:t>
                        </m:r>
                      </m:e>
                      <m:sub>
                        <m:r>
                          <a:rPr lang="en-US" i="1">
                            <a:solidFill>
                              <a:srgbClr val="000000"/>
                            </a:solidFill>
                            <a:latin typeface="Cambria Math" panose="02040503050406030204" pitchFamily="18" charset="0"/>
                            <a:ea typeface="Calibri" panose="020F0502020204030204" pitchFamily="34" charset="0"/>
                          </a:rPr>
                          <m:t>𝑧</m:t>
                        </m:r>
                      </m:sub>
                    </m:sSub>
                    <m:r>
                      <a:rPr lang="en-US" i="1">
                        <a:solidFill>
                          <a:srgbClr val="000000"/>
                        </a:solidFill>
                        <a:latin typeface="Cambria Math" panose="02040503050406030204" pitchFamily="18" charset="0"/>
                        <a:ea typeface="Calibri" panose="020F0502020204030204" pitchFamily="34" charset="0"/>
                      </a:rPr>
                      <m:t>&gt;</m:t>
                    </m:r>
                    <m:r>
                      <a:rPr lang="en-US" i="1">
                        <a:solidFill>
                          <a:srgbClr val="000000"/>
                        </a:solidFill>
                        <a:latin typeface="Cambria Math" panose="02040503050406030204" pitchFamily="18" charset="0"/>
                        <a:ea typeface="Calibri" panose="020F0502020204030204" pitchFamily="34" charset="0"/>
                      </a:rPr>
                      <m:t>𝑍</m:t>
                    </m:r>
                  </m:oMath>
                </a14:m>
                <a:r>
                  <a:rPr lang="en-US" dirty="0">
                    <a:solidFill>
                      <a:srgbClr val="000000"/>
                    </a:solidFill>
                    <a:latin typeface="Times New Roman" panose="02020603050405020304" pitchFamily="18" charset="0"/>
                    <a:ea typeface="Calibri" panose="020F0502020204030204" pitchFamily="34" charset="0"/>
                  </a:rPr>
                  <a:t> </a:t>
                </a:r>
              </a:p>
            </p:txBody>
          </p:sp>
        </mc:Choice>
        <mc:Fallback xmlns="">
          <p:sp>
            <p:nvSpPr>
              <p:cNvPr id="5" name="Rectangle 4">
                <a:extLst>
                  <a:ext uri="{FF2B5EF4-FFF2-40B4-BE49-F238E27FC236}">
                    <a16:creationId xmlns:a16="http://schemas.microsoft.com/office/drawing/2014/main" id="{7268BFAE-9B06-4B28-8FB5-591A358046AF}"/>
                  </a:ext>
                </a:extLst>
              </p:cNvPr>
              <p:cNvSpPr>
                <a:spLocks noRot="1" noChangeAspect="1" noMove="1" noResize="1" noEditPoints="1" noAdjustHandles="1" noChangeArrowheads="1" noChangeShapeType="1" noTextEdit="1"/>
              </p:cNvSpPr>
              <p:nvPr/>
            </p:nvSpPr>
            <p:spPr>
              <a:xfrm>
                <a:off x="718466" y="1966397"/>
                <a:ext cx="6096000" cy="1961050"/>
              </a:xfrm>
              <a:prstGeom prst="rect">
                <a:avLst/>
              </a:prstGeom>
              <a:blipFill>
                <a:blip r:embed="rId3"/>
                <a:stretch>
                  <a:fillRect l="-900" r="-800" b="-4361"/>
                </a:stretch>
              </a:blipFill>
            </p:spPr>
            <p:txBody>
              <a:bodyPr/>
              <a:lstStyle/>
              <a:p>
                <a:r>
                  <a:rPr lang="en-US">
                    <a:noFill/>
                  </a:rPr>
                  <a:t> </a:t>
                </a:r>
              </a:p>
            </p:txBody>
          </p:sp>
        </mc:Fallback>
      </mc:AlternateContent>
    </p:spTree>
    <p:extLst>
      <p:ext uri="{BB962C8B-B14F-4D97-AF65-F5344CB8AC3E}">
        <p14:creationId xmlns:p14="http://schemas.microsoft.com/office/powerpoint/2010/main" val="282990460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INTRODUCTION</a:t>
            </a:r>
          </a:p>
        </p:txBody>
      </p:sp>
      <p:sp>
        <p:nvSpPr>
          <p:cNvPr id="3" name="Content Placeholder 2"/>
          <p:cNvSpPr>
            <a:spLocks noGrp="1"/>
          </p:cNvSpPr>
          <p:nvPr>
            <p:ph idx="1"/>
          </p:nvPr>
        </p:nvSpPr>
        <p:spPr>
          <a:xfrm>
            <a:off x="1097279" y="1845734"/>
            <a:ext cx="10058402" cy="4398312"/>
          </a:xfrm>
        </p:spPr>
        <p:txBody>
          <a:bodyPr>
            <a:noAutofit/>
          </a:bodyPr>
          <a:lstStyle/>
          <a:p>
            <a:pPr>
              <a:buFont typeface="Arial" panose="020B0604020202020204" pitchFamily="34" charset="0"/>
              <a:buChar char="•"/>
            </a:pPr>
            <a:r>
              <a:rPr lang="en-US" sz="2800" dirty="0">
                <a:solidFill>
                  <a:schemeClr val="tx1">
                    <a:lumMod val="85000"/>
                    <a:lumOff val="15000"/>
                  </a:schemeClr>
                </a:solidFill>
              </a:rPr>
              <a:t>Two major groups:</a:t>
            </a:r>
          </a:p>
          <a:p>
            <a:pPr marL="292608" lvl="1" indent="0">
              <a:buNone/>
            </a:pPr>
            <a:r>
              <a:rPr lang="en-US" sz="2600" dirty="0">
                <a:solidFill>
                  <a:schemeClr val="tx1">
                    <a:lumMod val="85000"/>
                    <a:lumOff val="15000"/>
                  </a:schemeClr>
                </a:solidFill>
              </a:rPr>
              <a:t>1) </a:t>
            </a:r>
            <a:r>
              <a:rPr lang="en-US" sz="2800" dirty="0">
                <a:solidFill>
                  <a:schemeClr val="tx1">
                    <a:lumMod val="85000"/>
                    <a:lumOff val="15000"/>
                  </a:schemeClr>
                </a:solidFill>
              </a:rPr>
              <a:t>Y. </a:t>
            </a:r>
            <a:r>
              <a:rPr lang="en-US" sz="2800" dirty="0" err="1">
                <a:solidFill>
                  <a:schemeClr val="tx1">
                    <a:lumMod val="85000"/>
                    <a:lumOff val="15000"/>
                  </a:schemeClr>
                </a:solidFill>
              </a:rPr>
              <a:t>Altintas</a:t>
            </a:r>
            <a:r>
              <a:rPr lang="en-US" sz="2800" dirty="0">
                <a:solidFill>
                  <a:schemeClr val="tx1">
                    <a:lumMod val="85000"/>
                    <a:lumOff val="15000"/>
                  </a:schemeClr>
                </a:solidFill>
              </a:rPr>
              <a:t>: </a:t>
            </a:r>
          </a:p>
          <a:p>
            <a:pPr marL="1172718" lvl="3" indent="-514350">
              <a:buFont typeface="Calibri" pitchFamily="34" charset="0"/>
              <a:buAutoNum type="romanLcParenBoth"/>
            </a:pPr>
            <a:r>
              <a:rPr lang="en-US" sz="2400" dirty="0">
                <a:solidFill>
                  <a:schemeClr val="tx1">
                    <a:lumMod val="85000"/>
                    <a:lumOff val="15000"/>
                  </a:schemeClr>
                </a:solidFill>
              </a:rPr>
              <a:t>Orthogonal Cutting Data for </a:t>
            </a:r>
            <a:r>
              <a:rPr lang="en-US" sz="2400" dirty="0"/>
              <a:t>Ti</a:t>
            </a:r>
            <a:r>
              <a:rPr lang="en-US" sz="2400" baseline="-25000" dirty="0"/>
              <a:t>6</a:t>
            </a:r>
            <a:r>
              <a:rPr lang="en-US" sz="2400" dirty="0"/>
              <a:t>Al</a:t>
            </a:r>
            <a:r>
              <a:rPr lang="en-US" sz="2400" baseline="-25000" dirty="0"/>
              <a:t>4</a:t>
            </a:r>
            <a:r>
              <a:rPr lang="en-US" sz="2400" dirty="0"/>
              <a:t>V</a:t>
            </a:r>
            <a:r>
              <a:rPr lang="en-US" sz="2400" dirty="0">
                <a:solidFill>
                  <a:schemeClr val="tx1">
                    <a:lumMod val="85000"/>
                    <a:lumOff val="15000"/>
                  </a:schemeClr>
                </a:solidFill>
              </a:rPr>
              <a:t> (1995): Experimental </a:t>
            </a:r>
          </a:p>
          <a:p>
            <a:pPr marL="1172718" lvl="3" indent="-514350">
              <a:buFont typeface="Calibri" pitchFamily="34" charset="0"/>
              <a:buAutoNum type="romanLcParenBoth"/>
            </a:pPr>
            <a:r>
              <a:rPr lang="en-US" sz="2400" dirty="0">
                <a:solidFill>
                  <a:schemeClr val="tx1">
                    <a:lumMod val="85000"/>
                    <a:lumOff val="15000"/>
                  </a:schemeClr>
                </a:solidFill>
              </a:rPr>
              <a:t>3-Axis Milling for Ball-End Milling tool (1998) </a:t>
            </a:r>
          </a:p>
          <a:p>
            <a:pPr marL="1172718" lvl="3" indent="-514350">
              <a:buAutoNum type="romanLcParenBoth"/>
            </a:pPr>
            <a:r>
              <a:rPr lang="en-US" sz="2400" dirty="0">
                <a:solidFill>
                  <a:schemeClr val="tx1">
                    <a:lumMod val="85000"/>
                    <a:lumOff val="15000"/>
                  </a:schemeClr>
                </a:solidFill>
              </a:rPr>
              <a:t>3-Axis Milling for Multiple tool (2001)</a:t>
            </a:r>
          </a:p>
          <a:p>
            <a:pPr marL="1172718" lvl="3" indent="-514350">
              <a:buAutoNum type="romanLcParenBoth"/>
            </a:pPr>
            <a:r>
              <a:rPr lang="en-US" sz="2400" dirty="0">
                <a:solidFill>
                  <a:schemeClr val="tx1">
                    <a:lumMod val="85000"/>
                    <a:lumOff val="15000"/>
                  </a:schemeClr>
                </a:solidFill>
              </a:rPr>
              <a:t>5 Axis-Feed Optimization (2008), trajectory shaping (2014), Chattering effect (2016)</a:t>
            </a:r>
            <a:endParaRPr lang="en-US" sz="2800" dirty="0">
              <a:solidFill>
                <a:schemeClr val="tx1">
                  <a:lumMod val="85000"/>
                  <a:lumOff val="15000"/>
                </a:schemeClr>
              </a:solidFill>
            </a:endParaRPr>
          </a:p>
          <a:p>
            <a:pPr marL="292608" lvl="1" indent="0">
              <a:buNone/>
            </a:pPr>
            <a:r>
              <a:rPr lang="en-US" sz="2600" dirty="0">
                <a:solidFill>
                  <a:schemeClr val="tx1">
                    <a:lumMod val="85000"/>
                    <a:lumOff val="15000"/>
                  </a:schemeClr>
                </a:solidFill>
              </a:rPr>
              <a:t>2) </a:t>
            </a:r>
            <a:r>
              <a:rPr lang="en-US" sz="2600" dirty="0" err="1">
                <a:solidFill>
                  <a:schemeClr val="tx1">
                    <a:lumMod val="85000"/>
                    <a:lumOff val="15000"/>
                  </a:schemeClr>
                </a:solidFill>
              </a:rPr>
              <a:t>Ehran</a:t>
            </a:r>
            <a:r>
              <a:rPr lang="en-US" sz="2600" dirty="0">
                <a:solidFill>
                  <a:schemeClr val="tx1">
                    <a:lumMod val="85000"/>
                    <a:lumOff val="15000"/>
                  </a:schemeClr>
                </a:solidFill>
              </a:rPr>
              <a:t> Budak: </a:t>
            </a:r>
            <a:r>
              <a:rPr lang="en-US" dirty="0">
                <a:solidFill>
                  <a:schemeClr val="tx1">
                    <a:lumMod val="85000"/>
                    <a:lumOff val="15000"/>
                  </a:schemeClr>
                </a:solidFill>
              </a:rPr>
              <a:t>(</a:t>
            </a:r>
            <a:r>
              <a:rPr lang="en-US" dirty="0" err="1">
                <a:solidFill>
                  <a:schemeClr val="tx1">
                    <a:lumMod val="85000"/>
                    <a:lumOff val="15000"/>
                  </a:schemeClr>
                </a:solidFill>
              </a:rPr>
              <a:t>Sabanci</a:t>
            </a:r>
            <a:r>
              <a:rPr lang="en-US" dirty="0">
                <a:solidFill>
                  <a:schemeClr val="tx1">
                    <a:lumMod val="85000"/>
                    <a:lumOff val="15000"/>
                  </a:schemeClr>
                </a:solidFill>
              </a:rPr>
              <a:t> University)</a:t>
            </a:r>
          </a:p>
          <a:p>
            <a:pPr marL="1172718" lvl="3" indent="-514350">
              <a:buFont typeface="Calibri" pitchFamily="34" charset="0"/>
              <a:buAutoNum type="romanLcParenBoth"/>
            </a:pPr>
            <a:r>
              <a:rPr lang="en-US" sz="2400" dirty="0">
                <a:solidFill>
                  <a:schemeClr val="tx1">
                    <a:lumMod val="85000"/>
                    <a:lumOff val="15000"/>
                  </a:schemeClr>
                </a:solidFill>
              </a:rPr>
              <a:t>Modelling of 5-Axis Milling forces (2005)</a:t>
            </a:r>
          </a:p>
          <a:p>
            <a:pPr marL="1172718" lvl="3" indent="-514350">
              <a:buFont typeface="Calibri" pitchFamily="34" charset="0"/>
              <a:buAutoNum type="romanLcParenBoth"/>
            </a:pPr>
            <a:r>
              <a:rPr lang="en-US" sz="2400" dirty="0">
                <a:solidFill>
                  <a:schemeClr val="tx1">
                    <a:lumMod val="85000"/>
                    <a:lumOff val="15000"/>
                  </a:schemeClr>
                </a:solidFill>
              </a:rPr>
              <a:t>Inconel 718 alloy machining performance for 5-Axis Milling (2013) </a:t>
            </a:r>
          </a:p>
          <a:p>
            <a:pPr marL="1172718" lvl="3" indent="-514350">
              <a:buFont typeface="Calibri" pitchFamily="34" charset="0"/>
              <a:buAutoNum type="romanLcParenBoth"/>
            </a:pPr>
            <a:endParaRPr lang="en-US" sz="2400" dirty="0">
              <a:solidFill>
                <a:schemeClr val="tx1">
                  <a:lumMod val="85000"/>
                  <a:lumOff val="15000"/>
                </a:schemeClr>
              </a:solidFill>
            </a:endParaRPr>
          </a:p>
          <a:p>
            <a:pPr marL="292608" lvl="1" indent="0">
              <a:buNone/>
            </a:pPr>
            <a:r>
              <a:rPr lang="en-US" sz="2600" dirty="0">
                <a:solidFill>
                  <a:schemeClr val="tx1">
                    <a:lumMod val="85000"/>
                    <a:lumOff val="15000"/>
                  </a:schemeClr>
                </a:solidFill>
              </a:rPr>
              <a:t> </a:t>
            </a:r>
            <a:endParaRPr lang="en-US" sz="2200" dirty="0">
              <a:solidFill>
                <a:schemeClr val="tx1">
                  <a:lumMod val="85000"/>
                  <a:lumOff val="15000"/>
                </a:schemeClr>
              </a:solidFill>
            </a:endParaRPr>
          </a:p>
          <a:p>
            <a:pPr marL="0" indent="0">
              <a:buNone/>
            </a:pPr>
            <a:endParaRPr lang="en-IN" sz="2400" dirty="0">
              <a:solidFill>
                <a:schemeClr val="tx1">
                  <a:lumMod val="85000"/>
                  <a:lumOff val="15000"/>
                </a:schemeClr>
              </a:solidFill>
            </a:endParaRPr>
          </a:p>
        </p:txBody>
      </p:sp>
    </p:spTree>
    <p:extLst>
      <p:ext uri="{BB962C8B-B14F-4D97-AF65-F5344CB8AC3E}">
        <p14:creationId xmlns:p14="http://schemas.microsoft.com/office/powerpoint/2010/main" val="105214544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animEffect transition="in" filter="fade">
                                      <p:cBhvr>
                                        <p:cTn id="17" dur="500"/>
                                        <p:tgtEl>
                                          <p:spTgt spid="3">
                                            <p:txEl>
                                              <p:pRg st="6" end="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fade">
                                      <p:cBhvr>
                                        <p:cTn id="27" dur="500"/>
                                        <p:tgtEl>
                                          <p:spTgt spid="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fade">
                                      <p:cBhvr>
                                        <p:cTn id="32" dur="500"/>
                                        <p:tgtEl>
                                          <p:spTgt spid="3">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fade">
                                      <p:cBhvr>
                                        <p:cTn id="37" dur="500"/>
                                        <p:tgtEl>
                                          <p:spTgt spid="3">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fade">
                                      <p:cBhvr>
                                        <p:cTn id="42" dur="500"/>
                                        <p:tgtEl>
                                          <p:spTgt spid="3">
                                            <p:txEl>
                                              <p:pRg st="5" end="5"/>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DD51A8E-9AF9-49A7-AB7E-FEBB6D8FE907}"/>
              </a:ext>
            </a:extLst>
          </p:cNvPr>
          <p:cNvSpPr/>
          <p:nvPr/>
        </p:nvSpPr>
        <p:spPr>
          <a:xfrm>
            <a:off x="508916" y="260873"/>
            <a:ext cx="4976619" cy="461665"/>
          </a:xfrm>
          <a:prstGeom prst="rect">
            <a:avLst/>
          </a:prstGeom>
        </p:spPr>
        <p:txBody>
          <a:bodyPr wrap="none">
            <a:spAutoFit/>
          </a:bodyPr>
          <a:lstStyle/>
          <a:p>
            <a:pPr marL="342900" indent="-342900">
              <a:buFontTx/>
              <a:buChar char="-"/>
            </a:pPr>
            <a:r>
              <a:rPr lang="en-US" sz="2400" u="sng" dirty="0"/>
              <a:t>Step Over and Surface Roughness </a:t>
            </a:r>
            <a:r>
              <a:rPr lang="en-US" sz="2000" u="sng" dirty="0"/>
              <a:t> </a:t>
            </a:r>
            <a:r>
              <a:rPr lang="en-US" sz="2400" u="sng" dirty="0"/>
              <a:t>  </a:t>
            </a:r>
          </a:p>
        </p:txBody>
      </p:sp>
      <p:grpSp>
        <p:nvGrpSpPr>
          <p:cNvPr id="4" name="Group 3">
            <a:extLst>
              <a:ext uri="{FF2B5EF4-FFF2-40B4-BE49-F238E27FC236}">
                <a16:creationId xmlns:a16="http://schemas.microsoft.com/office/drawing/2014/main" id="{0AF7C803-2224-4559-BD49-7443D8BC80C1}"/>
              </a:ext>
            </a:extLst>
          </p:cNvPr>
          <p:cNvGrpSpPr/>
          <p:nvPr/>
        </p:nvGrpSpPr>
        <p:grpSpPr>
          <a:xfrm rot="1020000">
            <a:off x="3406785" y="728123"/>
            <a:ext cx="4681933" cy="4889342"/>
            <a:chOff x="1799362" y="965101"/>
            <a:chExt cx="4296638" cy="4372440"/>
          </a:xfrm>
        </p:grpSpPr>
        <p:grpSp>
          <p:nvGrpSpPr>
            <p:cNvPr id="37" name="Group 36">
              <a:extLst>
                <a:ext uri="{FF2B5EF4-FFF2-40B4-BE49-F238E27FC236}">
                  <a16:creationId xmlns:a16="http://schemas.microsoft.com/office/drawing/2014/main" id="{087AEDB7-6A64-4B19-A6AC-161F0B5717EB}"/>
                </a:ext>
              </a:extLst>
            </p:cNvPr>
            <p:cNvGrpSpPr/>
            <p:nvPr/>
          </p:nvGrpSpPr>
          <p:grpSpPr>
            <a:xfrm>
              <a:off x="1799362" y="965101"/>
              <a:ext cx="4296638" cy="4350590"/>
              <a:chOff x="3841348" y="911938"/>
              <a:chExt cx="4296638" cy="4350590"/>
            </a:xfrm>
          </p:grpSpPr>
          <p:sp>
            <p:nvSpPr>
              <p:cNvPr id="39" name="Arc 38">
                <a:extLst>
                  <a:ext uri="{FF2B5EF4-FFF2-40B4-BE49-F238E27FC236}">
                    <a16:creationId xmlns:a16="http://schemas.microsoft.com/office/drawing/2014/main" id="{40F887F2-AB86-44C8-9304-0E4A645D9617}"/>
                  </a:ext>
                </a:extLst>
              </p:cNvPr>
              <p:cNvSpPr/>
              <p:nvPr/>
            </p:nvSpPr>
            <p:spPr>
              <a:xfrm>
                <a:off x="3841348" y="911938"/>
                <a:ext cx="4296208" cy="4350590"/>
              </a:xfrm>
              <a:prstGeom prst="arc">
                <a:avLst>
                  <a:gd name="adj1" fmla="val 21446386"/>
                  <a:gd name="adj2" fmla="val 10869581"/>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nvGrpSpPr>
              <p:cNvPr id="40" name="Group 39">
                <a:extLst>
                  <a:ext uri="{FF2B5EF4-FFF2-40B4-BE49-F238E27FC236}">
                    <a16:creationId xmlns:a16="http://schemas.microsoft.com/office/drawing/2014/main" id="{E79A4920-9C28-4013-9F9C-8FAC628112BF}"/>
                  </a:ext>
                </a:extLst>
              </p:cNvPr>
              <p:cNvGrpSpPr/>
              <p:nvPr/>
            </p:nvGrpSpPr>
            <p:grpSpPr>
              <a:xfrm>
                <a:off x="3841348" y="2144270"/>
                <a:ext cx="4296638" cy="899488"/>
                <a:chOff x="3841348" y="2144270"/>
                <a:chExt cx="4296638" cy="899488"/>
              </a:xfrm>
            </p:grpSpPr>
            <p:sp>
              <p:nvSpPr>
                <p:cNvPr id="41" name="Freeform: Shape 40">
                  <a:extLst>
                    <a:ext uri="{FF2B5EF4-FFF2-40B4-BE49-F238E27FC236}">
                      <a16:creationId xmlns:a16="http://schemas.microsoft.com/office/drawing/2014/main" id="{64E2ADD9-8B1E-466F-95AE-03E7F353A411}"/>
                    </a:ext>
                  </a:extLst>
                </p:cNvPr>
                <p:cNvSpPr/>
                <p:nvPr/>
              </p:nvSpPr>
              <p:spPr>
                <a:xfrm>
                  <a:off x="3841348" y="2144270"/>
                  <a:ext cx="4296208" cy="392163"/>
                </a:xfrm>
                <a:custGeom>
                  <a:avLst/>
                  <a:gdLst>
                    <a:gd name="connsiteX0" fmla="*/ 0 w 4333480"/>
                    <a:gd name="connsiteY0" fmla="*/ 358012 h 659689"/>
                    <a:gd name="connsiteX1" fmla="*/ 1168842 w 4333480"/>
                    <a:gd name="connsiteY1" fmla="*/ 55862 h 659689"/>
                    <a:gd name="connsiteX2" fmla="*/ 3355451 w 4333480"/>
                    <a:gd name="connsiteY2" fmla="*/ 652210 h 659689"/>
                    <a:gd name="connsiteX3" fmla="*/ 4333461 w 4333480"/>
                    <a:gd name="connsiteY3" fmla="*/ 365963 h 659689"/>
                    <a:gd name="connsiteX4" fmla="*/ 3379305 w 4333480"/>
                    <a:gd name="connsiteY4" fmla="*/ 203 h 659689"/>
                    <a:gd name="connsiteX5" fmla="*/ 2178658 w 4333480"/>
                    <a:gd name="connsiteY5" fmla="*/ 310304 h 659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33480" h="659689">
                      <a:moveTo>
                        <a:pt x="0" y="358012"/>
                      </a:moveTo>
                      <a:cubicBezTo>
                        <a:pt x="304800" y="182420"/>
                        <a:pt x="609600" y="6829"/>
                        <a:pt x="1168842" y="55862"/>
                      </a:cubicBezTo>
                      <a:cubicBezTo>
                        <a:pt x="1728084" y="104895"/>
                        <a:pt x="2828014" y="600526"/>
                        <a:pt x="3355451" y="652210"/>
                      </a:cubicBezTo>
                      <a:cubicBezTo>
                        <a:pt x="3882888" y="703894"/>
                        <a:pt x="4329485" y="474631"/>
                        <a:pt x="4333461" y="365963"/>
                      </a:cubicBezTo>
                      <a:cubicBezTo>
                        <a:pt x="4337437" y="257295"/>
                        <a:pt x="3738439" y="9479"/>
                        <a:pt x="3379305" y="203"/>
                      </a:cubicBezTo>
                      <a:cubicBezTo>
                        <a:pt x="3020171" y="-9073"/>
                        <a:pt x="2335034" y="302353"/>
                        <a:pt x="2178658" y="310304"/>
                      </a:cubicBezTo>
                    </a:path>
                  </a:pathLst>
                </a:cu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cxnSp>
              <p:nvCxnSpPr>
                <p:cNvPr id="42" name="Straight Connector 41">
                  <a:extLst>
                    <a:ext uri="{FF2B5EF4-FFF2-40B4-BE49-F238E27FC236}">
                      <a16:creationId xmlns:a16="http://schemas.microsoft.com/office/drawing/2014/main" id="{8E4F8C7A-DBD6-4A44-9ED6-52B5FA6BBD2D}"/>
                    </a:ext>
                  </a:extLst>
                </p:cNvPr>
                <p:cNvCxnSpPr>
                  <a:stCxn id="39" idx="2"/>
                </p:cNvCxnSpPr>
                <p:nvPr/>
              </p:nvCxnSpPr>
              <p:spPr>
                <a:xfrm flipH="1" flipV="1">
                  <a:off x="3841348" y="2366667"/>
                  <a:ext cx="430" cy="67709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8119EE-8DF6-457E-AF47-DA41D6C2F1F3}"/>
                    </a:ext>
                  </a:extLst>
                </p:cNvPr>
                <p:cNvCxnSpPr/>
                <p:nvPr/>
              </p:nvCxnSpPr>
              <p:spPr>
                <a:xfrm flipH="1" flipV="1">
                  <a:off x="8137556" y="2340351"/>
                  <a:ext cx="430" cy="67709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C2F107C0-A5C4-4CB1-8591-0A926E7DFC18}"/>
                    </a:ext>
                  </a:extLst>
                </p:cNvPr>
                <p:cNvCxnSpPr>
                  <a:cxnSpLocks/>
                </p:cNvCxnSpPr>
                <p:nvPr/>
              </p:nvCxnSpPr>
              <p:spPr>
                <a:xfrm>
                  <a:off x="3859574" y="3016566"/>
                  <a:ext cx="4275891" cy="15497"/>
                </a:xfrm>
                <a:prstGeom prst="line">
                  <a:avLst/>
                </a:prstGeom>
                <a:ln w="12700">
                  <a:prstDash val="dash"/>
                  <a:headEnd type="none" w="med" len="med"/>
                  <a:tailEnd type="none" w="med" len="med"/>
                </a:ln>
              </p:spPr>
              <p:style>
                <a:lnRef idx="1">
                  <a:schemeClr val="dk1"/>
                </a:lnRef>
                <a:fillRef idx="0">
                  <a:schemeClr val="dk1"/>
                </a:fillRef>
                <a:effectRef idx="0">
                  <a:schemeClr val="dk1"/>
                </a:effectRef>
                <a:fontRef idx="minor">
                  <a:schemeClr val="tx1"/>
                </a:fontRef>
              </p:style>
            </p:cxnSp>
          </p:grpSp>
        </p:grpSp>
        <p:cxnSp>
          <p:nvCxnSpPr>
            <p:cNvPr id="38" name="Straight Connector 37">
              <a:extLst>
                <a:ext uri="{FF2B5EF4-FFF2-40B4-BE49-F238E27FC236}">
                  <a16:creationId xmlns:a16="http://schemas.microsoft.com/office/drawing/2014/main" id="{FF85D98B-E8CF-48E9-B67A-2DA9C9956F46}"/>
                </a:ext>
              </a:extLst>
            </p:cNvPr>
            <p:cNvCxnSpPr>
              <a:cxnSpLocks/>
            </p:cNvCxnSpPr>
            <p:nvPr/>
          </p:nvCxnSpPr>
          <p:spPr>
            <a:xfrm flipV="1">
              <a:off x="3944901" y="2052084"/>
              <a:ext cx="10632" cy="3285457"/>
            </a:xfrm>
            <a:prstGeom prst="line">
              <a:avLst/>
            </a:prstGeom>
            <a:ln w="19050">
              <a:prstDash val="lgDashDotDot"/>
            </a:ln>
          </p:spPr>
          <p:style>
            <a:lnRef idx="1">
              <a:schemeClr val="dk1"/>
            </a:lnRef>
            <a:fillRef idx="0">
              <a:schemeClr val="dk1"/>
            </a:fillRef>
            <a:effectRef idx="0">
              <a:schemeClr val="dk1"/>
            </a:effectRef>
            <a:fontRef idx="minor">
              <a:schemeClr val="tx1"/>
            </a:fontRef>
          </p:style>
        </p:cxnSp>
      </p:grpSp>
      <p:grpSp>
        <p:nvGrpSpPr>
          <p:cNvPr id="5" name="Group 4">
            <a:extLst>
              <a:ext uri="{FF2B5EF4-FFF2-40B4-BE49-F238E27FC236}">
                <a16:creationId xmlns:a16="http://schemas.microsoft.com/office/drawing/2014/main" id="{608910E2-38B7-47D1-83DB-BB8140BA7F3E}"/>
              </a:ext>
            </a:extLst>
          </p:cNvPr>
          <p:cNvGrpSpPr/>
          <p:nvPr/>
        </p:nvGrpSpPr>
        <p:grpSpPr>
          <a:xfrm rot="1020000">
            <a:off x="6747307" y="722538"/>
            <a:ext cx="4681933" cy="4889342"/>
            <a:chOff x="1799362" y="965101"/>
            <a:chExt cx="4296638" cy="4372440"/>
          </a:xfrm>
        </p:grpSpPr>
        <p:grpSp>
          <p:nvGrpSpPr>
            <p:cNvPr id="29" name="Group 28">
              <a:extLst>
                <a:ext uri="{FF2B5EF4-FFF2-40B4-BE49-F238E27FC236}">
                  <a16:creationId xmlns:a16="http://schemas.microsoft.com/office/drawing/2014/main" id="{DCE700B2-0E32-4283-A22A-64E0C95635B3}"/>
                </a:ext>
              </a:extLst>
            </p:cNvPr>
            <p:cNvGrpSpPr/>
            <p:nvPr/>
          </p:nvGrpSpPr>
          <p:grpSpPr>
            <a:xfrm>
              <a:off x="1799362" y="965101"/>
              <a:ext cx="4296638" cy="4350590"/>
              <a:chOff x="3841348" y="911938"/>
              <a:chExt cx="4296638" cy="4350590"/>
            </a:xfrm>
          </p:grpSpPr>
          <p:sp>
            <p:nvSpPr>
              <p:cNvPr id="31" name="Arc 30">
                <a:extLst>
                  <a:ext uri="{FF2B5EF4-FFF2-40B4-BE49-F238E27FC236}">
                    <a16:creationId xmlns:a16="http://schemas.microsoft.com/office/drawing/2014/main" id="{AF00650E-C5B8-4B15-BC80-94126A4D54F7}"/>
                  </a:ext>
                </a:extLst>
              </p:cNvPr>
              <p:cNvSpPr/>
              <p:nvPr/>
            </p:nvSpPr>
            <p:spPr>
              <a:xfrm>
                <a:off x="3841348" y="911938"/>
                <a:ext cx="4296208" cy="4350590"/>
              </a:xfrm>
              <a:prstGeom prst="arc">
                <a:avLst>
                  <a:gd name="adj1" fmla="val 21446386"/>
                  <a:gd name="adj2" fmla="val 10869581"/>
                </a:avLst>
              </a:prstGeom>
              <a:ln w="19050">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nvGrpSpPr>
              <p:cNvPr id="32" name="Group 31">
                <a:extLst>
                  <a:ext uri="{FF2B5EF4-FFF2-40B4-BE49-F238E27FC236}">
                    <a16:creationId xmlns:a16="http://schemas.microsoft.com/office/drawing/2014/main" id="{827008BA-1957-4E24-935F-D91FA2EAECF6}"/>
                  </a:ext>
                </a:extLst>
              </p:cNvPr>
              <p:cNvGrpSpPr/>
              <p:nvPr/>
            </p:nvGrpSpPr>
            <p:grpSpPr>
              <a:xfrm>
                <a:off x="3841348" y="2144270"/>
                <a:ext cx="4296638" cy="899488"/>
                <a:chOff x="3841348" y="2144270"/>
                <a:chExt cx="4296638" cy="899488"/>
              </a:xfrm>
            </p:grpSpPr>
            <p:sp>
              <p:nvSpPr>
                <p:cNvPr id="33" name="Freeform: Shape 32">
                  <a:extLst>
                    <a:ext uri="{FF2B5EF4-FFF2-40B4-BE49-F238E27FC236}">
                      <a16:creationId xmlns:a16="http://schemas.microsoft.com/office/drawing/2014/main" id="{55AA3DD4-9FA4-4794-B3C1-02A686EBECDB}"/>
                    </a:ext>
                  </a:extLst>
                </p:cNvPr>
                <p:cNvSpPr/>
                <p:nvPr/>
              </p:nvSpPr>
              <p:spPr>
                <a:xfrm>
                  <a:off x="3841348" y="2144270"/>
                  <a:ext cx="4296208" cy="392163"/>
                </a:xfrm>
                <a:custGeom>
                  <a:avLst/>
                  <a:gdLst>
                    <a:gd name="connsiteX0" fmla="*/ 0 w 4333480"/>
                    <a:gd name="connsiteY0" fmla="*/ 358012 h 659689"/>
                    <a:gd name="connsiteX1" fmla="*/ 1168842 w 4333480"/>
                    <a:gd name="connsiteY1" fmla="*/ 55862 h 659689"/>
                    <a:gd name="connsiteX2" fmla="*/ 3355451 w 4333480"/>
                    <a:gd name="connsiteY2" fmla="*/ 652210 h 659689"/>
                    <a:gd name="connsiteX3" fmla="*/ 4333461 w 4333480"/>
                    <a:gd name="connsiteY3" fmla="*/ 365963 h 659689"/>
                    <a:gd name="connsiteX4" fmla="*/ 3379305 w 4333480"/>
                    <a:gd name="connsiteY4" fmla="*/ 203 h 659689"/>
                    <a:gd name="connsiteX5" fmla="*/ 2178658 w 4333480"/>
                    <a:gd name="connsiteY5" fmla="*/ 310304 h 659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33480" h="659689">
                      <a:moveTo>
                        <a:pt x="0" y="358012"/>
                      </a:moveTo>
                      <a:cubicBezTo>
                        <a:pt x="304800" y="182420"/>
                        <a:pt x="609600" y="6829"/>
                        <a:pt x="1168842" y="55862"/>
                      </a:cubicBezTo>
                      <a:cubicBezTo>
                        <a:pt x="1728084" y="104895"/>
                        <a:pt x="2828014" y="600526"/>
                        <a:pt x="3355451" y="652210"/>
                      </a:cubicBezTo>
                      <a:cubicBezTo>
                        <a:pt x="3882888" y="703894"/>
                        <a:pt x="4329485" y="474631"/>
                        <a:pt x="4333461" y="365963"/>
                      </a:cubicBezTo>
                      <a:cubicBezTo>
                        <a:pt x="4337437" y="257295"/>
                        <a:pt x="3738439" y="9479"/>
                        <a:pt x="3379305" y="203"/>
                      </a:cubicBezTo>
                      <a:cubicBezTo>
                        <a:pt x="3020171" y="-9073"/>
                        <a:pt x="2335034" y="302353"/>
                        <a:pt x="2178658" y="310304"/>
                      </a:cubicBezTo>
                    </a:path>
                  </a:pathLst>
                </a:custGeom>
                <a:ln>
                  <a:prstDash val="dash"/>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cxnSp>
              <p:nvCxnSpPr>
                <p:cNvPr id="34" name="Straight Connector 33">
                  <a:extLst>
                    <a:ext uri="{FF2B5EF4-FFF2-40B4-BE49-F238E27FC236}">
                      <a16:creationId xmlns:a16="http://schemas.microsoft.com/office/drawing/2014/main" id="{1DC6B78F-91B9-4F4F-80AC-62A066F44F5E}"/>
                    </a:ext>
                  </a:extLst>
                </p:cNvPr>
                <p:cNvCxnSpPr>
                  <a:stCxn id="31" idx="2"/>
                </p:cNvCxnSpPr>
                <p:nvPr/>
              </p:nvCxnSpPr>
              <p:spPr>
                <a:xfrm flipH="1" flipV="1">
                  <a:off x="3841348" y="2366667"/>
                  <a:ext cx="430" cy="677091"/>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F9981F1D-5536-4BEF-9CB2-8E8E5E0E50ED}"/>
                    </a:ext>
                  </a:extLst>
                </p:cNvPr>
                <p:cNvCxnSpPr/>
                <p:nvPr/>
              </p:nvCxnSpPr>
              <p:spPr>
                <a:xfrm flipH="1" flipV="1">
                  <a:off x="8137556" y="2340351"/>
                  <a:ext cx="430" cy="677091"/>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12D0AC13-75B2-40EA-8FF3-AFD6107EC527}"/>
                    </a:ext>
                  </a:extLst>
                </p:cNvPr>
                <p:cNvCxnSpPr>
                  <a:cxnSpLocks/>
                </p:cNvCxnSpPr>
                <p:nvPr/>
              </p:nvCxnSpPr>
              <p:spPr>
                <a:xfrm>
                  <a:off x="3859574" y="3016566"/>
                  <a:ext cx="4275891" cy="15497"/>
                </a:xfrm>
                <a:prstGeom prst="line">
                  <a:avLst/>
                </a:prstGeom>
                <a:ln w="12700">
                  <a:prstDash val="dash"/>
                  <a:headEnd type="none" w="med" len="med"/>
                  <a:tailEnd type="none" w="med" len="med"/>
                </a:ln>
              </p:spPr>
              <p:style>
                <a:lnRef idx="1">
                  <a:schemeClr val="dk1"/>
                </a:lnRef>
                <a:fillRef idx="0">
                  <a:schemeClr val="dk1"/>
                </a:fillRef>
                <a:effectRef idx="0">
                  <a:schemeClr val="dk1"/>
                </a:effectRef>
                <a:fontRef idx="minor">
                  <a:schemeClr val="tx1"/>
                </a:fontRef>
              </p:style>
            </p:cxnSp>
          </p:grpSp>
        </p:grpSp>
        <p:cxnSp>
          <p:nvCxnSpPr>
            <p:cNvPr id="30" name="Straight Connector 29">
              <a:extLst>
                <a:ext uri="{FF2B5EF4-FFF2-40B4-BE49-F238E27FC236}">
                  <a16:creationId xmlns:a16="http://schemas.microsoft.com/office/drawing/2014/main" id="{88645511-AB9E-4C53-826E-EFBB75888B80}"/>
                </a:ext>
              </a:extLst>
            </p:cNvPr>
            <p:cNvCxnSpPr>
              <a:cxnSpLocks/>
            </p:cNvCxnSpPr>
            <p:nvPr/>
          </p:nvCxnSpPr>
          <p:spPr>
            <a:xfrm flipV="1">
              <a:off x="3944901" y="2052084"/>
              <a:ext cx="10632" cy="3285457"/>
            </a:xfrm>
            <a:prstGeom prst="line">
              <a:avLst/>
            </a:prstGeom>
            <a:ln w="19050">
              <a:prstDash val="dash"/>
            </a:ln>
          </p:spPr>
          <p:style>
            <a:lnRef idx="1">
              <a:schemeClr val="dk1"/>
            </a:lnRef>
            <a:fillRef idx="0">
              <a:schemeClr val="dk1"/>
            </a:fillRef>
            <a:effectRef idx="0">
              <a:schemeClr val="dk1"/>
            </a:effectRef>
            <a:fontRef idx="minor">
              <a:schemeClr val="tx1"/>
            </a:fontRef>
          </p:style>
        </p:cxnSp>
      </p:grpSp>
      <p:cxnSp>
        <p:nvCxnSpPr>
          <p:cNvPr id="6" name="Straight Connector 5">
            <a:extLst>
              <a:ext uri="{FF2B5EF4-FFF2-40B4-BE49-F238E27FC236}">
                <a16:creationId xmlns:a16="http://schemas.microsoft.com/office/drawing/2014/main" id="{68026E45-E1C4-4A91-9CCA-AEBBCDCFB879}"/>
              </a:ext>
            </a:extLst>
          </p:cNvPr>
          <p:cNvCxnSpPr>
            <a:cxnSpLocks/>
          </p:cNvCxnSpPr>
          <p:nvPr/>
        </p:nvCxnSpPr>
        <p:spPr>
          <a:xfrm>
            <a:off x="5048346" y="5480978"/>
            <a:ext cx="632673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D162F442-260F-4A1A-8784-A0FC4B32F336}"/>
              </a:ext>
            </a:extLst>
          </p:cNvPr>
          <p:cNvSpPr txBox="1"/>
          <p:nvPr/>
        </p:nvSpPr>
        <p:spPr>
          <a:xfrm>
            <a:off x="10813221" y="2077915"/>
            <a:ext cx="1188279" cy="344162"/>
          </a:xfrm>
          <a:prstGeom prst="rect">
            <a:avLst/>
          </a:prstGeom>
          <a:noFill/>
        </p:spPr>
        <p:txBody>
          <a:bodyPr wrap="none" rtlCol="0">
            <a:spAutoFit/>
          </a:bodyPr>
          <a:lstStyle/>
          <a:p>
            <a:r>
              <a:rPr lang="en-US" sz="1400" b="1" i="1" dirty="0"/>
              <a:t>Previous cut</a:t>
            </a:r>
            <a:endParaRPr lang="en-US" b="1" i="1"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D2E1D3AE-545A-44CF-902D-436D5F48638A}"/>
                  </a:ext>
                </a:extLst>
              </p:cNvPr>
              <p:cNvSpPr txBox="1"/>
              <p:nvPr/>
            </p:nvSpPr>
            <p:spPr>
              <a:xfrm>
                <a:off x="5939035" y="1665589"/>
                <a:ext cx="419570" cy="344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b="1" i="1" smtClean="0">
                          <a:latin typeface="Cambria Math" panose="02040503050406030204" pitchFamily="18" charset="0"/>
                        </a:rPr>
                        <m:t>𝒁</m:t>
                      </m:r>
                      <m:r>
                        <a:rPr lang="en-US" sz="1400" b="1" i="1" smtClean="0">
                          <a:latin typeface="Cambria Math" panose="02040503050406030204" pitchFamily="18" charset="0"/>
                        </a:rPr>
                        <m:t>′</m:t>
                      </m:r>
                    </m:oMath>
                  </m:oMathPara>
                </a14:m>
                <a:endParaRPr lang="en-US" b="1" i="1" dirty="0"/>
              </a:p>
            </p:txBody>
          </p:sp>
        </mc:Choice>
        <mc:Fallback xmlns="">
          <p:sp>
            <p:nvSpPr>
              <p:cNvPr id="8" name="TextBox 7">
                <a:extLst>
                  <a:ext uri="{FF2B5EF4-FFF2-40B4-BE49-F238E27FC236}">
                    <a16:creationId xmlns:a16="http://schemas.microsoft.com/office/drawing/2014/main" id="{D2E1D3AE-545A-44CF-902D-436D5F48638A}"/>
                  </a:ext>
                </a:extLst>
              </p:cNvPr>
              <p:cNvSpPr txBox="1">
                <a:spLocks noRot="1" noChangeAspect="1" noMove="1" noResize="1" noEditPoints="1" noAdjustHandles="1" noChangeArrowheads="1" noChangeShapeType="1" noTextEdit="1"/>
              </p:cNvSpPr>
              <p:nvPr/>
            </p:nvSpPr>
            <p:spPr>
              <a:xfrm>
                <a:off x="5939035" y="1665589"/>
                <a:ext cx="419570" cy="344162"/>
              </a:xfrm>
              <a:prstGeom prst="rect">
                <a:avLst/>
              </a:prstGeom>
              <a:blipFill>
                <a:blip r:embed="rId2"/>
                <a:stretch>
                  <a:fillRect/>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62D5606A-5DD6-44CD-A226-40BA36850414}"/>
              </a:ext>
            </a:extLst>
          </p:cNvPr>
          <p:cNvSpPr txBox="1"/>
          <p:nvPr/>
        </p:nvSpPr>
        <p:spPr>
          <a:xfrm>
            <a:off x="2393068" y="1848612"/>
            <a:ext cx="1107719" cy="344162"/>
          </a:xfrm>
          <a:prstGeom prst="rect">
            <a:avLst/>
          </a:prstGeom>
          <a:noFill/>
        </p:spPr>
        <p:txBody>
          <a:bodyPr wrap="none" rtlCol="0">
            <a:spAutoFit/>
          </a:bodyPr>
          <a:lstStyle/>
          <a:p>
            <a:r>
              <a:rPr lang="en-US" sz="1400" b="1" i="1" dirty="0"/>
              <a:t>Present cut</a:t>
            </a:r>
            <a:endParaRPr lang="en-US" b="1" i="1" dirty="0"/>
          </a:p>
        </p:txBody>
      </p:sp>
      <p:cxnSp>
        <p:nvCxnSpPr>
          <p:cNvPr id="10" name="Straight Connector 9">
            <a:extLst>
              <a:ext uri="{FF2B5EF4-FFF2-40B4-BE49-F238E27FC236}">
                <a16:creationId xmlns:a16="http://schemas.microsoft.com/office/drawing/2014/main" id="{C6BF12AD-8050-483C-A038-79A807CCCCE2}"/>
              </a:ext>
            </a:extLst>
          </p:cNvPr>
          <p:cNvCxnSpPr>
            <a:cxnSpLocks/>
          </p:cNvCxnSpPr>
          <p:nvPr/>
        </p:nvCxnSpPr>
        <p:spPr>
          <a:xfrm flipV="1">
            <a:off x="5057836" y="4018495"/>
            <a:ext cx="1265508" cy="1466049"/>
          </a:xfrm>
          <a:prstGeom prst="line">
            <a:avLst/>
          </a:prstGeom>
          <a:ln w="28575">
            <a:solidFill>
              <a:schemeClr val="accent5">
                <a:lumMod val="75000"/>
              </a:schemeClr>
            </a:solidFill>
            <a:headEnd type="none" w="med" len="med"/>
            <a:tailEnd type="arrow" w="med" len="med"/>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BF8E8E7-5597-4933-A00F-FA969F489F69}"/>
                  </a:ext>
                </a:extLst>
              </p:cNvPr>
              <p:cNvSpPr txBox="1"/>
              <p:nvPr/>
            </p:nvSpPr>
            <p:spPr>
              <a:xfrm>
                <a:off x="5723685" y="4547973"/>
                <a:ext cx="647765" cy="37341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1400" b="1" i="1" smtClean="0">
                              <a:latin typeface="Cambria Math" panose="02040503050406030204" pitchFamily="18" charset="0"/>
                            </a:rPr>
                          </m:ctrlPr>
                        </m:accPr>
                        <m:e>
                          <m:sSub>
                            <m:sSubPr>
                              <m:ctrlPr>
                                <a:rPr lang="en-US" sz="1400" b="1" i="1" smtClean="0">
                                  <a:latin typeface="Cambria Math" panose="02040503050406030204" pitchFamily="18" charset="0"/>
                                </a:rPr>
                              </m:ctrlPr>
                            </m:sSubPr>
                            <m:e>
                              <m:r>
                                <a:rPr lang="en-US" sz="1400" b="1" i="1" smtClean="0">
                                  <a:latin typeface="Cambria Math" panose="02040503050406030204" pitchFamily="18" charset="0"/>
                                </a:rPr>
                                <m:t>𝑷</m:t>
                              </m:r>
                            </m:e>
                            <m:sub>
                              <m:r>
                                <a:rPr lang="en-US" sz="1400" b="1" i="1" smtClean="0">
                                  <a:latin typeface="Cambria Math" panose="02040503050406030204" pitchFamily="18" charset="0"/>
                                </a:rPr>
                                <m:t>𝑭𝑪𝑺</m:t>
                              </m:r>
                            </m:sub>
                          </m:sSub>
                        </m:e>
                      </m:acc>
                    </m:oMath>
                  </m:oMathPara>
                </a14:m>
                <a:endParaRPr lang="en-US" b="1" dirty="0"/>
              </a:p>
            </p:txBody>
          </p:sp>
        </mc:Choice>
        <mc:Fallback xmlns="">
          <p:sp>
            <p:nvSpPr>
              <p:cNvPr id="11" name="TextBox 10">
                <a:extLst>
                  <a:ext uri="{FF2B5EF4-FFF2-40B4-BE49-F238E27FC236}">
                    <a16:creationId xmlns:a16="http://schemas.microsoft.com/office/drawing/2014/main" id="{4BF8E8E7-5597-4933-A00F-FA969F489F69}"/>
                  </a:ext>
                </a:extLst>
              </p:cNvPr>
              <p:cNvSpPr txBox="1">
                <a:spLocks noRot="1" noChangeAspect="1" noMove="1" noResize="1" noEditPoints="1" noAdjustHandles="1" noChangeArrowheads="1" noChangeShapeType="1" noTextEdit="1"/>
              </p:cNvSpPr>
              <p:nvPr/>
            </p:nvSpPr>
            <p:spPr>
              <a:xfrm>
                <a:off x="5723685" y="4547973"/>
                <a:ext cx="647765" cy="373416"/>
              </a:xfrm>
              <a:prstGeom prst="rect">
                <a:avLst/>
              </a:prstGeom>
              <a:blipFill>
                <a:blip r:embed="rId3"/>
                <a:stretch>
                  <a:fillRect/>
                </a:stretch>
              </a:blipFill>
            </p:spPr>
            <p:txBody>
              <a:bodyPr/>
              <a:lstStyle/>
              <a:p>
                <a:r>
                  <a:rPr lang="en-US">
                    <a:noFill/>
                  </a:rPr>
                  <a:t> </a:t>
                </a:r>
              </a:p>
            </p:txBody>
          </p:sp>
        </mc:Fallback>
      </mc:AlternateContent>
      <p:cxnSp>
        <p:nvCxnSpPr>
          <p:cNvPr id="12" name="Straight Connector 11">
            <a:extLst>
              <a:ext uri="{FF2B5EF4-FFF2-40B4-BE49-F238E27FC236}">
                <a16:creationId xmlns:a16="http://schemas.microsoft.com/office/drawing/2014/main" id="{C3BC730D-E4B6-412C-AEA9-65A4C4B211AC}"/>
              </a:ext>
            </a:extLst>
          </p:cNvPr>
          <p:cNvCxnSpPr>
            <a:cxnSpLocks/>
          </p:cNvCxnSpPr>
          <p:nvPr/>
        </p:nvCxnSpPr>
        <p:spPr>
          <a:xfrm>
            <a:off x="6304509" y="4012964"/>
            <a:ext cx="2301174" cy="741654"/>
          </a:xfrm>
          <a:prstGeom prst="line">
            <a:avLst/>
          </a:prstGeom>
          <a:ln w="12700">
            <a:prstDash val="dash"/>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6B7D1829-8592-4834-9EB1-E21EDFC279E7}"/>
              </a:ext>
            </a:extLst>
          </p:cNvPr>
          <p:cNvCxnSpPr>
            <a:cxnSpLocks/>
          </p:cNvCxnSpPr>
          <p:nvPr/>
        </p:nvCxnSpPr>
        <p:spPr>
          <a:xfrm>
            <a:off x="6323344" y="4018495"/>
            <a:ext cx="2065524" cy="1443125"/>
          </a:xfrm>
          <a:prstGeom prst="line">
            <a:avLst/>
          </a:prstGeom>
          <a:ln w="12700">
            <a:prstDash val="dash"/>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C1381852-EEC3-4576-B7E9-7ED2900220C5}"/>
              </a:ext>
            </a:extLst>
          </p:cNvPr>
          <p:cNvCxnSpPr>
            <a:cxnSpLocks/>
          </p:cNvCxnSpPr>
          <p:nvPr/>
        </p:nvCxnSpPr>
        <p:spPr>
          <a:xfrm>
            <a:off x="6342010" y="3903016"/>
            <a:ext cx="2301174" cy="741654"/>
          </a:xfrm>
          <a:prstGeom prst="line">
            <a:avLst/>
          </a:prstGeom>
          <a:ln w="9525">
            <a:prstDash val="solid"/>
            <a:headEnd type="arrow" w="med" len="med"/>
            <a:tailEnd type="arrow" w="med" len="med"/>
          </a:ln>
        </p:spPr>
        <p:style>
          <a:lnRef idx="1">
            <a:schemeClr val="dk1"/>
          </a:lnRef>
          <a:fillRef idx="0">
            <a:schemeClr val="dk1"/>
          </a:fillRef>
          <a:effectRef idx="0">
            <a:schemeClr val="dk1"/>
          </a:effectRef>
          <a:fontRef idx="minor">
            <a:schemeClr val="tx1"/>
          </a:fontRef>
        </p:style>
      </p:cxnSp>
      <p:sp>
        <p:nvSpPr>
          <p:cNvPr id="15" name="Rectangle 14">
            <a:extLst>
              <a:ext uri="{FF2B5EF4-FFF2-40B4-BE49-F238E27FC236}">
                <a16:creationId xmlns:a16="http://schemas.microsoft.com/office/drawing/2014/main" id="{7C5DC71F-5D29-43D0-8A6F-7E91AF3C5524}"/>
              </a:ext>
            </a:extLst>
          </p:cNvPr>
          <p:cNvSpPr/>
          <p:nvPr/>
        </p:nvSpPr>
        <p:spPr>
          <a:xfrm rot="944264">
            <a:off x="8425121" y="4726783"/>
            <a:ext cx="170102" cy="14089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5">
            <a:extLst>
              <a:ext uri="{FF2B5EF4-FFF2-40B4-BE49-F238E27FC236}">
                <a16:creationId xmlns:a16="http://schemas.microsoft.com/office/drawing/2014/main" id="{52EC170D-7548-43FF-BF0D-F31387641C2B}"/>
              </a:ext>
            </a:extLst>
          </p:cNvPr>
          <p:cNvCxnSpPr>
            <a:cxnSpLocks/>
          </p:cNvCxnSpPr>
          <p:nvPr/>
        </p:nvCxnSpPr>
        <p:spPr>
          <a:xfrm>
            <a:off x="6224244" y="4172421"/>
            <a:ext cx="2065524" cy="1443125"/>
          </a:xfrm>
          <a:prstGeom prst="line">
            <a:avLst/>
          </a:prstGeom>
          <a:ln w="9525">
            <a:prstDash val="solid"/>
            <a:headEnd type="arrow" w="med" len="med"/>
            <a:tailEnd type="arrow" w="med" len="med"/>
          </a:ln>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1C5E6114-B75D-4B78-9897-0EEB2745811A}"/>
              </a:ext>
            </a:extLst>
          </p:cNvPr>
          <p:cNvCxnSpPr>
            <a:cxnSpLocks/>
          </p:cNvCxnSpPr>
          <p:nvPr/>
        </p:nvCxnSpPr>
        <p:spPr>
          <a:xfrm flipV="1">
            <a:off x="8458749" y="4792856"/>
            <a:ext cx="231094" cy="707614"/>
          </a:xfrm>
          <a:prstGeom prst="line">
            <a:avLst/>
          </a:prstGeom>
          <a:ln w="9525">
            <a:prstDash val="solid"/>
            <a:headEnd type="arrow" w="med" len="med"/>
            <a:tailEnd type="arrow" w="med" len="med"/>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0AA962E4-DAE1-4B84-8B95-F2C7CC0F9084}"/>
                  </a:ext>
                </a:extLst>
              </p:cNvPr>
              <p:cNvSpPr txBox="1"/>
              <p:nvPr/>
            </p:nvSpPr>
            <p:spPr>
              <a:xfrm>
                <a:off x="7455095" y="4017264"/>
                <a:ext cx="464356" cy="344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400" b="1" i="1" smtClean="0">
                              <a:latin typeface="Cambria Math" panose="02040503050406030204" pitchFamily="18" charset="0"/>
                            </a:rPr>
                          </m:ctrlPr>
                        </m:sSubPr>
                        <m:e>
                          <m:r>
                            <a:rPr lang="en-US" sz="1400" b="1" i="1" smtClean="0">
                              <a:latin typeface="Cambria Math" panose="02040503050406030204" pitchFamily="18" charset="0"/>
                            </a:rPr>
                            <m:t>𝒅</m:t>
                          </m:r>
                        </m:e>
                        <m:sub>
                          <m:r>
                            <a:rPr lang="en-US" sz="1400" b="1" i="1" smtClean="0">
                              <a:latin typeface="Cambria Math" panose="02040503050406030204" pitchFamily="18" charset="0"/>
                            </a:rPr>
                            <m:t>𝟏</m:t>
                          </m:r>
                        </m:sub>
                      </m:sSub>
                    </m:oMath>
                  </m:oMathPara>
                </a14:m>
                <a:endParaRPr lang="en-US" b="1" dirty="0"/>
              </a:p>
            </p:txBody>
          </p:sp>
        </mc:Choice>
        <mc:Fallback xmlns="">
          <p:sp>
            <p:nvSpPr>
              <p:cNvPr id="18" name="TextBox 17">
                <a:extLst>
                  <a:ext uri="{FF2B5EF4-FFF2-40B4-BE49-F238E27FC236}">
                    <a16:creationId xmlns:a16="http://schemas.microsoft.com/office/drawing/2014/main" id="{0AA962E4-DAE1-4B84-8B95-F2C7CC0F9084}"/>
                  </a:ext>
                </a:extLst>
              </p:cNvPr>
              <p:cNvSpPr txBox="1">
                <a:spLocks noRot="1" noChangeAspect="1" noMove="1" noResize="1" noEditPoints="1" noAdjustHandles="1" noChangeArrowheads="1" noChangeShapeType="1" noTextEdit="1"/>
              </p:cNvSpPr>
              <p:nvPr/>
            </p:nvSpPr>
            <p:spPr>
              <a:xfrm>
                <a:off x="7455095" y="4017264"/>
                <a:ext cx="464356" cy="34416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229EB9BC-37CA-41E4-B596-654F10218B53}"/>
                  </a:ext>
                </a:extLst>
              </p:cNvPr>
              <p:cNvSpPr txBox="1"/>
              <p:nvPr/>
            </p:nvSpPr>
            <p:spPr>
              <a:xfrm>
                <a:off x="7925122" y="5568706"/>
                <a:ext cx="1027439" cy="41299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m:t>
                      </m:r>
                      <m:r>
                        <a:rPr lang="en-US" b="1" i="1" smtClean="0">
                          <a:latin typeface="Cambria Math" panose="02040503050406030204" pitchFamily="18" charset="0"/>
                        </a:rPr>
                        <m:t>𝒔</m:t>
                      </m:r>
                      <m:r>
                        <a:rPr lang="en-US" b="1" i="1" smtClean="0">
                          <a:latin typeface="Cambria Math" panose="02040503050406030204" pitchFamily="18" charset="0"/>
                        </a:rPr>
                        <m:t>,</m:t>
                      </m:r>
                      <m:r>
                        <a:rPr lang="en-US" b="1" i="1" smtClean="0">
                          <a:latin typeface="Cambria Math" panose="02040503050406030204" pitchFamily="18" charset="0"/>
                        </a:rPr>
                        <m:t>𝟎</m:t>
                      </m:r>
                      <m:r>
                        <a:rPr lang="en-US" b="1" i="1" smtClean="0">
                          <a:latin typeface="Cambria Math" panose="02040503050406030204" pitchFamily="18" charset="0"/>
                        </a:rPr>
                        <m:t>)</m:t>
                      </m:r>
                    </m:oMath>
                  </m:oMathPara>
                </a14:m>
                <a:endParaRPr lang="en-US" b="1" dirty="0"/>
              </a:p>
            </p:txBody>
          </p:sp>
        </mc:Choice>
        <mc:Fallback xmlns="">
          <p:sp>
            <p:nvSpPr>
              <p:cNvPr id="19" name="TextBox 18">
                <a:extLst>
                  <a:ext uri="{FF2B5EF4-FFF2-40B4-BE49-F238E27FC236}">
                    <a16:creationId xmlns:a16="http://schemas.microsoft.com/office/drawing/2014/main" id="{229EB9BC-37CA-41E4-B596-654F10218B53}"/>
                  </a:ext>
                </a:extLst>
              </p:cNvPr>
              <p:cNvSpPr txBox="1">
                <a:spLocks noRot="1" noChangeAspect="1" noMove="1" noResize="1" noEditPoints="1" noAdjustHandles="1" noChangeArrowheads="1" noChangeShapeType="1" noTextEdit="1"/>
              </p:cNvSpPr>
              <p:nvPr/>
            </p:nvSpPr>
            <p:spPr>
              <a:xfrm>
                <a:off x="7925122" y="5568706"/>
                <a:ext cx="1027439" cy="412994"/>
              </a:xfrm>
              <a:prstGeom prst="rect">
                <a:avLst/>
              </a:prstGeom>
              <a:blipFill>
                <a:blip r:embed="rId5"/>
                <a:stretch>
                  <a:fillRect b="-149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DF4E968E-19AC-441F-A35C-47E26783D3ED}"/>
                  </a:ext>
                </a:extLst>
              </p:cNvPr>
              <p:cNvSpPr txBox="1"/>
              <p:nvPr/>
            </p:nvSpPr>
            <p:spPr>
              <a:xfrm>
                <a:off x="8494303" y="5012149"/>
                <a:ext cx="464356" cy="344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400" b="1" i="1" smtClean="0">
                              <a:latin typeface="Cambria Math" panose="02040503050406030204" pitchFamily="18" charset="0"/>
                            </a:rPr>
                          </m:ctrlPr>
                        </m:sSubPr>
                        <m:e>
                          <m:r>
                            <a:rPr lang="en-US" sz="1400" b="1" i="1" smtClean="0">
                              <a:latin typeface="Cambria Math" panose="02040503050406030204" pitchFamily="18" charset="0"/>
                            </a:rPr>
                            <m:t>𝒅</m:t>
                          </m:r>
                        </m:e>
                        <m:sub>
                          <m:r>
                            <a:rPr lang="en-US" sz="1400" b="1" i="1" smtClean="0">
                              <a:latin typeface="Cambria Math" panose="02040503050406030204" pitchFamily="18" charset="0"/>
                            </a:rPr>
                            <m:t>𝟑</m:t>
                          </m:r>
                        </m:sub>
                      </m:sSub>
                    </m:oMath>
                  </m:oMathPara>
                </a14:m>
                <a:endParaRPr lang="en-US" b="1" dirty="0"/>
              </a:p>
            </p:txBody>
          </p:sp>
        </mc:Choice>
        <mc:Fallback xmlns="">
          <p:sp>
            <p:nvSpPr>
              <p:cNvPr id="20" name="TextBox 19">
                <a:extLst>
                  <a:ext uri="{FF2B5EF4-FFF2-40B4-BE49-F238E27FC236}">
                    <a16:creationId xmlns:a16="http://schemas.microsoft.com/office/drawing/2014/main" id="{DF4E968E-19AC-441F-A35C-47E26783D3ED}"/>
                  </a:ext>
                </a:extLst>
              </p:cNvPr>
              <p:cNvSpPr txBox="1">
                <a:spLocks noRot="1" noChangeAspect="1" noMove="1" noResize="1" noEditPoints="1" noAdjustHandles="1" noChangeArrowheads="1" noChangeShapeType="1" noTextEdit="1"/>
              </p:cNvSpPr>
              <p:nvPr/>
            </p:nvSpPr>
            <p:spPr>
              <a:xfrm>
                <a:off x="8494303" y="5012149"/>
                <a:ext cx="464356" cy="344162"/>
              </a:xfrm>
              <a:prstGeom prst="rect">
                <a:avLst/>
              </a:prstGeom>
              <a:blipFill>
                <a:blip r:embed="rId6"/>
                <a:stretch>
                  <a:fillRect/>
                </a:stretch>
              </a:blipFill>
            </p:spPr>
            <p:txBody>
              <a:bodyPr/>
              <a:lstStyle/>
              <a:p>
                <a:r>
                  <a:rPr lang="en-US">
                    <a:noFill/>
                  </a:rPr>
                  <a:t> </a:t>
                </a:r>
              </a:p>
            </p:txBody>
          </p:sp>
        </mc:Fallback>
      </mc:AlternateContent>
      <p:cxnSp>
        <p:nvCxnSpPr>
          <p:cNvPr id="21" name="Straight Arrow Connector 20">
            <a:extLst>
              <a:ext uri="{FF2B5EF4-FFF2-40B4-BE49-F238E27FC236}">
                <a16:creationId xmlns:a16="http://schemas.microsoft.com/office/drawing/2014/main" id="{6B8CC906-F5B2-49CD-A719-CB88DD1FBA3B}"/>
              </a:ext>
            </a:extLst>
          </p:cNvPr>
          <p:cNvCxnSpPr/>
          <p:nvPr/>
        </p:nvCxnSpPr>
        <p:spPr>
          <a:xfrm flipV="1">
            <a:off x="5057836" y="3421158"/>
            <a:ext cx="0" cy="2079312"/>
          </a:xfrm>
          <a:prstGeom prst="straightConnector1">
            <a:avLst/>
          </a:prstGeom>
          <a:ln w="19050">
            <a:solidFill>
              <a:schemeClr val="accent2"/>
            </a:solidFill>
            <a:tailEnd type="triangle"/>
          </a:ln>
        </p:spPr>
        <p:style>
          <a:lnRef idx="1">
            <a:schemeClr val="accent2"/>
          </a:lnRef>
          <a:fillRef idx="0">
            <a:schemeClr val="accent2"/>
          </a:fillRef>
          <a:effectRef idx="0">
            <a:schemeClr val="accent2"/>
          </a:effectRef>
          <a:fontRef idx="minor">
            <a:schemeClr val="tx1"/>
          </a:fontRef>
        </p:style>
      </p:cxnSp>
      <p:cxnSp>
        <p:nvCxnSpPr>
          <p:cNvPr id="22" name="Straight Arrow Connector 21">
            <a:extLst>
              <a:ext uri="{FF2B5EF4-FFF2-40B4-BE49-F238E27FC236}">
                <a16:creationId xmlns:a16="http://schemas.microsoft.com/office/drawing/2014/main" id="{4A793C1F-74B5-40B2-ABC6-9E0C8EF1C96E}"/>
              </a:ext>
            </a:extLst>
          </p:cNvPr>
          <p:cNvCxnSpPr>
            <a:cxnSpLocks/>
          </p:cNvCxnSpPr>
          <p:nvPr/>
        </p:nvCxnSpPr>
        <p:spPr>
          <a:xfrm flipH="1" flipV="1">
            <a:off x="2784720" y="5492542"/>
            <a:ext cx="2276975" cy="1"/>
          </a:xfrm>
          <a:prstGeom prst="straightConnector1">
            <a:avLst/>
          </a:prstGeom>
          <a:ln w="19050">
            <a:solidFill>
              <a:schemeClr val="accent2"/>
            </a:solidFill>
            <a:tailEnd type="triangle"/>
          </a:ln>
        </p:spPr>
        <p:style>
          <a:lnRef idx="1">
            <a:schemeClr val="accent2"/>
          </a:lnRef>
          <a:fillRef idx="0">
            <a:schemeClr val="accent2"/>
          </a:fillRef>
          <a:effectRef idx="0">
            <a:schemeClr val="accent2"/>
          </a:effectRef>
          <a:fontRef idx="minor">
            <a:schemeClr val="tx1"/>
          </a:fontRef>
        </p:style>
      </p:cxnSp>
      <p:sp>
        <p:nvSpPr>
          <p:cNvPr id="23" name="TextBox 22">
            <a:extLst>
              <a:ext uri="{FF2B5EF4-FFF2-40B4-BE49-F238E27FC236}">
                <a16:creationId xmlns:a16="http://schemas.microsoft.com/office/drawing/2014/main" id="{7A951414-102B-483E-B09B-1FACCC37239F}"/>
              </a:ext>
            </a:extLst>
          </p:cNvPr>
          <p:cNvSpPr txBox="1"/>
          <p:nvPr/>
        </p:nvSpPr>
        <p:spPr>
          <a:xfrm>
            <a:off x="4912465" y="3096231"/>
            <a:ext cx="295550" cy="344162"/>
          </a:xfrm>
          <a:prstGeom prst="rect">
            <a:avLst/>
          </a:prstGeom>
          <a:noFill/>
        </p:spPr>
        <p:txBody>
          <a:bodyPr wrap="none" rtlCol="0">
            <a:spAutoFit/>
          </a:bodyPr>
          <a:lstStyle/>
          <a:p>
            <a:r>
              <a:rPr lang="en-US" sz="1400" b="1" i="1" dirty="0"/>
              <a:t>Z</a:t>
            </a:r>
            <a:endParaRPr lang="en-US" b="1" i="1" dirty="0"/>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74518155-F231-4F28-9E54-40C5DD10ACBB}"/>
                  </a:ext>
                </a:extLst>
              </p:cNvPr>
              <p:cNvSpPr txBox="1"/>
              <p:nvPr/>
            </p:nvSpPr>
            <p:spPr>
              <a:xfrm>
                <a:off x="9301447" y="1674750"/>
                <a:ext cx="470225" cy="344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b="1" i="1" smtClean="0">
                          <a:latin typeface="Cambria Math" panose="02040503050406030204" pitchFamily="18" charset="0"/>
                        </a:rPr>
                        <m:t>𝒁</m:t>
                      </m:r>
                      <m:r>
                        <a:rPr lang="en-US" sz="1400" b="1" i="1" smtClean="0">
                          <a:latin typeface="Cambria Math" panose="02040503050406030204" pitchFamily="18" charset="0"/>
                        </a:rPr>
                        <m:t>′′</m:t>
                      </m:r>
                    </m:oMath>
                  </m:oMathPara>
                </a14:m>
                <a:endParaRPr lang="en-US" b="1" i="1" dirty="0"/>
              </a:p>
            </p:txBody>
          </p:sp>
        </mc:Choice>
        <mc:Fallback xmlns="">
          <p:sp>
            <p:nvSpPr>
              <p:cNvPr id="24" name="TextBox 23">
                <a:extLst>
                  <a:ext uri="{FF2B5EF4-FFF2-40B4-BE49-F238E27FC236}">
                    <a16:creationId xmlns:a16="http://schemas.microsoft.com/office/drawing/2014/main" id="{74518155-F231-4F28-9E54-40C5DD10ACBB}"/>
                  </a:ext>
                </a:extLst>
              </p:cNvPr>
              <p:cNvSpPr txBox="1">
                <a:spLocks noRot="1" noChangeAspect="1" noMove="1" noResize="1" noEditPoints="1" noAdjustHandles="1" noChangeArrowheads="1" noChangeShapeType="1" noTextEdit="1"/>
              </p:cNvSpPr>
              <p:nvPr/>
            </p:nvSpPr>
            <p:spPr>
              <a:xfrm>
                <a:off x="9301447" y="1674750"/>
                <a:ext cx="470225" cy="344162"/>
              </a:xfrm>
              <a:prstGeom prst="rect">
                <a:avLst/>
              </a:prstGeom>
              <a:blipFill>
                <a:blip r:embed="rId7"/>
                <a:stretch>
                  <a:fillRect/>
                </a:stretch>
              </a:blipFill>
            </p:spPr>
            <p:txBody>
              <a:bodyPr/>
              <a:lstStyle/>
              <a:p>
                <a:r>
                  <a:rPr lang="en-US">
                    <a:noFill/>
                  </a:rPr>
                  <a:t> </a:t>
                </a:r>
              </a:p>
            </p:txBody>
          </p:sp>
        </mc:Fallback>
      </mc:AlternateContent>
      <p:sp>
        <p:nvSpPr>
          <p:cNvPr id="25" name="TextBox 24">
            <a:extLst>
              <a:ext uri="{FF2B5EF4-FFF2-40B4-BE49-F238E27FC236}">
                <a16:creationId xmlns:a16="http://schemas.microsoft.com/office/drawing/2014/main" id="{EB6490FB-DDC9-4F84-99D6-178EE585076A}"/>
              </a:ext>
            </a:extLst>
          </p:cNvPr>
          <p:cNvSpPr txBox="1"/>
          <p:nvPr/>
        </p:nvSpPr>
        <p:spPr>
          <a:xfrm>
            <a:off x="2526438" y="5312804"/>
            <a:ext cx="302537" cy="344162"/>
          </a:xfrm>
          <a:prstGeom prst="rect">
            <a:avLst/>
          </a:prstGeom>
          <a:noFill/>
        </p:spPr>
        <p:txBody>
          <a:bodyPr wrap="none" rtlCol="0">
            <a:spAutoFit/>
          </a:bodyPr>
          <a:lstStyle/>
          <a:p>
            <a:r>
              <a:rPr lang="en-US" sz="1400" b="1" i="1" dirty="0"/>
              <a:t>Y</a:t>
            </a:r>
            <a:endParaRPr lang="en-US" b="1" i="1" dirty="0"/>
          </a:p>
        </p:txBody>
      </p:sp>
      <p:sp>
        <p:nvSpPr>
          <p:cNvPr id="26" name="Arc 25">
            <a:extLst>
              <a:ext uri="{FF2B5EF4-FFF2-40B4-BE49-F238E27FC236}">
                <a16:creationId xmlns:a16="http://schemas.microsoft.com/office/drawing/2014/main" id="{4C4A3D72-9D41-498B-8DA2-FBA4634686EF}"/>
              </a:ext>
            </a:extLst>
          </p:cNvPr>
          <p:cNvSpPr/>
          <p:nvPr/>
        </p:nvSpPr>
        <p:spPr>
          <a:xfrm>
            <a:off x="4631265" y="4687818"/>
            <a:ext cx="850888" cy="839728"/>
          </a:xfrm>
          <a:prstGeom prst="arc">
            <a:avLst>
              <a:gd name="adj1" fmla="val 16200000"/>
              <a:gd name="adj2" fmla="val 18098639"/>
            </a:avLst>
          </a:prstGeom>
          <a:ln w="1905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7" name="TextBox 26">
            <a:extLst>
              <a:ext uri="{FF2B5EF4-FFF2-40B4-BE49-F238E27FC236}">
                <a16:creationId xmlns:a16="http://schemas.microsoft.com/office/drawing/2014/main" id="{49CD1665-91DB-4041-9B4A-12EC4FAB5F71}"/>
              </a:ext>
            </a:extLst>
          </p:cNvPr>
          <p:cNvSpPr txBox="1"/>
          <p:nvPr/>
        </p:nvSpPr>
        <p:spPr>
          <a:xfrm>
            <a:off x="5043275" y="4347756"/>
            <a:ext cx="269350" cy="344162"/>
          </a:xfrm>
          <a:prstGeom prst="rect">
            <a:avLst/>
          </a:prstGeom>
          <a:noFill/>
        </p:spPr>
        <p:txBody>
          <a:bodyPr wrap="none" rtlCol="0">
            <a:spAutoFit/>
          </a:bodyPr>
          <a:lstStyle/>
          <a:p>
            <a:r>
              <a:rPr lang="en-US" sz="1400" b="1" i="1" dirty="0"/>
              <a:t>t</a:t>
            </a:r>
            <a:endParaRPr lang="en-US" b="1" i="1" dirty="0"/>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0E81C344-C043-4F43-BC21-7D0BF7067BC8}"/>
                  </a:ext>
                </a:extLst>
              </p:cNvPr>
              <p:cNvSpPr txBox="1"/>
              <p:nvPr/>
            </p:nvSpPr>
            <p:spPr>
              <a:xfrm>
                <a:off x="4640297" y="5546903"/>
                <a:ext cx="863245" cy="41299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m:t>
                      </m:r>
                      <m:r>
                        <a:rPr lang="en-US" b="1" i="1" smtClean="0">
                          <a:latin typeface="Cambria Math" panose="02040503050406030204" pitchFamily="18" charset="0"/>
                        </a:rPr>
                        <m:t>𝟎</m:t>
                      </m:r>
                      <m:r>
                        <a:rPr lang="en-US" b="1" i="1" smtClean="0">
                          <a:latin typeface="Cambria Math" panose="02040503050406030204" pitchFamily="18" charset="0"/>
                        </a:rPr>
                        <m:t>,</m:t>
                      </m:r>
                      <m:r>
                        <a:rPr lang="en-US" b="1" i="1" smtClean="0">
                          <a:latin typeface="Cambria Math" panose="02040503050406030204" pitchFamily="18" charset="0"/>
                        </a:rPr>
                        <m:t>𝟎</m:t>
                      </m:r>
                      <m:r>
                        <a:rPr lang="en-US" b="1" i="1" smtClean="0">
                          <a:latin typeface="Cambria Math" panose="02040503050406030204" pitchFamily="18" charset="0"/>
                        </a:rPr>
                        <m:t>)</m:t>
                      </m:r>
                    </m:oMath>
                  </m:oMathPara>
                </a14:m>
                <a:endParaRPr lang="en-US" b="1" dirty="0"/>
              </a:p>
            </p:txBody>
          </p:sp>
        </mc:Choice>
        <mc:Fallback xmlns="">
          <p:sp>
            <p:nvSpPr>
              <p:cNvPr id="28" name="TextBox 27">
                <a:extLst>
                  <a:ext uri="{FF2B5EF4-FFF2-40B4-BE49-F238E27FC236}">
                    <a16:creationId xmlns:a16="http://schemas.microsoft.com/office/drawing/2014/main" id="{0E81C344-C043-4F43-BC21-7D0BF7067BC8}"/>
                  </a:ext>
                </a:extLst>
              </p:cNvPr>
              <p:cNvSpPr txBox="1">
                <a:spLocks noRot="1" noChangeAspect="1" noMove="1" noResize="1" noEditPoints="1" noAdjustHandles="1" noChangeArrowheads="1" noChangeShapeType="1" noTextEdit="1"/>
              </p:cNvSpPr>
              <p:nvPr/>
            </p:nvSpPr>
            <p:spPr>
              <a:xfrm>
                <a:off x="4640297" y="5546903"/>
                <a:ext cx="863245" cy="412994"/>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98DFC884-F28A-49A8-B90B-7C0B62AEAB34}"/>
                  </a:ext>
                </a:extLst>
              </p:cNvPr>
              <p:cNvSpPr txBox="1"/>
              <p:nvPr/>
            </p:nvSpPr>
            <p:spPr>
              <a:xfrm>
                <a:off x="6759971" y="4757050"/>
                <a:ext cx="464356"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400" b="1" i="1" smtClean="0">
                              <a:latin typeface="Cambria Math" panose="02040503050406030204" pitchFamily="18" charset="0"/>
                            </a:rPr>
                          </m:ctrlPr>
                        </m:sSubPr>
                        <m:e>
                          <m:r>
                            <a:rPr lang="en-US" sz="1400" b="1" i="1" smtClean="0">
                              <a:latin typeface="Cambria Math" panose="02040503050406030204" pitchFamily="18" charset="0"/>
                            </a:rPr>
                            <m:t>𝒅</m:t>
                          </m:r>
                        </m:e>
                        <m:sub>
                          <m:r>
                            <a:rPr lang="en-US" sz="1400" b="1" i="1" smtClean="0">
                              <a:latin typeface="Cambria Math" panose="02040503050406030204" pitchFamily="18" charset="0"/>
                            </a:rPr>
                            <m:t>𝟐</m:t>
                          </m:r>
                        </m:sub>
                      </m:sSub>
                    </m:oMath>
                  </m:oMathPara>
                </a14:m>
                <a:endParaRPr lang="en-US" b="1" dirty="0"/>
              </a:p>
            </p:txBody>
          </p:sp>
        </mc:Choice>
        <mc:Fallback xmlns="">
          <p:sp>
            <p:nvSpPr>
              <p:cNvPr id="45" name="TextBox 44">
                <a:extLst>
                  <a:ext uri="{FF2B5EF4-FFF2-40B4-BE49-F238E27FC236}">
                    <a16:creationId xmlns:a16="http://schemas.microsoft.com/office/drawing/2014/main" id="{98DFC884-F28A-49A8-B90B-7C0B62AEAB34}"/>
                  </a:ext>
                </a:extLst>
              </p:cNvPr>
              <p:cNvSpPr txBox="1">
                <a:spLocks noRot="1" noChangeAspect="1" noMove="1" noResize="1" noEditPoints="1" noAdjustHandles="1" noChangeArrowheads="1" noChangeShapeType="1" noTextEdit="1"/>
              </p:cNvSpPr>
              <p:nvPr/>
            </p:nvSpPr>
            <p:spPr>
              <a:xfrm>
                <a:off x="6759971" y="4757050"/>
                <a:ext cx="464356" cy="307777"/>
              </a:xfrm>
              <a:prstGeom prst="rect">
                <a:avLst/>
              </a:prstGeom>
              <a:blipFill>
                <a:blip r:embed="rId9"/>
                <a:stretch>
                  <a:fillRect/>
                </a:stretch>
              </a:blipFill>
            </p:spPr>
            <p:txBody>
              <a:bodyPr/>
              <a:lstStyle/>
              <a:p>
                <a:r>
                  <a:rPr lang="en-US">
                    <a:noFill/>
                  </a:rPr>
                  <a:t> </a:t>
                </a:r>
              </a:p>
            </p:txBody>
          </p:sp>
        </mc:Fallback>
      </mc:AlternateContent>
      <p:sp>
        <p:nvSpPr>
          <p:cNvPr id="46" name="TextBox 45">
            <a:extLst>
              <a:ext uri="{FF2B5EF4-FFF2-40B4-BE49-F238E27FC236}">
                <a16:creationId xmlns:a16="http://schemas.microsoft.com/office/drawing/2014/main" id="{B98978C0-7A11-4026-8CFD-81D998E5E0B0}"/>
              </a:ext>
            </a:extLst>
          </p:cNvPr>
          <p:cNvSpPr txBox="1"/>
          <p:nvPr/>
        </p:nvSpPr>
        <p:spPr>
          <a:xfrm>
            <a:off x="900751" y="942252"/>
            <a:ext cx="4753609" cy="369332"/>
          </a:xfrm>
          <a:prstGeom prst="rect">
            <a:avLst/>
          </a:prstGeom>
          <a:noFill/>
        </p:spPr>
        <p:txBody>
          <a:bodyPr wrap="none" rtlCol="0">
            <a:spAutoFit/>
          </a:bodyPr>
          <a:lstStyle/>
          <a:p>
            <a:r>
              <a:rPr lang="en-US" i="1" dirty="0"/>
              <a:t>First Cut, following cut, step over, scallop height  </a:t>
            </a:r>
          </a:p>
        </p:txBody>
      </p:sp>
      <p:cxnSp>
        <p:nvCxnSpPr>
          <p:cNvPr id="47" name="Straight Connector 46">
            <a:extLst>
              <a:ext uri="{FF2B5EF4-FFF2-40B4-BE49-F238E27FC236}">
                <a16:creationId xmlns:a16="http://schemas.microsoft.com/office/drawing/2014/main" id="{D6EF26B4-713B-4A8A-89C6-6811F641FDAD}"/>
              </a:ext>
            </a:extLst>
          </p:cNvPr>
          <p:cNvCxnSpPr>
            <a:cxnSpLocks/>
          </p:cNvCxnSpPr>
          <p:nvPr/>
        </p:nvCxnSpPr>
        <p:spPr>
          <a:xfrm>
            <a:off x="7395729" y="4871058"/>
            <a:ext cx="0" cy="590562"/>
          </a:xfrm>
          <a:prstGeom prst="line">
            <a:avLst/>
          </a:prstGeom>
          <a:ln w="19050">
            <a:solidFill>
              <a:srgbClr val="FF0000"/>
            </a:solidFill>
            <a:prstDash val="solid"/>
            <a:headEnd type="arrow" w="med" len="med"/>
            <a:tailEnd type="arrow" w="med" len="med"/>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49" name="Rectangle 48">
                <a:extLst>
                  <a:ext uri="{FF2B5EF4-FFF2-40B4-BE49-F238E27FC236}">
                    <a16:creationId xmlns:a16="http://schemas.microsoft.com/office/drawing/2014/main" id="{44CBBB33-3C79-41D7-ACBF-9E37DC881697}"/>
                  </a:ext>
                </a:extLst>
              </p:cNvPr>
              <p:cNvSpPr/>
              <p:nvPr/>
            </p:nvSpPr>
            <p:spPr>
              <a:xfrm>
                <a:off x="7063831" y="5011180"/>
                <a:ext cx="428707"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h</m:t>
                          </m:r>
                        </m:e>
                        <m:sub>
                          <m:r>
                            <a:rPr lang="en-US" sz="1600" b="0" i="1" smtClean="0">
                              <a:latin typeface="Cambria Math" panose="02040503050406030204" pitchFamily="18" charset="0"/>
                            </a:rPr>
                            <m:t>𝑠</m:t>
                          </m:r>
                        </m:sub>
                      </m:sSub>
                    </m:oMath>
                  </m:oMathPara>
                </a14:m>
                <a:endParaRPr lang="en-US" sz="1600" dirty="0"/>
              </a:p>
            </p:txBody>
          </p:sp>
        </mc:Choice>
        <mc:Fallback xmlns="">
          <p:sp>
            <p:nvSpPr>
              <p:cNvPr id="49" name="Rectangle 48">
                <a:extLst>
                  <a:ext uri="{FF2B5EF4-FFF2-40B4-BE49-F238E27FC236}">
                    <a16:creationId xmlns:a16="http://schemas.microsoft.com/office/drawing/2014/main" id="{44CBBB33-3C79-41D7-ACBF-9E37DC881697}"/>
                  </a:ext>
                </a:extLst>
              </p:cNvPr>
              <p:cNvSpPr>
                <a:spLocks noRot="1" noChangeAspect="1" noMove="1" noResize="1" noEditPoints="1" noAdjustHandles="1" noChangeArrowheads="1" noChangeShapeType="1" noTextEdit="1"/>
              </p:cNvSpPr>
              <p:nvPr/>
            </p:nvSpPr>
            <p:spPr>
              <a:xfrm>
                <a:off x="7063831" y="5011180"/>
                <a:ext cx="428707" cy="338554"/>
              </a:xfrm>
              <a:prstGeom prst="rect">
                <a:avLst/>
              </a:prstGeom>
              <a:blipFill>
                <a:blip r:embed="rId10"/>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34615069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barn(outVertical)">
                                      <p:cBhvr>
                                        <p:cTn id="7" dur="500"/>
                                        <p:tgtEl>
                                          <p:spTgt spid="26"/>
                                        </p:tgtEl>
                                      </p:cBhvr>
                                    </p:animEffect>
                                  </p:childTnLst>
                                </p:cTn>
                              </p:par>
                              <p:par>
                                <p:cTn id="8" presetID="16" presetClass="entr" presetSubtype="37"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barn(outVertical)">
                                      <p:cBhvr>
                                        <p:cTn id="10" dur="500"/>
                                        <p:tgtEl>
                                          <p:spTgt spid="2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4"/>
                                        </p:tgtEl>
                                        <p:attrNameLst>
                                          <p:attrName>style.visibility</p:attrName>
                                        </p:attrNameLst>
                                      </p:cBhvr>
                                      <p:to>
                                        <p:strVal val="visible"/>
                                      </p:to>
                                    </p:set>
                                    <p:animEffect transition="in" filter="fade">
                                      <p:cBhvr>
                                        <p:cTn id="18" dur="500"/>
                                        <p:tgtEl>
                                          <p:spTgt spid="24"/>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nodeType="click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wipe(down)">
                                      <p:cBhvr>
                                        <p:cTn id="26" dur="500"/>
                                        <p:tgtEl>
                                          <p:spTgt spid="10"/>
                                        </p:tgtEl>
                                      </p:cBhvr>
                                    </p:animEffect>
                                  </p:childTnLst>
                                </p:cTn>
                              </p:par>
                              <p:par>
                                <p:cTn id="27" presetID="10" presetClass="entr" presetSubtype="0" fill="hold" grpId="0" nodeType="withEffect">
                                  <p:stCondLst>
                                    <p:cond delay="250"/>
                                  </p:stCondLst>
                                  <p:childTnLst>
                                    <p:set>
                                      <p:cBhvr>
                                        <p:cTn id="28" dur="1" fill="hold">
                                          <p:stCondLst>
                                            <p:cond delay="0"/>
                                          </p:stCondLst>
                                        </p:cTn>
                                        <p:tgtEl>
                                          <p:spTgt spid="11"/>
                                        </p:tgtEl>
                                        <p:attrNameLst>
                                          <p:attrName>style.visibility</p:attrName>
                                        </p:attrNameLst>
                                      </p:cBhvr>
                                      <p:to>
                                        <p:strVal val="visible"/>
                                      </p:to>
                                    </p:set>
                                    <p:animEffect transition="in" filter="fade">
                                      <p:cBhvr>
                                        <p:cTn id="29" dur="500"/>
                                        <p:tgtEl>
                                          <p:spTgt spid="11"/>
                                        </p:tgtEl>
                                      </p:cBhvr>
                                    </p:animEffect>
                                  </p:childTnLst>
                                </p:cTn>
                              </p:par>
                            </p:childTnLst>
                          </p:cTn>
                        </p:par>
                      </p:childTnLst>
                    </p:cTn>
                  </p:par>
                  <p:par>
                    <p:cTn id="30" fill="hold">
                      <p:stCondLst>
                        <p:cond delay="indefinite"/>
                      </p:stCondLst>
                      <p:childTnLst>
                        <p:par>
                          <p:cTn id="31" fill="hold">
                            <p:stCondLst>
                              <p:cond delay="0"/>
                            </p:stCondLst>
                            <p:childTnLst>
                              <p:par>
                                <p:cTn id="32" presetID="16" presetClass="entr" presetSubtype="37" fill="hold" grpId="0" nodeType="click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barn(outVertical)">
                                      <p:cBhvr>
                                        <p:cTn id="34" dur="500"/>
                                        <p:tgtEl>
                                          <p:spTgt spid="18"/>
                                        </p:tgtEl>
                                      </p:cBhvr>
                                    </p:animEffect>
                                  </p:childTnLst>
                                </p:cTn>
                              </p:par>
                              <p:par>
                                <p:cTn id="35" presetID="16" presetClass="entr" presetSubtype="37" fill="hold" nodeType="with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barn(outVertical)">
                                      <p:cBhvr>
                                        <p:cTn id="37" dur="500"/>
                                        <p:tgtEl>
                                          <p:spTgt spid="14"/>
                                        </p:tgtEl>
                                      </p:cBhvr>
                                    </p:animEffect>
                                  </p:childTnLst>
                                </p:cTn>
                              </p:par>
                              <p:par>
                                <p:cTn id="38" presetID="16" presetClass="entr" presetSubtype="37" fill="hold" nodeType="withEffect">
                                  <p:stCondLst>
                                    <p:cond delay="0"/>
                                  </p:stCondLst>
                                  <p:childTnLst>
                                    <p:set>
                                      <p:cBhvr>
                                        <p:cTn id="39" dur="1" fill="hold">
                                          <p:stCondLst>
                                            <p:cond delay="0"/>
                                          </p:stCondLst>
                                        </p:cTn>
                                        <p:tgtEl>
                                          <p:spTgt spid="16"/>
                                        </p:tgtEl>
                                        <p:attrNameLst>
                                          <p:attrName>style.visibility</p:attrName>
                                        </p:attrNameLst>
                                      </p:cBhvr>
                                      <p:to>
                                        <p:strVal val="visible"/>
                                      </p:to>
                                    </p:set>
                                    <p:animEffect transition="in" filter="barn(outVertical)">
                                      <p:cBhvr>
                                        <p:cTn id="40" dur="500"/>
                                        <p:tgtEl>
                                          <p:spTgt spid="16"/>
                                        </p:tgtEl>
                                      </p:cBhvr>
                                    </p:animEffect>
                                  </p:childTnLst>
                                </p:cTn>
                              </p:par>
                              <p:par>
                                <p:cTn id="41" presetID="16" presetClass="entr" presetSubtype="37" fill="hold" grpId="0" nodeType="withEffect">
                                  <p:stCondLst>
                                    <p:cond delay="0"/>
                                  </p:stCondLst>
                                  <p:childTnLst>
                                    <p:set>
                                      <p:cBhvr>
                                        <p:cTn id="42" dur="1" fill="hold">
                                          <p:stCondLst>
                                            <p:cond delay="0"/>
                                          </p:stCondLst>
                                        </p:cTn>
                                        <p:tgtEl>
                                          <p:spTgt spid="45"/>
                                        </p:tgtEl>
                                        <p:attrNameLst>
                                          <p:attrName>style.visibility</p:attrName>
                                        </p:attrNameLst>
                                      </p:cBhvr>
                                      <p:to>
                                        <p:strVal val="visible"/>
                                      </p:to>
                                    </p:set>
                                    <p:animEffect transition="in" filter="barn(outVertical)">
                                      <p:cBhvr>
                                        <p:cTn id="43" dur="500"/>
                                        <p:tgtEl>
                                          <p:spTgt spid="45"/>
                                        </p:tgtEl>
                                      </p:cBhvr>
                                    </p:animEffect>
                                  </p:childTnLst>
                                </p:cTn>
                              </p:par>
                              <p:par>
                                <p:cTn id="44" presetID="16" presetClass="entr" presetSubtype="37" fill="hold" grpId="0" nodeType="withEffect">
                                  <p:stCondLst>
                                    <p:cond delay="0"/>
                                  </p:stCondLst>
                                  <p:childTnLst>
                                    <p:set>
                                      <p:cBhvr>
                                        <p:cTn id="45" dur="1" fill="hold">
                                          <p:stCondLst>
                                            <p:cond delay="0"/>
                                          </p:stCondLst>
                                        </p:cTn>
                                        <p:tgtEl>
                                          <p:spTgt spid="20"/>
                                        </p:tgtEl>
                                        <p:attrNameLst>
                                          <p:attrName>style.visibility</p:attrName>
                                        </p:attrNameLst>
                                      </p:cBhvr>
                                      <p:to>
                                        <p:strVal val="visible"/>
                                      </p:to>
                                    </p:set>
                                    <p:animEffect transition="in" filter="barn(outVertical)">
                                      <p:cBhvr>
                                        <p:cTn id="46" dur="500"/>
                                        <p:tgtEl>
                                          <p:spTgt spid="20"/>
                                        </p:tgtEl>
                                      </p:cBhvr>
                                    </p:animEffect>
                                  </p:childTnLst>
                                </p:cTn>
                              </p:par>
                              <p:par>
                                <p:cTn id="47" presetID="16" presetClass="entr" presetSubtype="37" fill="hold" nodeType="withEffect">
                                  <p:stCondLst>
                                    <p:cond delay="0"/>
                                  </p:stCondLst>
                                  <p:childTnLst>
                                    <p:set>
                                      <p:cBhvr>
                                        <p:cTn id="48" dur="1" fill="hold">
                                          <p:stCondLst>
                                            <p:cond delay="0"/>
                                          </p:stCondLst>
                                        </p:cTn>
                                        <p:tgtEl>
                                          <p:spTgt spid="17"/>
                                        </p:tgtEl>
                                        <p:attrNameLst>
                                          <p:attrName>style.visibility</p:attrName>
                                        </p:attrNameLst>
                                      </p:cBhvr>
                                      <p:to>
                                        <p:strVal val="visible"/>
                                      </p:to>
                                    </p:set>
                                    <p:animEffect transition="in" filter="barn(outVertical)">
                                      <p:cBhvr>
                                        <p:cTn id="49" dur="500"/>
                                        <p:tgtEl>
                                          <p:spTgt spid="17"/>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9"/>
                                        </p:tgtEl>
                                        <p:attrNameLst>
                                          <p:attrName>style.visibility</p:attrName>
                                        </p:attrNameLst>
                                      </p:cBhvr>
                                      <p:to>
                                        <p:strVal val="visible"/>
                                      </p:to>
                                    </p:set>
                                    <p:animEffect transition="in" filter="fade">
                                      <p:cBhvr>
                                        <p:cTn id="52" dur="500"/>
                                        <p:tgtEl>
                                          <p:spTgt spid="19"/>
                                        </p:tgtEl>
                                      </p:cBhvr>
                                    </p:animEffect>
                                  </p:childTnLst>
                                </p:cTn>
                              </p:par>
                              <p:par>
                                <p:cTn id="53" presetID="16" presetClass="entr" presetSubtype="37" fill="hold" nodeType="withEffect">
                                  <p:stCondLst>
                                    <p:cond delay="0"/>
                                  </p:stCondLst>
                                  <p:childTnLst>
                                    <p:set>
                                      <p:cBhvr>
                                        <p:cTn id="54" dur="1" fill="hold">
                                          <p:stCondLst>
                                            <p:cond delay="0"/>
                                          </p:stCondLst>
                                        </p:cTn>
                                        <p:tgtEl>
                                          <p:spTgt spid="12"/>
                                        </p:tgtEl>
                                        <p:attrNameLst>
                                          <p:attrName>style.visibility</p:attrName>
                                        </p:attrNameLst>
                                      </p:cBhvr>
                                      <p:to>
                                        <p:strVal val="visible"/>
                                      </p:to>
                                    </p:set>
                                    <p:animEffect transition="in" filter="barn(outVertical)">
                                      <p:cBhvr>
                                        <p:cTn id="55" dur="500"/>
                                        <p:tgtEl>
                                          <p:spTgt spid="12"/>
                                        </p:tgtEl>
                                      </p:cBhvr>
                                    </p:animEffect>
                                  </p:childTnLst>
                                </p:cTn>
                              </p:par>
                              <p:par>
                                <p:cTn id="56" presetID="16" presetClass="entr" presetSubtype="37" fill="hold" nodeType="withEffect">
                                  <p:stCondLst>
                                    <p:cond delay="0"/>
                                  </p:stCondLst>
                                  <p:childTnLst>
                                    <p:set>
                                      <p:cBhvr>
                                        <p:cTn id="57" dur="1" fill="hold">
                                          <p:stCondLst>
                                            <p:cond delay="0"/>
                                          </p:stCondLst>
                                        </p:cTn>
                                        <p:tgtEl>
                                          <p:spTgt spid="13"/>
                                        </p:tgtEl>
                                        <p:attrNameLst>
                                          <p:attrName>style.visibility</p:attrName>
                                        </p:attrNameLst>
                                      </p:cBhvr>
                                      <p:to>
                                        <p:strVal val="visible"/>
                                      </p:to>
                                    </p:set>
                                    <p:animEffect transition="in" filter="barn(outVertical)">
                                      <p:cBhvr>
                                        <p:cTn id="58" dur="500"/>
                                        <p:tgtEl>
                                          <p:spTgt spid="13"/>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5"/>
                                        </p:tgtEl>
                                        <p:attrNameLst>
                                          <p:attrName>style.visibility</p:attrName>
                                        </p:attrNameLst>
                                      </p:cBhvr>
                                      <p:to>
                                        <p:strVal val="visible"/>
                                      </p:to>
                                    </p:set>
                                    <p:animEffect transition="in" filter="fade">
                                      <p:cBhvr>
                                        <p:cTn id="61" dur="500"/>
                                        <p:tgtEl>
                                          <p:spTgt spid="15"/>
                                        </p:tgtEl>
                                      </p:cBhvr>
                                    </p:animEffect>
                                  </p:childTnLst>
                                </p:cTn>
                              </p:par>
                            </p:childTnLst>
                          </p:cTn>
                        </p:par>
                      </p:childTnLst>
                    </p:cTn>
                  </p:par>
                  <p:par>
                    <p:cTn id="62" fill="hold">
                      <p:stCondLst>
                        <p:cond delay="indefinite"/>
                      </p:stCondLst>
                      <p:childTnLst>
                        <p:par>
                          <p:cTn id="63" fill="hold">
                            <p:stCondLst>
                              <p:cond delay="0"/>
                            </p:stCondLst>
                            <p:childTnLst>
                              <p:par>
                                <p:cTn id="64" presetID="16" presetClass="entr" presetSubtype="42" fill="hold" nodeType="clickEffect">
                                  <p:stCondLst>
                                    <p:cond delay="0"/>
                                  </p:stCondLst>
                                  <p:childTnLst>
                                    <p:set>
                                      <p:cBhvr>
                                        <p:cTn id="65" dur="1" fill="hold">
                                          <p:stCondLst>
                                            <p:cond delay="0"/>
                                          </p:stCondLst>
                                        </p:cTn>
                                        <p:tgtEl>
                                          <p:spTgt spid="47"/>
                                        </p:tgtEl>
                                        <p:attrNameLst>
                                          <p:attrName>style.visibility</p:attrName>
                                        </p:attrNameLst>
                                      </p:cBhvr>
                                      <p:to>
                                        <p:strVal val="visible"/>
                                      </p:to>
                                    </p:set>
                                    <p:animEffect transition="in" filter="barn(outHorizontal)">
                                      <p:cBhvr>
                                        <p:cTn id="66" dur="500"/>
                                        <p:tgtEl>
                                          <p:spTgt spid="47"/>
                                        </p:tgtEl>
                                      </p:cBhvr>
                                    </p:animEffect>
                                  </p:childTnLst>
                                </p:cTn>
                              </p:par>
                              <p:par>
                                <p:cTn id="67" presetID="16" presetClass="entr" presetSubtype="42" fill="hold" grpId="0" nodeType="withEffect">
                                  <p:stCondLst>
                                    <p:cond delay="0"/>
                                  </p:stCondLst>
                                  <p:childTnLst>
                                    <p:set>
                                      <p:cBhvr>
                                        <p:cTn id="68" dur="1" fill="hold">
                                          <p:stCondLst>
                                            <p:cond delay="0"/>
                                          </p:stCondLst>
                                        </p:cTn>
                                        <p:tgtEl>
                                          <p:spTgt spid="49"/>
                                        </p:tgtEl>
                                        <p:attrNameLst>
                                          <p:attrName>style.visibility</p:attrName>
                                        </p:attrNameLst>
                                      </p:cBhvr>
                                      <p:to>
                                        <p:strVal val="visible"/>
                                      </p:to>
                                    </p:set>
                                    <p:animEffect transition="in" filter="barn(outHorizontal)">
                                      <p:cBhvr>
                                        <p:cTn id="69"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1" grpId="0"/>
      <p:bldP spid="15" grpId="0" animBg="1"/>
      <p:bldP spid="18" grpId="0"/>
      <p:bldP spid="19" grpId="0"/>
      <p:bldP spid="20" grpId="0"/>
      <p:bldP spid="24" grpId="0"/>
      <p:bldP spid="26" grpId="0" animBg="1"/>
      <p:bldP spid="27" grpId="0"/>
      <p:bldP spid="45" grpId="0"/>
      <p:bldP spid="49"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F4E2FC9-4258-4369-BCF7-ADA750285818}"/>
              </a:ext>
            </a:extLst>
          </p:cNvPr>
          <p:cNvSpPr txBox="1"/>
          <p:nvPr/>
        </p:nvSpPr>
        <p:spPr>
          <a:xfrm>
            <a:off x="1632856" y="2519265"/>
            <a:ext cx="9199984" cy="769441"/>
          </a:xfrm>
          <a:prstGeom prst="rect">
            <a:avLst/>
          </a:prstGeom>
          <a:noFill/>
        </p:spPr>
        <p:txBody>
          <a:bodyPr wrap="square" rtlCol="0">
            <a:spAutoFit/>
          </a:bodyPr>
          <a:lstStyle/>
          <a:p>
            <a:pPr algn="ctr"/>
            <a:r>
              <a:rPr lang="en-IN" sz="4400" b="1" dirty="0"/>
              <a:t>RESULTS AND VALIDATION</a:t>
            </a:r>
            <a:endParaRPr lang="en-IN" sz="4400" dirty="0"/>
          </a:p>
        </p:txBody>
      </p:sp>
    </p:spTree>
    <p:extLst>
      <p:ext uri="{BB962C8B-B14F-4D97-AF65-F5344CB8AC3E}">
        <p14:creationId xmlns:p14="http://schemas.microsoft.com/office/powerpoint/2010/main" val="86525037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a:xfrm>
                <a:off x="391885" y="444136"/>
                <a:ext cx="3526971" cy="3487783"/>
              </a:xfrm>
            </p:spPr>
            <p:txBody>
              <a:bodyPr>
                <a:normAutofit fontScale="90000"/>
              </a:bodyPr>
              <a:lstStyle/>
              <a:p>
                <a:r>
                  <a:rPr lang="en-US" dirty="0"/>
                  <a:t>CASE:</a:t>
                </a:r>
                <a:br>
                  <a:rPr lang="en-US" dirty="0"/>
                </a:br>
                <a:r>
                  <a:rPr lang="en-US" sz="2200" dirty="0"/>
                  <a:t>Inputs parameters: </a:t>
                </a:r>
                <a:br>
                  <a:rPr lang="en-US" sz="2200" dirty="0"/>
                </a:br>
                <a:r>
                  <a:rPr lang="en-US" sz="2200" i="1" dirty="0"/>
                  <a:t>Diameter, D = 19.05mm</a:t>
                </a:r>
                <a:br>
                  <a:rPr lang="en-US" sz="2200" i="1" dirty="0"/>
                </a:br>
                <a:r>
                  <a:rPr lang="en-US" sz="2200" i="1" dirty="0"/>
                  <a:t>Helix angle, i</a:t>
                </a:r>
                <a:r>
                  <a:rPr lang="en-US" sz="2200" i="1" baseline="-25000" dirty="0"/>
                  <a:t>0</a:t>
                </a:r>
                <a:r>
                  <a:rPr lang="en-US" sz="2200" i="1" dirty="0"/>
                  <a:t> = 30</a:t>
                </a:r>
                <a:r>
                  <a:rPr lang="en-US" sz="2200" i="1" baseline="30000" dirty="0"/>
                  <a:t>0</a:t>
                </a:r>
                <a:r>
                  <a:rPr lang="en-US" sz="2200" i="1" dirty="0"/>
                  <a:t> </a:t>
                </a:r>
                <a:br>
                  <a:rPr lang="en-US" sz="2200" i="1" dirty="0"/>
                </a:br>
                <a:r>
                  <a:rPr lang="en-US" sz="2200" i="1" dirty="0"/>
                  <a:t>Rake angle, </a:t>
                </a:r>
                <a14:m>
                  <m:oMath xmlns:m="http://schemas.openxmlformats.org/officeDocument/2006/math">
                    <m:r>
                      <a:rPr lang="en-US" sz="2200" i="1">
                        <a:latin typeface="Cambria Math" panose="02040503050406030204" pitchFamily="18" charset="0"/>
                      </a:rPr>
                      <m:t>𝛼</m:t>
                    </m:r>
                  </m:oMath>
                </a14:m>
                <a:r>
                  <a:rPr lang="en-US" sz="2200" i="1" dirty="0"/>
                  <a:t> = 0</a:t>
                </a:r>
                <a:r>
                  <a:rPr lang="en-US" sz="2200" i="1" baseline="30000" dirty="0"/>
                  <a:t>0</a:t>
                </a:r>
                <a:r>
                  <a:rPr lang="en-US" sz="2200" i="1" dirty="0"/>
                  <a:t> </a:t>
                </a:r>
                <a:br>
                  <a:rPr lang="en-US" sz="2200" i="1" dirty="0"/>
                </a:br>
                <a:r>
                  <a:rPr lang="en-US" sz="2200" i="1" dirty="0"/>
                  <a:t>Number of flukes, </a:t>
                </a:r>
                <a:r>
                  <a:rPr lang="en-US" sz="2200" i="1" dirty="0" err="1"/>
                  <a:t>N</a:t>
                </a:r>
                <a:r>
                  <a:rPr lang="en-US" sz="2200" i="1" baseline="-25000" dirty="0" err="1"/>
                  <a:t>f</a:t>
                </a:r>
                <a:r>
                  <a:rPr lang="en-US" sz="2200" i="1" baseline="-25000" dirty="0"/>
                  <a:t> </a:t>
                </a:r>
                <a:r>
                  <a:rPr lang="en-US" sz="2200" i="1" dirty="0"/>
                  <a:t>= 1</a:t>
                </a:r>
                <a:br>
                  <a:rPr lang="en-US" sz="2200" i="1" dirty="0"/>
                </a:br>
                <a:r>
                  <a:rPr lang="en-US" sz="2200" i="1" dirty="0"/>
                  <a:t>Spindle speed, n=269 rpm </a:t>
                </a:r>
                <a:br>
                  <a:rPr lang="en-US" sz="2200" i="1" dirty="0"/>
                </a:br>
                <a:r>
                  <a:rPr lang="en-US" sz="2200" i="1" dirty="0"/>
                  <a:t>Table feed, S</a:t>
                </a:r>
                <a:r>
                  <a:rPr lang="en-US" sz="2200" i="1" baseline="-25000" dirty="0"/>
                  <a:t>t </a:t>
                </a:r>
                <a:r>
                  <a:rPr lang="en-US" sz="2200" i="1" dirty="0"/>
                  <a:t>= 13.6652 mm/min</a:t>
                </a:r>
                <a:br>
                  <a:rPr lang="en-US" sz="2200" i="1" dirty="0"/>
                </a:br>
                <a:r>
                  <a:rPr lang="en-US" sz="2200" i="1" dirty="0"/>
                  <a:t>Depth of cut = 6.35mm </a:t>
                </a:r>
                <a:br>
                  <a:rPr lang="en-US" sz="2200" i="1" dirty="0"/>
                </a:br>
                <a:r>
                  <a:rPr lang="en-US" sz="2200" i="1" dirty="0"/>
                  <a:t>Lead angle = 0</a:t>
                </a:r>
                <a:r>
                  <a:rPr lang="en-US" sz="2200" i="1" baseline="30000" dirty="0"/>
                  <a:t>0</a:t>
                </a:r>
                <a:r>
                  <a:rPr lang="en-US" sz="2200" i="1" dirty="0"/>
                  <a:t> </a:t>
                </a:r>
                <a:br>
                  <a:rPr lang="en-US" sz="2200" i="1" dirty="0"/>
                </a:br>
                <a:r>
                  <a:rPr lang="en-US" sz="2200" i="1" dirty="0"/>
                  <a:t>Tilt angle = 0</a:t>
                </a:r>
                <a:r>
                  <a:rPr lang="en-US" sz="2200" i="1" baseline="30000" dirty="0"/>
                  <a:t>0</a:t>
                </a:r>
                <a:endParaRPr lang="en-US"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391885" y="444136"/>
                <a:ext cx="3526971" cy="3487783"/>
              </a:xfrm>
              <a:blipFill>
                <a:blip r:embed="rId2"/>
                <a:stretch>
                  <a:fillRect l="-4318" b="-3147"/>
                </a:stretch>
              </a:blipFill>
            </p:spPr>
            <p:txBody>
              <a:bodyPr/>
              <a:lstStyle/>
              <a:p>
                <a:r>
                  <a:rPr lang="en-US">
                    <a:noFill/>
                  </a:rPr>
                  <a:t> </a:t>
                </a:r>
              </a:p>
            </p:txBody>
          </p:sp>
        </mc:Fallback>
      </mc:AlternateContent>
      <p:sp>
        <p:nvSpPr>
          <p:cNvPr id="3" name="Content Placeholder 2"/>
          <p:cNvSpPr>
            <a:spLocks noGrp="1"/>
          </p:cNvSpPr>
          <p:nvPr>
            <p:ph idx="1"/>
          </p:nvPr>
        </p:nvSpPr>
        <p:spPr>
          <a:xfrm>
            <a:off x="4800600" y="653142"/>
            <a:ext cx="6492240" cy="5257800"/>
          </a:xfrm>
        </p:spPr>
        <p:txBody>
          <a:bodyPr>
            <a:normAutofit/>
          </a:bodyPr>
          <a:lstStyle/>
          <a:p>
            <a:pPr>
              <a:buFont typeface="Arial" panose="020B0604020202020204" pitchFamily="34" charset="0"/>
              <a:buChar char="•"/>
            </a:pPr>
            <a:r>
              <a:rPr lang="en-IN" sz="1800" dirty="0"/>
              <a:t>1 cutting edge</a:t>
            </a:r>
          </a:p>
          <a:p>
            <a:pPr>
              <a:buFont typeface="Arial" panose="020B0604020202020204" pitchFamily="34" charset="0"/>
              <a:buChar char="•"/>
            </a:pPr>
            <a:r>
              <a:rPr lang="en-IN" sz="1800" dirty="0"/>
              <a:t>Variation of F, C and N forces with rotational angle</a:t>
            </a:r>
          </a:p>
          <a:p>
            <a:pPr>
              <a:buFont typeface="Arial" panose="020B0604020202020204" pitchFamily="34" charset="0"/>
              <a:buChar char="•"/>
            </a:pPr>
            <a:r>
              <a:rPr lang="en-IN" sz="1800" dirty="0"/>
              <a:t>As the cutting edge starts coming out of the cutting region all the three components start tending to zero.</a:t>
            </a:r>
          </a:p>
        </p:txBody>
      </p:sp>
      <p:sp>
        <p:nvSpPr>
          <p:cNvPr id="4" name="TextBox 3"/>
          <p:cNvSpPr txBox="1"/>
          <p:nvPr/>
        </p:nvSpPr>
        <p:spPr>
          <a:xfrm>
            <a:off x="5540834" y="6287552"/>
            <a:ext cx="5849978" cy="276999"/>
          </a:xfrm>
          <a:prstGeom prst="rect">
            <a:avLst/>
          </a:prstGeom>
          <a:noFill/>
        </p:spPr>
        <p:txBody>
          <a:bodyPr wrap="square" rtlCol="0">
            <a:spAutoFit/>
          </a:bodyPr>
          <a:lstStyle/>
          <a:p>
            <a:pPr algn="ctr"/>
            <a:r>
              <a:rPr lang="en-US" sz="1200" i="1" dirty="0">
                <a:solidFill>
                  <a:schemeClr val="accent1">
                    <a:lumMod val="75000"/>
                  </a:schemeClr>
                </a:solidFill>
              </a:rPr>
              <a:t>Ref: P. Lee and Y. </a:t>
            </a:r>
            <a:r>
              <a:rPr lang="en-US" sz="1200" i="1" dirty="0" err="1">
                <a:solidFill>
                  <a:schemeClr val="accent1">
                    <a:lumMod val="75000"/>
                  </a:schemeClr>
                </a:solidFill>
              </a:rPr>
              <a:t>Altintas</a:t>
            </a:r>
            <a:r>
              <a:rPr lang="en-US" sz="1200" i="1" dirty="0">
                <a:solidFill>
                  <a:schemeClr val="accent1">
                    <a:lumMod val="75000"/>
                  </a:schemeClr>
                </a:solidFill>
              </a:rPr>
              <a:t>, “Prediction of ball end milling forces of orthogonal cutting data”</a:t>
            </a:r>
            <a:endParaRPr lang="en-US" i="1" dirty="0">
              <a:solidFill>
                <a:schemeClr val="accent1">
                  <a:lumMod val="75000"/>
                </a:schemeClr>
              </a:solidFill>
            </a:endParaRPr>
          </a:p>
        </p:txBody>
      </p:sp>
      <p:pic>
        <p:nvPicPr>
          <p:cNvPr id="5" name="Picture 4"/>
          <p:cNvPicPr>
            <a:picLocks noChangeAspect="1"/>
          </p:cNvPicPr>
          <p:nvPr/>
        </p:nvPicPr>
        <p:blipFill>
          <a:blip r:embed="rId3">
            <a:clrChange>
              <a:clrFrom>
                <a:srgbClr val="FFFFFF"/>
              </a:clrFrom>
              <a:clrTo>
                <a:srgbClr val="FFFFFF">
                  <a:alpha val="0"/>
                </a:srgbClr>
              </a:clrTo>
            </a:clrChange>
            <a:grayscl/>
          </a:blip>
          <a:stretch>
            <a:fillRect/>
          </a:stretch>
        </p:blipFill>
        <p:spPr>
          <a:xfrm>
            <a:off x="4425170" y="2188027"/>
            <a:ext cx="7243100" cy="3970001"/>
          </a:xfrm>
          <a:prstGeom prst="rect">
            <a:avLst/>
          </a:prstGeom>
        </p:spPr>
      </p:pic>
    </p:spTree>
    <p:extLst>
      <p:ext uri="{BB962C8B-B14F-4D97-AF65-F5344CB8AC3E}">
        <p14:creationId xmlns:p14="http://schemas.microsoft.com/office/powerpoint/2010/main" val="384953826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a:xfrm>
                <a:off x="391885" y="444136"/>
                <a:ext cx="3526971" cy="3487783"/>
              </a:xfrm>
            </p:spPr>
            <p:txBody>
              <a:bodyPr>
                <a:normAutofit fontScale="90000"/>
              </a:bodyPr>
              <a:lstStyle/>
              <a:p>
                <a:r>
                  <a:rPr lang="en-US" dirty="0"/>
                  <a:t>CASE:</a:t>
                </a:r>
                <a:br>
                  <a:rPr lang="en-US" dirty="0"/>
                </a:br>
                <a:r>
                  <a:rPr lang="en-US" sz="2200" dirty="0"/>
                  <a:t>Inputs parameters: </a:t>
                </a:r>
                <a:br>
                  <a:rPr lang="en-US" sz="2200" dirty="0"/>
                </a:br>
                <a:r>
                  <a:rPr lang="en-US" sz="2200" i="1" dirty="0"/>
                  <a:t>Diameter, D = 19.05mm</a:t>
                </a:r>
                <a:br>
                  <a:rPr lang="en-US" sz="2200" i="1" dirty="0"/>
                </a:br>
                <a:r>
                  <a:rPr lang="en-US" sz="2200" i="1" dirty="0"/>
                  <a:t>Helix angle, i</a:t>
                </a:r>
                <a:r>
                  <a:rPr lang="en-US" sz="2200" i="1" baseline="-25000" dirty="0"/>
                  <a:t>0</a:t>
                </a:r>
                <a:r>
                  <a:rPr lang="en-US" sz="2200" i="1" dirty="0"/>
                  <a:t> = 30</a:t>
                </a:r>
                <a:r>
                  <a:rPr lang="en-US" sz="2200" i="1" baseline="30000" dirty="0"/>
                  <a:t>0</a:t>
                </a:r>
                <a:r>
                  <a:rPr lang="en-US" sz="2200" i="1" dirty="0"/>
                  <a:t> </a:t>
                </a:r>
                <a:br>
                  <a:rPr lang="en-US" sz="2200" i="1" dirty="0"/>
                </a:br>
                <a:r>
                  <a:rPr lang="en-US" sz="2200" i="1" dirty="0"/>
                  <a:t>Rake angle, </a:t>
                </a:r>
                <a14:m>
                  <m:oMath xmlns:m="http://schemas.openxmlformats.org/officeDocument/2006/math">
                    <m:r>
                      <a:rPr lang="en-US" sz="2200" i="1">
                        <a:latin typeface="Cambria Math" panose="02040503050406030204" pitchFamily="18" charset="0"/>
                      </a:rPr>
                      <m:t>𝛼</m:t>
                    </m:r>
                  </m:oMath>
                </a14:m>
                <a:r>
                  <a:rPr lang="en-US" sz="2200" i="1" dirty="0"/>
                  <a:t> = 0</a:t>
                </a:r>
                <a:r>
                  <a:rPr lang="en-US" sz="2200" i="1" baseline="30000" dirty="0"/>
                  <a:t>0</a:t>
                </a:r>
                <a:r>
                  <a:rPr lang="en-US" sz="2200" i="1" dirty="0"/>
                  <a:t> </a:t>
                </a:r>
                <a:br>
                  <a:rPr lang="en-US" sz="2200" i="1" dirty="0"/>
                </a:br>
                <a:r>
                  <a:rPr lang="en-US" sz="2200" i="1" dirty="0"/>
                  <a:t>Number of flukes, </a:t>
                </a:r>
                <a:r>
                  <a:rPr lang="en-US" sz="2200" i="1" dirty="0" err="1"/>
                  <a:t>N</a:t>
                </a:r>
                <a:r>
                  <a:rPr lang="en-US" sz="2200" i="1" baseline="-25000" dirty="0" err="1"/>
                  <a:t>f</a:t>
                </a:r>
                <a:r>
                  <a:rPr lang="en-US" sz="2200" i="1" baseline="-25000" dirty="0"/>
                  <a:t> </a:t>
                </a:r>
                <a:r>
                  <a:rPr lang="en-US" sz="2200" i="1" dirty="0"/>
                  <a:t>= 1</a:t>
                </a:r>
                <a:br>
                  <a:rPr lang="en-US" sz="2200" i="1" dirty="0"/>
                </a:br>
                <a:r>
                  <a:rPr lang="en-US" sz="2200" i="1" dirty="0"/>
                  <a:t>Spindle speed, n=269 rpm </a:t>
                </a:r>
                <a:br>
                  <a:rPr lang="en-US" sz="2200" i="1" dirty="0"/>
                </a:br>
                <a:r>
                  <a:rPr lang="en-US" sz="2200" i="1" dirty="0"/>
                  <a:t>Table feed, S</a:t>
                </a:r>
                <a:r>
                  <a:rPr lang="en-US" sz="2200" i="1" baseline="-25000" dirty="0"/>
                  <a:t>t </a:t>
                </a:r>
                <a:r>
                  <a:rPr lang="en-US" sz="2200" i="1" dirty="0"/>
                  <a:t>= 13.6652 mm/min</a:t>
                </a:r>
                <a:br>
                  <a:rPr lang="en-US" sz="2200" i="1" dirty="0"/>
                </a:br>
                <a:r>
                  <a:rPr lang="en-US" sz="2200" i="1" dirty="0"/>
                  <a:t>Depth of cut = 6.35mm </a:t>
                </a:r>
                <a:br>
                  <a:rPr lang="en-US" sz="2200" i="1" dirty="0"/>
                </a:br>
                <a:r>
                  <a:rPr lang="en-US" sz="2200" i="1" dirty="0"/>
                  <a:t>Lead angle = 0</a:t>
                </a:r>
                <a:r>
                  <a:rPr lang="en-US" sz="2200" i="1" baseline="30000" dirty="0"/>
                  <a:t>0</a:t>
                </a:r>
                <a:r>
                  <a:rPr lang="en-US" sz="2200" i="1" dirty="0"/>
                  <a:t> </a:t>
                </a:r>
                <a:br>
                  <a:rPr lang="en-US" sz="2200" i="1" dirty="0"/>
                </a:br>
                <a:r>
                  <a:rPr lang="en-US" sz="2200" i="1" dirty="0"/>
                  <a:t>Tilt angle = 0</a:t>
                </a:r>
                <a:r>
                  <a:rPr lang="en-US" sz="2200" i="1" baseline="30000" dirty="0"/>
                  <a:t>0</a:t>
                </a:r>
                <a:endParaRPr lang="en-US"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391885" y="444136"/>
                <a:ext cx="3526971" cy="3487783"/>
              </a:xfrm>
              <a:blipFill>
                <a:blip r:embed="rId2"/>
                <a:stretch>
                  <a:fillRect l="-4318" b="-3147"/>
                </a:stretch>
              </a:blipFill>
            </p:spPr>
            <p:txBody>
              <a:bodyPr/>
              <a:lstStyle/>
              <a:p>
                <a:r>
                  <a:rPr lang="en-US">
                    <a:noFill/>
                  </a:rPr>
                  <a:t> </a:t>
                </a:r>
              </a:p>
            </p:txBody>
          </p:sp>
        </mc:Fallback>
      </mc:AlternateContent>
      <p:sp>
        <p:nvSpPr>
          <p:cNvPr id="3" name="Content Placeholder 2"/>
          <p:cNvSpPr>
            <a:spLocks noGrp="1"/>
          </p:cNvSpPr>
          <p:nvPr>
            <p:ph idx="1"/>
          </p:nvPr>
        </p:nvSpPr>
        <p:spPr>
          <a:xfrm>
            <a:off x="4800600" y="653142"/>
            <a:ext cx="6492240" cy="5257800"/>
          </a:xfrm>
        </p:spPr>
        <p:txBody>
          <a:bodyPr>
            <a:normAutofit/>
          </a:bodyPr>
          <a:lstStyle/>
          <a:p>
            <a:pPr>
              <a:buFont typeface="Arial" panose="020B0604020202020204" pitchFamily="34" charset="0"/>
              <a:buChar char="•"/>
            </a:pPr>
            <a:r>
              <a:rPr lang="en-IN" sz="1800" dirty="0"/>
              <a:t>In this case, the ball-end tool has only 1 cutting edge.</a:t>
            </a:r>
          </a:p>
          <a:p>
            <a:pPr>
              <a:buFont typeface="Arial" panose="020B0604020202020204" pitchFamily="34" charset="0"/>
              <a:buChar char="•"/>
            </a:pPr>
            <a:r>
              <a:rPr lang="en-IN" sz="1800" dirty="0"/>
              <a:t>Variation of F C and N forces with rotational angle</a:t>
            </a:r>
          </a:p>
          <a:p>
            <a:pPr>
              <a:buFont typeface="Arial" panose="020B0604020202020204" pitchFamily="34" charset="0"/>
              <a:buChar char="•"/>
            </a:pPr>
            <a:r>
              <a:rPr lang="en-IN" sz="1800" dirty="0"/>
              <a:t>As the cutting edge starts coming out of the cutting region all the three components start tending to zero.</a:t>
            </a:r>
          </a:p>
        </p:txBody>
      </p:sp>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l="6536" t="1066" r="6786" b="2864"/>
          <a:stretch/>
        </p:blipFill>
        <p:spPr>
          <a:xfrm>
            <a:off x="5258830" y="2416628"/>
            <a:ext cx="6118231" cy="3608785"/>
          </a:xfrm>
          <a:prstGeom prst="rect">
            <a:avLst/>
          </a:prstGeom>
        </p:spPr>
      </p:pic>
    </p:spTree>
    <p:extLst>
      <p:ext uri="{BB962C8B-B14F-4D97-AF65-F5344CB8AC3E}">
        <p14:creationId xmlns:p14="http://schemas.microsoft.com/office/powerpoint/2010/main" val="98966428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C:\Users\Ayush Bandil\Desktop\leadtilt2.5.png"/>
          <p:cNvPicPr>
            <a:picLocks noGrp="1"/>
          </p:cNvPicPr>
          <p:nvPr>
            <p:ph idx="1"/>
          </p:nvPr>
        </p:nvPicPr>
        <p:blipFill rotWithShape="1">
          <a:blip r:embed="rId2">
            <a:extLst>
              <a:ext uri="{28A0092B-C50C-407E-A947-70E740481C1C}">
                <a14:useLocalDpi xmlns:a14="http://schemas.microsoft.com/office/drawing/2010/main" val="0"/>
              </a:ext>
            </a:extLst>
          </a:blip>
          <a:srcRect l="25261" t="12969" r="25408" b="9784"/>
          <a:stretch/>
        </p:blipFill>
        <p:spPr bwMode="auto">
          <a:xfrm>
            <a:off x="6583680" y="1986643"/>
            <a:ext cx="4572000" cy="3409406"/>
          </a:xfrm>
          <a:prstGeom prst="rect">
            <a:avLst/>
          </a:prstGeom>
          <a:noFill/>
          <a:ln>
            <a:noFill/>
          </a:ln>
          <a:extLst>
            <a:ext uri="{53640926-AAD7-44D8-BBD7-CCE9431645EC}">
              <a14:shadowObscured xmlns:a14="http://schemas.microsoft.com/office/drawing/2010/main"/>
            </a:ext>
          </a:extLst>
        </p:spPr>
      </p:pic>
      <p:sp>
        <p:nvSpPr>
          <p:cNvPr id="9" name="Title 8"/>
          <p:cNvSpPr>
            <a:spLocks noGrp="1"/>
          </p:cNvSpPr>
          <p:nvPr>
            <p:ph type="title"/>
          </p:nvPr>
        </p:nvSpPr>
        <p:spPr/>
        <p:txBody>
          <a:bodyPr/>
          <a:lstStyle/>
          <a:p>
            <a:r>
              <a:rPr lang="en-US" dirty="0"/>
              <a:t>Determining Lead and Tilt Angles</a:t>
            </a:r>
          </a:p>
        </p:txBody>
      </p:sp>
      <p:pic>
        <p:nvPicPr>
          <p:cNvPr id="8" name="Picture 7" descr="C:\Users\Ayush Bandil\Desktop\leadtilt5.png"/>
          <p:cNvPicPr/>
          <p:nvPr/>
        </p:nvPicPr>
        <p:blipFill rotWithShape="1">
          <a:blip r:embed="rId3">
            <a:extLst>
              <a:ext uri="{28A0092B-C50C-407E-A947-70E740481C1C}">
                <a14:useLocalDpi xmlns:a14="http://schemas.microsoft.com/office/drawing/2010/main" val="0"/>
              </a:ext>
            </a:extLst>
          </a:blip>
          <a:srcRect l="24764" t="6598" r="26820" b="11459"/>
          <a:stretch/>
        </p:blipFill>
        <p:spPr bwMode="auto">
          <a:xfrm>
            <a:off x="1097280" y="1828800"/>
            <a:ext cx="4420393" cy="3567249"/>
          </a:xfrm>
          <a:prstGeom prst="rect">
            <a:avLst/>
          </a:prstGeom>
          <a:noFill/>
          <a:ln>
            <a:noFill/>
          </a:ln>
          <a:extLst>
            <a:ext uri="{53640926-AAD7-44D8-BBD7-CCE9431645EC}">
              <a14:shadowObscured xmlns:a14="http://schemas.microsoft.com/office/drawing/2010/main"/>
            </a:ext>
          </a:extLst>
        </p:spPr>
      </p:pic>
      <p:sp>
        <p:nvSpPr>
          <p:cNvPr id="12" name="Content Placeholder 2"/>
          <p:cNvSpPr txBox="1">
            <a:spLocks/>
          </p:cNvSpPr>
          <p:nvPr/>
        </p:nvSpPr>
        <p:spPr>
          <a:xfrm>
            <a:off x="1324099" y="5487489"/>
            <a:ext cx="3966754" cy="229906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spcBef>
                <a:spcPts val="200"/>
              </a:spcBef>
              <a:buNone/>
            </a:pPr>
            <a:r>
              <a:rPr lang="en-US" sz="1600" i="1" dirty="0"/>
              <a:t>Depth of cut = 2.5mm </a:t>
            </a:r>
          </a:p>
          <a:p>
            <a:pPr marL="0" indent="0" algn="ctr">
              <a:spcBef>
                <a:spcPts val="200"/>
              </a:spcBef>
              <a:buNone/>
            </a:pPr>
            <a:r>
              <a:rPr lang="en-US" sz="1600" i="1" dirty="0"/>
              <a:t>Lead and tilt angles for minimum force on               </a:t>
            </a:r>
          </a:p>
          <a:p>
            <a:pPr marL="0" indent="0" algn="ctr">
              <a:spcBef>
                <a:spcPts val="200"/>
              </a:spcBef>
              <a:buNone/>
            </a:pPr>
            <a:r>
              <a:rPr lang="en-US" sz="1600" i="1" dirty="0"/>
              <a:t>the cutting tool are 20</a:t>
            </a:r>
            <a:r>
              <a:rPr lang="en-US" sz="1600" i="1" baseline="30000" dirty="0"/>
              <a:t>0</a:t>
            </a:r>
            <a:r>
              <a:rPr lang="en-US" sz="1600" i="1" dirty="0"/>
              <a:t> and 4</a:t>
            </a:r>
            <a:r>
              <a:rPr lang="en-US" sz="1600" i="1" baseline="30000" dirty="0"/>
              <a:t>0</a:t>
            </a:r>
            <a:r>
              <a:rPr lang="en-US" sz="1600" i="1" dirty="0"/>
              <a:t> respectively.  </a:t>
            </a:r>
          </a:p>
          <a:p>
            <a:pPr marL="0" indent="0">
              <a:buNone/>
            </a:pPr>
            <a:endParaRPr lang="en-IN" sz="1800" dirty="0"/>
          </a:p>
        </p:txBody>
      </p:sp>
      <p:sp>
        <p:nvSpPr>
          <p:cNvPr id="13" name="Content Placeholder 2"/>
          <p:cNvSpPr txBox="1">
            <a:spLocks/>
          </p:cNvSpPr>
          <p:nvPr/>
        </p:nvSpPr>
        <p:spPr>
          <a:xfrm>
            <a:off x="6886303" y="5487489"/>
            <a:ext cx="3966754" cy="229906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spcBef>
                <a:spcPts val="200"/>
              </a:spcBef>
              <a:buNone/>
            </a:pPr>
            <a:r>
              <a:rPr lang="en-US" sz="1600" i="1" dirty="0"/>
              <a:t>Depth of cut = 5mm </a:t>
            </a:r>
          </a:p>
          <a:p>
            <a:pPr marL="0" indent="0" algn="ctr">
              <a:spcBef>
                <a:spcPts val="200"/>
              </a:spcBef>
              <a:buNone/>
            </a:pPr>
            <a:r>
              <a:rPr lang="en-US" sz="1600" i="1" dirty="0"/>
              <a:t>Lead and tilt angles for minimum force on               </a:t>
            </a:r>
          </a:p>
          <a:p>
            <a:pPr marL="0" indent="0" algn="ctr">
              <a:spcBef>
                <a:spcPts val="200"/>
              </a:spcBef>
              <a:buNone/>
            </a:pPr>
            <a:r>
              <a:rPr lang="en-US" sz="1600" i="1" dirty="0"/>
              <a:t>the cutting tool are 34</a:t>
            </a:r>
            <a:r>
              <a:rPr lang="en-US" sz="1600" i="1" baseline="30000" dirty="0"/>
              <a:t>0</a:t>
            </a:r>
            <a:r>
              <a:rPr lang="en-US" sz="1600" i="1" dirty="0"/>
              <a:t> and 8</a:t>
            </a:r>
            <a:r>
              <a:rPr lang="en-US" sz="1600" i="1" baseline="30000" dirty="0"/>
              <a:t>0</a:t>
            </a:r>
            <a:r>
              <a:rPr lang="en-US" sz="1600" i="1" dirty="0"/>
              <a:t> respectively.  </a:t>
            </a:r>
          </a:p>
          <a:p>
            <a:pPr marL="0" indent="0">
              <a:buNone/>
            </a:pPr>
            <a:endParaRPr lang="en-IN" sz="1800" dirty="0"/>
          </a:p>
        </p:txBody>
      </p:sp>
      <p:grpSp>
        <p:nvGrpSpPr>
          <p:cNvPr id="16" name="Group 15"/>
          <p:cNvGrpSpPr/>
          <p:nvPr/>
        </p:nvGrpSpPr>
        <p:grpSpPr>
          <a:xfrm>
            <a:off x="2194560" y="195163"/>
            <a:ext cx="7863839" cy="864017"/>
            <a:chOff x="783772" y="562789"/>
            <a:chExt cx="10267406" cy="1254035"/>
          </a:xfrm>
          <a:scene3d>
            <a:camera prst="perspectiveFront"/>
            <a:lightRig rig="threePt" dir="t"/>
          </a:scene3d>
        </p:grpSpPr>
        <p:sp>
          <p:nvSpPr>
            <p:cNvPr id="14" name="Rounded Rectangle 13"/>
            <p:cNvSpPr/>
            <p:nvPr/>
          </p:nvSpPr>
          <p:spPr>
            <a:xfrm>
              <a:off x="783772" y="562789"/>
              <a:ext cx="10267406" cy="1254035"/>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ln w="0"/>
                <a:solidFill>
                  <a:schemeClr val="tx1"/>
                </a:solidFill>
                <a:effectLst>
                  <a:outerShdw blurRad="38100" dist="19050" dir="2700000" algn="tl" rotWithShape="0">
                    <a:schemeClr val="dk1">
                      <a:alpha val="40000"/>
                    </a:schemeClr>
                  </a:outerShdw>
                </a:effectLst>
              </a:endParaRPr>
            </a:p>
          </p:txBody>
        </p:sp>
        <p:sp>
          <p:nvSpPr>
            <p:cNvPr id="15" name="TextBox 14"/>
            <p:cNvSpPr txBox="1"/>
            <p:nvPr/>
          </p:nvSpPr>
          <p:spPr>
            <a:xfrm>
              <a:off x="1756954" y="664510"/>
              <a:ext cx="8739051" cy="938085"/>
            </a:xfrm>
            <a:prstGeom prst="rect">
              <a:avLst/>
            </a:prstGeom>
            <a:noFill/>
          </p:spPr>
          <p:txBody>
            <a:bodyPr wrap="square" rtlCol="0">
              <a:spAutoFit/>
            </a:bodyPr>
            <a:lstStyle/>
            <a:p>
              <a:r>
                <a:rPr lang="en-US" dirty="0">
                  <a:solidFill>
                    <a:schemeClr val="bg1"/>
                  </a:solidFill>
                </a:rPr>
                <a:t>As we increase the depth of cut, the lead and tilt angles also need to be increased (magnitude) to get the minimum value of </a:t>
              </a:r>
              <a:r>
                <a:rPr lang="en-US" dirty="0" err="1">
                  <a:solidFill>
                    <a:schemeClr val="bg1"/>
                  </a:solidFill>
                </a:rPr>
                <a:t>F</a:t>
              </a:r>
              <a:r>
                <a:rPr lang="en-US" sz="1400" dirty="0" err="1">
                  <a:solidFill>
                    <a:schemeClr val="bg1"/>
                  </a:solidFill>
                </a:rPr>
                <a:t>xy_max</a:t>
              </a:r>
              <a:r>
                <a:rPr lang="en-US" dirty="0">
                  <a:solidFill>
                    <a:schemeClr val="bg1"/>
                  </a:solidFill>
                </a:rPr>
                <a:t> </a:t>
              </a:r>
            </a:p>
          </p:txBody>
        </p:sp>
      </p:grpSp>
    </p:spTree>
    <p:extLst>
      <p:ext uri="{BB962C8B-B14F-4D97-AF65-F5344CB8AC3E}">
        <p14:creationId xmlns:p14="http://schemas.microsoft.com/office/powerpoint/2010/main" val="223502106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250"/>
                                        <p:tgtEl>
                                          <p:spTgt spid="16"/>
                                        </p:tgtEl>
                                      </p:cBhvr>
                                    </p:animEffect>
                                    <p:anim calcmode="lin" valueType="num">
                                      <p:cBhvr>
                                        <p:cTn id="8" dur="250" fill="hold"/>
                                        <p:tgtEl>
                                          <p:spTgt spid="16"/>
                                        </p:tgtEl>
                                        <p:attrNameLst>
                                          <p:attrName>ppt_x</p:attrName>
                                        </p:attrNameLst>
                                      </p:cBhvr>
                                      <p:tavLst>
                                        <p:tav tm="0">
                                          <p:val>
                                            <p:strVal val="#ppt_x"/>
                                          </p:val>
                                        </p:tav>
                                        <p:tav tm="100000">
                                          <p:val>
                                            <p:strVal val="#ppt_x"/>
                                          </p:val>
                                        </p:tav>
                                      </p:tavLst>
                                    </p:anim>
                                    <p:anim calcmode="lin" valueType="num">
                                      <p:cBhvr>
                                        <p:cTn id="9" dur="25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871D65F-278C-4542-8176-875B97D67269}"/>
              </a:ext>
            </a:extLst>
          </p:cNvPr>
          <p:cNvSpPr txBox="1"/>
          <p:nvPr/>
        </p:nvSpPr>
        <p:spPr>
          <a:xfrm>
            <a:off x="1632856" y="2519265"/>
            <a:ext cx="9199984" cy="769441"/>
          </a:xfrm>
          <a:prstGeom prst="rect">
            <a:avLst/>
          </a:prstGeom>
          <a:noFill/>
        </p:spPr>
        <p:txBody>
          <a:bodyPr wrap="square" rtlCol="0">
            <a:spAutoFit/>
          </a:bodyPr>
          <a:lstStyle/>
          <a:p>
            <a:pPr algn="ctr"/>
            <a:r>
              <a:rPr lang="en-IN" sz="4400" b="1" dirty="0"/>
              <a:t>CONCLUSIONS AND FUTURE SCOPE</a:t>
            </a:r>
            <a:endParaRPr lang="en-IN" sz="4400" dirty="0"/>
          </a:p>
        </p:txBody>
      </p:sp>
    </p:spTree>
    <p:extLst>
      <p:ext uri="{BB962C8B-B14F-4D97-AF65-F5344CB8AC3E}">
        <p14:creationId xmlns:p14="http://schemas.microsoft.com/office/powerpoint/2010/main" val="107899045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0307BBC-01BF-4D88-9210-80C1B01A342B}"/>
              </a:ext>
            </a:extLst>
          </p:cNvPr>
          <p:cNvPicPr>
            <a:picLocks noGrp="1"/>
          </p:cNvPicPr>
          <p:nvPr>
            <p:ph idx="1"/>
          </p:nvPr>
        </p:nvPicPr>
        <p:blipFill rotWithShape="1">
          <a:blip r:embed="rId2">
            <a:extLst>
              <a:ext uri="{28A0092B-C50C-407E-A947-70E740481C1C}">
                <a14:useLocalDpi xmlns:a14="http://schemas.microsoft.com/office/drawing/2010/main" val="0"/>
              </a:ext>
            </a:extLst>
          </a:blip>
          <a:srcRect l="2028"/>
          <a:stretch/>
        </p:blipFill>
        <p:spPr bwMode="auto">
          <a:xfrm>
            <a:off x="730347" y="279988"/>
            <a:ext cx="10916222" cy="5313145"/>
          </a:xfrm>
          <a:prstGeom prst="rect">
            <a:avLst/>
          </a:prstGeom>
          <a:ln>
            <a:noFill/>
          </a:ln>
          <a:extLst>
            <a:ext uri="{53640926-AAD7-44D8-BBD7-CCE9431645EC}">
              <a14:shadowObscured xmlns:a14="http://schemas.microsoft.com/office/drawing/2010/main"/>
            </a:ext>
          </a:extLst>
        </p:spPr>
      </p:pic>
      <p:sp>
        <p:nvSpPr>
          <p:cNvPr id="5" name="Rectangle 4">
            <a:extLst>
              <a:ext uri="{FF2B5EF4-FFF2-40B4-BE49-F238E27FC236}">
                <a16:creationId xmlns:a16="http://schemas.microsoft.com/office/drawing/2014/main" id="{1739E85B-0D3F-4F38-B196-C6801C8D1ACD}"/>
              </a:ext>
            </a:extLst>
          </p:cNvPr>
          <p:cNvSpPr/>
          <p:nvPr/>
        </p:nvSpPr>
        <p:spPr>
          <a:xfrm>
            <a:off x="981070" y="5873351"/>
            <a:ext cx="10170263" cy="369332"/>
          </a:xfrm>
          <a:prstGeom prst="rect">
            <a:avLst/>
          </a:prstGeom>
          <a:solidFill>
            <a:schemeClr val="bg2">
              <a:lumMod val="75000"/>
            </a:schemeClr>
          </a:solidFill>
        </p:spPr>
        <p:txBody>
          <a:bodyPr wrap="square">
            <a:spAutoFit/>
          </a:bodyPr>
          <a:lstStyle/>
          <a:p>
            <a:r>
              <a:rPr lang="en-US" dirty="0"/>
              <a:t>On hitting an step, the rate of change of forces in the starting zone is much more compared to later zone</a:t>
            </a:r>
          </a:p>
        </p:txBody>
      </p:sp>
      <p:cxnSp>
        <p:nvCxnSpPr>
          <p:cNvPr id="7" name="Straight Connector 6">
            <a:extLst>
              <a:ext uri="{FF2B5EF4-FFF2-40B4-BE49-F238E27FC236}">
                <a16:creationId xmlns:a16="http://schemas.microsoft.com/office/drawing/2014/main" id="{686474E4-034F-4F55-8626-BE542E2CCD6C}"/>
              </a:ext>
            </a:extLst>
          </p:cNvPr>
          <p:cNvCxnSpPr>
            <a:cxnSpLocks/>
          </p:cNvCxnSpPr>
          <p:nvPr/>
        </p:nvCxnSpPr>
        <p:spPr>
          <a:xfrm flipV="1">
            <a:off x="2920181" y="988143"/>
            <a:ext cx="383458" cy="604683"/>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FBCF5658-7B41-465D-B72E-B75BA44D1072}"/>
              </a:ext>
            </a:extLst>
          </p:cNvPr>
          <p:cNvCxnSpPr>
            <a:cxnSpLocks/>
          </p:cNvCxnSpPr>
          <p:nvPr/>
        </p:nvCxnSpPr>
        <p:spPr>
          <a:xfrm flipV="1">
            <a:off x="3365055" y="994966"/>
            <a:ext cx="575186" cy="24698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27207785-C395-43C6-88EB-AB69FCD46124}"/>
              </a:ext>
            </a:extLst>
          </p:cNvPr>
          <p:cNvCxnSpPr>
            <a:cxnSpLocks/>
          </p:cNvCxnSpPr>
          <p:nvPr/>
        </p:nvCxnSpPr>
        <p:spPr>
          <a:xfrm flipV="1">
            <a:off x="4186991" y="752170"/>
            <a:ext cx="817760" cy="138168"/>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260624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739E85B-0D3F-4F38-B196-C6801C8D1ACD}"/>
              </a:ext>
            </a:extLst>
          </p:cNvPr>
          <p:cNvSpPr/>
          <p:nvPr/>
        </p:nvSpPr>
        <p:spPr>
          <a:xfrm>
            <a:off x="772530" y="5552511"/>
            <a:ext cx="10489032" cy="646331"/>
          </a:xfrm>
          <a:prstGeom prst="rect">
            <a:avLst/>
          </a:prstGeom>
          <a:solidFill>
            <a:schemeClr val="bg2">
              <a:lumMod val="75000"/>
            </a:schemeClr>
          </a:solidFill>
        </p:spPr>
        <p:txBody>
          <a:bodyPr wrap="square">
            <a:spAutoFit/>
          </a:bodyPr>
          <a:lstStyle/>
          <a:p>
            <a:r>
              <a:rPr lang="en-US" dirty="0"/>
              <a:t>Keeping all the machining parameters constant, inverted cone end mill experiences the maximum amount of resultant force and torque and cone end mill experiences the minimum amount of resultant force and torque</a:t>
            </a:r>
          </a:p>
        </p:txBody>
      </p:sp>
      <p:pic>
        <p:nvPicPr>
          <p:cNvPr id="6" name="Picture 5">
            <a:extLst>
              <a:ext uri="{FF2B5EF4-FFF2-40B4-BE49-F238E27FC236}">
                <a16:creationId xmlns:a16="http://schemas.microsoft.com/office/drawing/2014/main" id="{9A4C4594-1405-40A2-95C0-D764FAC030AB}"/>
              </a:ext>
            </a:extLst>
          </p:cNvPr>
          <p:cNvPicPr>
            <a:picLocks noChangeAspect="1"/>
          </p:cNvPicPr>
          <p:nvPr/>
        </p:nvPicPr>
        <p:blipFill>
          <a:blip r:embed="rId2"/>
          <a:stretch>
            <a:fillRect/>
          </a:stretch>
        </p:blipFill>
        <p:spPr>
          <a:xfrm>
            <a:off x="1959641" y="0"/>
            <a:ext cx="2375403" cy="2181726"/>
          </a:xfrm>
          <a:prstGeom prst="rect">
            <a:avLst/>
          </a:prstGeom>
        </p:spPr>
      </p:pic>
      <p:pic>
        <p:nvPicPr>
          <p:cNvPr id="8" name="Picture 7">
            <a:extLst>
              <a:ext uri="{FF2B5EF4-FFF2-40B4-BE49-F238E27FC236}">
                <a16:creationId xmlns:a16="http://schemas.microsoft.com/office/drawing/2014/main" id="{9ED8F195-C0B6-4681-93C3-3920055A66DF}"/>
              </a:ext>
            </a:extLst>
          </p:cNvPr>
          <p:cNvPicPr>
            <a:picLocks noChangeAspect="1"/>
          </p:cNvPicPr>
          <p:nvPr/>
        </p:nvPicPr>
        <p:blipFill>
          <a:blip r:embed="rId3"/>
          <a:stretch>
            <a:fillRect/>
          </a:stretch>
        </p:blipFill>
        <p:spPr>
          <a:xfrm>
            <a:off x="7610226" y="-501"/>
            <a:ext cx="2807108" cy="2166185"/>
          </a:xfrm>
          <a:prstGeom prst="rect">
            <a:avLst/>
          </a:prstGeom>
        </p:spPr>
      </p:pic>
      <p:sp>
        <p:nvSpPr>
          <p:cNvPr id="9" name="Rectangle 8">
            <a:extLst>
              <a:ext uri="{FF2B5EF4-FFF2-40B4-BE49-F238E27FC236}">
                <a16:creationId xmlns:a16="http://schemas.microsoft.com/office/drawing/2014/main" id="{226B4145-2BB2-4899-A708-81822B15E354}"/>
              </a:ext>
            </a:extLst>
          </p:cNvPr>
          <p:cNvSpPr/>
          <p:nvPr/>
        </p:nvSpPr>
        <p:spPr>
          <a:xfrm>
            <a:off x="1959641" y="1732548"/>
            <a:ext cx="433137" cy="6898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87ECBFE4-5F44-4694-8BFB-6C10EA011A02}"/>
              </a:ext>
            </a:extLst>
          </p:cNvPr>
          <p:cNvPicPr>
            <a:picLocks noChangeAspect="1"/>
          </p:cNvPicPr>
          <p:nvPr/>
        </p:nvPicPr>
        <p:blipFill>
          <a:blip r:embed="rId4"/>
          <a:stretch>
            <a:fillRect/>
          </a:stretch>
        </p:blipFill>
        <p:spPr>
          <a:xfrm>
            <a:off x="439050" y="2294023"/>
            <a:ext cx="5416583" cy="3106654"/>
          </a:xfrm>
          <a:prstGeom prst="rect">
            <a:avLst/>
          </a:prstGeom>
        </p:spPr>
      </p:pic>
      <p:pic>
        <p:nvPicPr>
          <p:cNvPr id="13" name="Picture 12">
            <a:extLst>
              <a:ext uri="{FF2B5EF4-FFF2-40B4-BE49-F238E27FC236}">
                <a16:creationId xmlns:a16="http://schemas.microsoft.com/office/drawing/2014/main" id="{3D89EFDD-B74E-46F5-A99A-0DB0A10D5A01}"/>
              </a:ext>
            </a:extLst>
          </p:cNvPr>
          <p:cNvPicPr>
            <a:picLocks noChangeAspect="1"/>
          </p:cNvPicPr>
          <p:nvPr/>
        </p:nvPicPr>
        <p:blipFill>
          <a:blip r:embed="rId5"/>
          <a:stretch>
            <a:fillRect/>
          </a:stretch>
        </p:blipFill>
        <p:spPr>
          <a:xfrm>
            <a:off x="6255969" y="2281627"/>
            <a:ext cx="5358515" cy="3119049"/>
          </a:xfrm>
          <a:prstGeom prst="rect">
            <a:avLst/>
          </a:prstGeom>
        </p:spPr>
      </p:pic>
    </p:spTree>
    <p:extLst>
      <p:ext uri="{BB962C8B-B14F-4D97-AF65-F5344CB8AC3E}">
        <p14:creationId xmlns:p14="http://schemas.microsoft.com/office/powerpoint/2010/main" val="405633418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739E85B-0D3F-4F38-B196-C6801C8D1ACD}"/>
              </a:ext>
            </a:extLst>
          </p:cNvPr>
          <p:cNvSpPr/>
          <p:nvPr/>
        </p:nvSpPr>
        <p:spPr>
          <a:xfrm>
            <a:off x="772530" y="5552511"/>
            <a:ext cx="10489032" cy="646331"/>
          </a:xfrm>
          <a:prstGeom prst="rect">
            <a:avLst/>
          </a:prstGeom>
          <a:solidFill>
            <a:schemeClr val="bg2">
              <a:lumMod val="75000"/>
            </a:schemeClr>
          </a:solidFill>
        </p:spPr>
        <p:txBody>
          <a:bodyPr wrap="square">
            <a:spAutoFit/>
          </a:bodyPr>
          <a:lstStyle/>
          <a:p>
            <a:r>
              <a:rPr lang="en-US" dirty="0"/>
              <a:t>Forces and torque required in the case when tool has horizontal as well as vertical feed of is much larger when the case when tool has only horizontal feed </a:t>
            </a:r>
          </a:p>
        </p:txBody>
      </p:sp>
      <p:sp>
        <p:nvSpPr>
          <p:cNvPr id="9" name="Rectangle 8">
            <a:extLst>
              <a:ext uri="{FF2B5EF4-FFF2-40B4-BE49-F238E27FC236}">
                <a16:creationId xmlns:a16="http://schemas.microsoft.com/office/drawing/2014/main" id="{226B4145-2BB2-4899-A708-81822B15E354}"/>
              </a:ext>
            </a:extLst>
          </p:cNvPr>
          <p:cNvSpPr/>
          <p:nvPr/>
        </p:nvSpPr>
        <p:spPr>
          <a:xfrm>
            <a:off x="1959641" y="1732548"/>
            <a:ext cx="433137" cy="6898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0151B21C-4D37-4947-8793-94EA380B6C96}"/>
              </a:ext>
            </a:extLst>
          </p:cNvPr>
          <p:cNvPicPr>
            <a:picLocks noChangeAspect="1"/>
          </p:cNvPicPr>
          <p:nvPr/>
        </p:nvPicPr>
        <p:blipFill>
          <a:blip r:embed="rId2"/>
          <a:stretch>
            <a:fillRect/>
          </a:stretch>
        </p:blipFill>
        <p:spPr>
          <a:xfrm>
            <a:off x="550445" y="2422358"/>
            <a:ext cx="5220000" cy="2974056"/>
          </a:xfrm>
          <a:prstGeom prst="rect">
            <a:avLst/>
          </a:prstGeom>
        </p:spPr>
      </p:pic>
      <p:pic>
        <p:nvPicPr>
          <p:cNvPr id="3" name="Picture 2">
            <a:extLst>
              <a:ext uri="{FF2B5EF4-FFF2-40B4-BE49-F238E27FC236}">
                <a16:creationId xmlns:a16="http://schemas.microsoft.com/office/drawing/2014/main" id="{7A6AEC7F-7CBA-424F-934D-460FEF579A92}"/>
              </a:ext>
            </a:extLst>
          </p:cNvPr>
          <p:cNvPicPr>
            <a:picLocks noChangeAspect="1"/>
          </p:cNvPicPr>
          <p:nvPr/>
        </p:nvPicPr>
        <p:blipFill>
          <a:blip r:embed="rId3"/>
          <a:stretch>
            <a:fillRect/>
          </a:stretch>
        </p:blipFill>
        <p:spPr>
          <a:xfrm>
            <a:off x="6089270" y="2422358"/>
            <a:ext cx="5172292" cy="2978661"/>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F2D427F9-6CB4-44BA-8010-2D00C488CBBC}"/>
                  </a:ext>
                </a:extLst>
              </p:cNvPr>
              <p:cNvSpPr txBox="1"/>
              <p:nvPr/>
            </p:nvSpPr>
            <p:spPr>
              <a:xfrm>
                <a:off x="8550443" y="817343"/>
                <a:ext cx="37414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𝜃</m:t>
                      </m:r>
                    </m:oMath>
                  </m:oMathPara>
                </a14:m>
                <a:endParaRPr lang="en-US" dirty="0"/>
              </a:p>
            </p:txBody>
          </p:sp>
        </mc:Choice>
        <mc:Fallback xmlns="">
          <p:sp>
            <p:nvSpPr>
              <p:cNvPr id="10" name="TextBox 9">
                <a:extLst>
                  <a:ext uri="{FF2B5EF4-FFF2-40B4-BE49-F238E27FC236}">
                    <a16:creationId xmlns:a16="http://schemas.microsoft.com/office/drawing/2014/main" id="{F2D427F9-6CB4-44BA-8010-2D00C488CBBC}"/>
                  </a:ext>
                </a:extLst>
              </p:cNvPr>
              <p:cNvSpPr txBox="1">
                <a:spLocks noRot="1" noChangeAspect="1" noMove="1" noResize="1" noEditPoints="1" noAdjustHandles="1" noChangeArrowheads="1" noChangeShapeType="1" noTextEdit="1"/>
              </p:cNvSpPr>
              <p:nvPr/>
            </p:nvSpPr>
            <p:spPr>
              <a:xfrm>
                <a:off x="8550443" y="817343"/>
                <a:ext cx="374141" cy="369332"/>
              </a:xfrm>
              <a:prstGeom prst="rect">
                <a:avLst/>
              </a:prstGeom>
              <a:blipFill>
                <a:blip r:embed="rId4"/>
                <a:stretch>
                  <a:fillRect/>
                </a:stretch>
              </a:blipFill>
            </p:spPr>
            <p:txBody>
              <a:bodyPr/>
              <a:lstStyle/>
              <a:p>
                <a:r>
                  <a:rPr lang="en-US">
                    <a:noFill/>
                  </a:rPr>
                  <a:t> </a:t>
                </a:r>
              </a:p>
            </p:txBody>
          </p:sp>
        </mc:Fallback>
      </mc:AlternateContent>
      <p:grpSp>
        <p:nvGrpSpPr>
          <p:cNvPr id="11" name="Group 10">
            <a:extLst>
              <a:ext uri="{FF2B5EF4-FFF2-40B4-BE49-F238E27FC236}">
                <a16:creationId xmlns:a16="http://schemas.microsoft.com/office/drawing/2014/main" id="{54E450F0-0765-4E53-B94A-ED00F2567DEA}"/>
              </a:ext>
            </a:extLst>
          </p:cNvPr>
          <p:cNvGrpSpPr/>
          <p:nvPr/>
        </p:nvGrpSpPr>
        <p:grpSpPr>
          <a:xfrm>
            <a:off x="7500672" y="0"/>
            <a:ext cx="2099542" cy="2212198"/>
            <a:chOff x="8677694" y="2608514"/>
            <a:chExt cx="1504899" cy="1585648"/>
          </a:xfrm>
        </p:grpSpPr>
        <p:sp>
          <p:nvSpPr>
            <p:cNvPr id="14" name="Arc 13">
              <a:extLst>
                <a:ext uri="{FF2B5EF4-FFF2-40B4-BE49-F238E27FC236}">
                  <a16:creationId xmlns:a16="http://schemas.microsoft.com/office/drawing/2014/main" id="{E443408D-F9EA-4863-A629-6E191C57FD70}"/>
                </a:ext>
              </a:extLst>
            </p:cNvPr>
            <p:cNvSpPr/>
            <p:nvPr/>
          </p:nvSpPr>
          <p:spPr>
            <a:xfrm>
              <a:off x="8677694" y="2608514"/>
              <a:ext cx="780865" cy="750952"/>
            </a:xfrm>
            <a:prstGeom prst="arc">
              <a:avLst>
                <a:gd name="adj1" fmla="val 309605"/>
                <a:gd name="adj2" fmla="val 3030859"/>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grpSp>
          <p:nvGrpSpPr>
            <p:cNvPr id="15" name="Group 14">
              <a:extLst>
                <a:ext uri="{FF2B5EF4-FFF2-40B4-BE49-F238E27FC236}">
                  <a16:creationId xmlns:a16="http://schemas.microsoft.com/office/drawing/2014/main" id="{FF597951-677A-4088-B473-BA1140EA2477}"/>
                </a:ext>
              </a:extLst>
            </p:cNvPr>
            <p:cNvGrpSpPr/>
            <p:nvPr/>
          </p:nvGrpSpPr>
          <p:grpSpPr>
            <a:xfrm>
              <a:off x="9007828" y="2879810"/>
              <a:ext cx="1174765" cy="1314352"/>
              <a:chOff x="9007828" y="2879810"/>
              <a:chExt cx="1174765" cy="1314352"/>
            </a:xfrm>
          </p:grpSpPr>
          <p:sp>
            <p:nvSpPr>
              <p:cNvPr id="16" name="TextBox 15">
                <a:extLst>
                  <a:ext uri="{FF2B5EF4-FFF2-40B4-BE49-F238E27FC236}">
                    <a16:creationId xmlns:a16="http://schemas.microsoft.com/office/drawing/2014/main" id="{E510C00D-756E-425D-8C0B-EAF7C4E37AC3}"/>
                  </a:ext>
                </a:extLst>
              </p:cNvPr>
              <p:cNvSpPr txBox="1"/>
              <p:nvPr/>
            </p:nvSpPr>
            <p:spPr>
              <a:xfrm>
                <a:off x="9007828" y="3894451"/>
                <a:ext cx="293670" cy="261610"/>
              </a:xfrm>
              <a:prstGeom prst="rect">
                <a:avLst/>
              </a:prstGeom>
              <a:noFill/>
            </p:spPr>
            <p:txBody>
              <a:bodyPr wrap="none" rtlCol="0">
                <a:spAutoFit/>
              </a:bodyPr>
              <a:lstStyle/>
              <a:p>
                <a:r>
                  <a:rPr lang="en-US" sz="1100" dirty="0"/>
                  <a:t>-Z</a:t>
                </a:r>
                <a:endParaRPr lang="en-US" sz="1400" dirty="0"/>
              </a:p>
            </p:txBody>
          </p:sp>
          <p:cxnSp>
            <p:nvCxnSpPr>
              <p:cNvPr id="17" name="Straight Connector 16">
                <a:extLst>
                  <a:ext uri="{FF2B5EF4-FFF2-40B4-BE49-F238E27FC236}">
                    <a16:creationId xmlns:a16="http://schemas.microsoft.com/office/drawing/2014/main" id="{B44365F4-C093-4D94-8A73-1E39B6982C1C}"/>
                  </a:ext>
                </a:extLst>
              </p:cNvPr>
              <p:cNvCxnSpPr>
                <a:cxnSpLocks/>
              </p:cNvCxnSpPr>
              <p:nvPr/>
            </p:nvCxnSpPr>
            <p:spPr>
              <a:xfrm>
                <a:off x="9160156" y="3020506"/>
                <a:ext cx="352282" cy="694361"/>
              </a:xfrm>
              <a:prstGeom prst="line">
                <a:avLst/>
              </a:prstGeom>
              <a:ln w="28575">
                <a:solidFill>
                  <a:schemeClr val="accent2">
                    <a:lumMod val="60000"/>
                    <a:lumOff val="40000"/>
                  </a:schemeClr>
                </a:solidFill>
                <a:headEnd type="none" w="med" len="med"/>
                <a:tailEnd type="arrow" w="med" len="med"/>
              </a:ln>
            </p:spPr>
            <p:style>
              <a:lnRef idx="1">
                <a:schemeClr val="dk1"/>
              </a:lnRef>
              <a:fillRef idx="0">
                <a:schemeClr val="dk1"/>
              </a:fillRef>
              <a:effectRef idx="0">
                <a:schemeClr val="dk1"/>
              </a:effectRef>
              <a:fontRef idx="minor">
                <a:schemeClr val="tx1"/>
              </a:fontRef>
            </p:style>
          </p:cxnSp>
          <p:grpSp>
            <p:nvGrpSpPr>
              <p:cNvPr id="18" name="Group 17">
                <a:extLst>
                  <a:ext uri="{FF2B5EF4-FFF2-40B4-BE49-F238E27FC236}">
                    <a16:creationId xmlns:a16="http://schemas.microsoft.com/office/drawing/2014/main" id="{3E6ACF10-9AB7-4248-A27C-C28914463E8C}"/>
                  </a:ext>
                </a:extLst>
              </p:cNvPr>
              <p:cNvGrpSpPr/>
              <p:nvPr/>
            </p:nvGrpSpPr>
            <p:grpSpPr>
              <a:xfrm>
                <a:off x="9160950" y="3016566"/>
                <a:ext cx="802200" cy="916595"/>
                <a:chOff x="9160950" y="3016566"/>
                <a:chExt cx="802200" cy="916595"/>
              </a:xfrm>
            </p:grpSpPr>
            <p:cxnSp>
              <p:nvCxnSpPr>
                <p:cNvPr id="21" name="Straight Arrow Connector 20">
                  <a:extLst>
                    <a:ext uri="{FF2B5EF4-FFF2-40B4-BE49-F238E27FC236}">
                      <a16:creationId xmlns:a16="http://schemas.microsoft.com/office/drawing/2014/main" id="{3D31421F-DDCE-4EE9-B60B-245EF1338AD6}"/>
                    </a:ext>
                  </a:extLst>
                </p:cNvPr>
                <p:cNvCxnSpPr>
                  <a:cxnSpLocks/>
                </p:cNvCxnSpPr>
                <p:nvPr/>
              </p:nvCxnSpPr>
              <p:spPr>
                <a:xfrm>
                  <a:off x="9160950" y="3016566"/>
                  <a:ext cx="8022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7095420C-F925-4B6C-BBDA-EAB5EAD6FF80}"/>
                    </a:ext>
                  </a:extLst>
                </p:cNvPr>
                <p:cNvCxnSpPr>
                  <a:cxnSpLocks/>
                </p:cNvCxnSpPr>
                <p:nvPr/>
              </p:nvCxnSpPr>
              <p:spPr>
                <a:xfrm>
                  <a:off x="9167581" y="3024314"/>
                  <a:ext cx="0" cy="9088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72C9E938-7BD1-470E-B19D-DDF9EF83ED31}"/>
                      </a:ext>
                    </a:extLst>
                  </p:cNvPr>
                  <p:cNvSpPr txBox="1"/>
                  <p:nvPr/>
                </p:nvSpPr>
                <p:spPr>
                  <a:xfrm>
                    <a:off x="9116884" y="3708634"/>
                    <a:ext cx="936275" cy="48552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1400" b="1" i="1" smtClean="0">
                                  <a:latin typeface="Cambria Math" panose="02040503050406030204" pitchFamily="18" charset="0"/>
                                </a:rPr>
                              </m:ctrlPr>
                            </m:accPr>
                            <m:e>
                              <m:r>
                                <a:rPr lang="en-US" sz="1400" b="1" i="1" smtClean="0">
                                  <a:latin typeface="Cambria Math" panose="02040503050406030204" pitchFamily="18" charset="0"/>
                                </a:rPr>
                                <m:t>𝒇𝒆𝒆𝒅</m:t>
                              </m:r>
                            </m:e>
                          </m:acc>
                        </m:oMath>
                      </m:oMathPara>
                    </a14:m>
                    <a:endParaRPr lang="en-US" b="1" dirty="0"/>
                  </a:p>
                </p:txBody>
              </p:sp>
            </mc:Choice>
            <mc:Fallback xmlns="">
              <p:sp>
                <p:nvSpPr>
                  <p:cNvPr id="54" name="TextBox 53"/>
                  <p:cNvSpPr txBox="1">
                    <a:spLocks noRot="1" noChangeAspect="1" noMove="1" noResize="1" noEditPoints="1" noAdjustHandles="1" noChangeArrowheads="1" noChangeShapeType="1" noTextEdit="1"/>
                  </p:cNvSpPr>
                  <p:nvPr/>
                </p:nvSpPr>
                <p:spPr>
                  <a:xfrm>
                    <a:off x="9116884" y="3708634"/>
                    <a:ext cx="936275" cy="485528"/>
                  </a:xfrm>
                  <a:prstGeom prst="rect">
                    <a:avLst/>
                  </a:prstGeom>
                  <a:blipFill>
                    <a:blip r:embed="rId6"/>
                    <a:stretch>
                      <a:fillRect/>
                    </a:stretch>
                  </a:blipFill>
                </p:spPr>
                <p:txBody>
                  <a:bodyPr/>
                  <a:lstStyle/>
                  <a:p>
                    <a:r>
                      <a:rPr lang="en-US">
                        <a:noFill/>
                      </a:rPr>
                      <a:t> </a:t>
                    </a:r>
                  </a:p>
                </p:txBody>
              </p:sp>
            </mc:Fallback>
          </mc:AlternateContent>
          <p:sp>
            <p:nvSpPr>
              <p:cNvPr id="20" name="TextBox 19">
                <a:extLst>
                  <a:ext uri="{FF2B5EF4-FFF2-40B4-BE49-F238E27FC236}">
                    <a16:creationId xmlns:a16="http://schemas.microsoft.com/office/drawing/2014/main" id="{E833B22D-4AAD-491A-B4A4-CBFBB91C1BFB}"/>
                  </a:ext>
                </a:extLst>
              </p:cNvPr>
              <p:cNvSpPr txBox="1"/>
              <p:nvPr/>
            </p:nvSpPr>
            <p:spPr>
              <a:xfrm>
                <a:off x="9920983" y="2879810"/>
                <a:ext cx="261610" cy="261610"/>
              </a:xfrm>
              <a:prstGeom prst="rect">
                <a:avLst/>
              </a:prstGeom>
              <a:noFill/>
            </p:spPr>
            <p:txBody>
              <a:bodyPr wrap="none" rtlCol="0">
                <a:spAutoFit/>
              </a:bodyPr>
              <a:lstStyle/>
              <a:p>
                <a:r>
                  <a:rPr lang="en-US" sz="1100" dirty="0"/>
                  <a:t>X</a:t>
                </a:r>
                <a:endParaRPr lang="en-US" sz="1400" dirty="0"/>
              </a:p>
            </p:txBody>
          </p:sp>
        </p:grpSp>
      </p:grpSp>
      <p:cxnSp>
        <p:nvCxnSpPr>
          <p:cNvPr id="7" name="Straight Arrow Connector 6">
            <a:extLst>
              <a:ext uri="{FF2B5EF4-FFF2-40B4-BE49-F238E27FC236}">
                <a16:creationId xmlns:a16="http://schemas.microsoft.com/office/drawing/2014/main" id="{81E987F6-2E29-4728-B4B7-2C4CBA511E00}"/>
              </a:ext>
            </a:extLst>
          </p:cNvPr>
          <p:cNvCxnSpPr/>
          <p:nvPr/>
        </p:nvCxnSpPr>
        <p:spPr>
          <a:xfrm>
            <a:off x="2085473" y="1047682"/>
            <a:ext cx="1299411" cy="0"/>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C1CEDDA0-E4E8-4F12-8184-71113212BE2D}"/>
                  </a:ext>
                </a:extLst>
              </p:cNvPr>
              <p:cNvSpPr txBox="1"/>
              <p:nvPr/>
            </p:nvSpPr>
            <p:spPr>
              <a:xfrm>
                <a:off x="2085473" y="643864"/>
                <a:ext cx="1306233" cy="67737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1400" b="1" i="1" smtClean="0">
                              <a:latin typeface="Cambria Math" panose="02040503050406030204" pitchFamily="18" charset="0"/>
                            </a:rPr>
                          </m:ctrlPr>
                        </m:accPr>
                        <m:e>
                          <m:r>
                            <a:rPr lang="en-US" sz="1400" b="1" i="1" smtClean="0">
                              <a:latin typeface="Cambria Math" panose="02040503050406030204" pitchFamily="18" charset="0"/>
                            </a:rPr>
                            <m:t>𝒇𝒆𝒆𝒅</m:t>
                          </m:r>
                        </m:e>
                      </m:acc>
                    </m:oMath>
                  </m:oMathPara>
                </a14:m>
                <a:endParaRPr lang="en-US" b="1" dirty="0"/>
              </a:p>
            </p:txBody>
          </p:sp>
        </mc:Choice>
        <mc:Fallback xmlns="">
          <p:sp>
            <p:nvSpPr>
              <p:cNvPr id="34" name="TextBox 33">
                <a:extLst>
                  <a:ext uri="{FF2B5EF4-FFF2-40B4-BE49-F238E27FC236}">
                    <a16:creationId xmlns:a16="http://schemas.microsoft.com/office/drawing/2014/main" id="{C1CEDDA0-E4E8-4F12-8184-71113212BE2D}"/>
                  </a:ext>
                </a:extLst>
              </p:cNvPr>
              <p:cNvSpPr txBox="1">
                <a:spLocks noRot="1" noChangeAspect="1" noMove="1" noResize="1" noEditPoints="1" noAdjustHandles="1" noChangeArrowheads="1" noChangeShapeType="1" noTextEdit="1"/>
              </p:cNvSpPr>
              <p:nvPr/>
            </p:nvSpPr>
            <p:spPr>
              <a:xfrm>
                <a:off x="2085473" y="643864"/>
                <a:ext cx="1306233" cy="677379"/>
              </a:xfrm>
              <a:prstGeom prst="rect">
                <a:avLst/>
              </a:prstGeom>
              <a:blipFill>
                <a:blip r:embed="rId7"/>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99731244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fade">
                                      <p:cBhvr>
                                        <p:cTn id="10" dur="500"/>
                                        <p:tgtEl>
                                          <p:spTgt spid="34"/>
                                        </p:tgtEl>
                                      </p:cBhvr>
                                    </p:animEffect>
                                  </p:childTnLst>
                                </p:cTn>
                              </p:par>
                              <p:par>
                                <p:cTn id="11" presetID="10"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par>
                                <p:cTn id="19" presetID="10"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fade">
                                      <p:cBhvr>
                                        <p:cTn id="2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0" grpId="0"/>
      <p:bldP spid="34"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739E85B-0D3F-4F38-B196-C6801C8D1ACD}"/>
              </a:ext>
            </a:extLst>
          </p:cNvPr>
          <p:cNvSpPr/>
          <p:nvPr/>
        </p:nvSpPr>
        <p:spPr>
          <a:xfrm>
            <a:off x="772530" y="5552511"/>
            <a:ext cx="10489032" cy="369332"/>
          </a:xfrm>
          <a:prstGeom prst="rect">
            <a:avLst/>
          </a:prstGeom>
          <a:solidFill>
            <a:schemeClr val="bg2">
              <a:lumMod val="75000"/>
            </a:schemeClr>
          </a:solidFill>
        </p:spPr>
        <p:txBody>
          <a:bodyPr wrap="square">
            <a:spAutoFit/>
          </a:bodyPr>
          <a:lstStyle/>
          <a:p>
            <a:r>
              <a:rPr lang="en-US" dirty="0"/>
              <a:t>As the number of flutes increase, the force and torque experienced by the tool are more evenly distributed</a:t>
            </a:r>
          </a:p>
        </p:txBody>
      </p:sp>
      <p:sp>
        <p:nvSpPr>
          <p:cNvPr id="9" name="Rectangle 8">
            <a:extLst>
              <a:ext uri="{FF2B5EF4-FFF2-40B4-BE49-F238E27FC236}">
                <a16:creationId xmlns:a16="http://schemas.microsoft.com/office/drawing/2014/main" id="{226B4145-2BB2-4899-A708-81822B15E354}"/>
              </a:ext>
            </a:extLst>
          </p:cNvPr>
          <p:cNvSpPr/>
          <p:nvPr/>
        </p:nvSpPr>
        <p:spPr>
          <a:xfrm>
            <a:off x="1959641" y="1732548"/>
            <a:ext cx="433137" cy="6898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0151B21C-4D37-4947-8793-94EA380B6C96}"/>
              </a:ext>
            </a:extLst>
          </p:cNvPr>
          <p:cNvPicPr>
            <a:picLocks noChangeAspect="1"/>
          </p:cNvPicPr>
          <p:nvPr/>
        </p:nvPicPr>
        <p:blipFill>
          <a:blip r:embed="rId2"/>
          <a:stretch>
            <a:fillRect/>
          </a:stretch>
        </p:blipFill>
        <p:spPr>
          <a:xfrm>
            <a:off x="550445" y="1973182"/>
            <a:ext cx="5220000" cy="2974056"/>
          </a:xfrm>
          <a:prstGeom prst="rect">
            <a:avLst/>
          </a:prstGeom>
        </p:spPr>
      </p:pic>
      <p:pic>
        <p:nvPicPr>
          <p:cNvPr id="4" name="Picture 3">
            <a:extLst>
              <a:ext uri="{FF2B5EF4-FFF2-40B4-BE49-F238E27FC236}">
                <a16:creationId xmlns:a16="http://schemas.microsoft.com/office/drawing/2014/main" id="{EEBC0FD0-EA0F-4790-AC13-37562F46BF47}"/>
              </a:ext>
            </a:extLst>
          </p:cNvPr>
          <p:cNvPicPr>
            <a:picLocks noChangeAspect="1"/>
          </p:cNvPicPr>
          <p:nvPr/>
        </p:nvPicPr>
        <p:blipFill>
          <a:blip r:embed="rId3"/>
          <a:stretch>
            <a:fillRect/>
          </a:stretch>
        </p:blipFill>
        <p:spPr>
          <a:xfrm>
            <a:off x="6119114" y="1960768"/>
            <a:ext cx="5142448" cy="2986470"/>
          </a:xfrm>
          <a:prstGeom prst="rect">
            <a:avLst/>
          </a:prstGeom>
        </p:spPr>
      </p:pic>
      <p:sp>
        <p:nvSpPr>
          <p:cNvPr id="6" name="TextBox 5">
            <a:extLst>
              <a:ext uri="{FF2B5EF4-FFF2-40B4-BE49-F238E27FC236}">
                <a16:creationId xmlns:a16="http://schemas.microsoft.com/office/drawing/2014/main" id="{BE43207E-8290-4ED5-8EC3-88B877ECF945}"/>
              </a:ext>
            </a:extLst>
          </p:cNvPr>
          <p:cNvSpPr txBox="1"/>
          <p:nvPr/>
        </p:nvSpPr>
        <p:spPr>
          <a:xfrm>
            <a:off x="2149642" y="1171074"/>
            <a:ext cx="2118593" cy="369332"/>
          </a:xfrm>
          <a:prstGeom prst="rect">
            <a:avLst/>
          </a:prstGeom>
          <a:noFill/>
        </p:spPr>
        <p:txBody>
          <a:bodyPr wrap="none" rtlCol="0">
            <a:spAutoFit/>
          </a:bodyPr>
          <a:lstStyle/>
          <a:p>
            <a:r>
              <a:rPr lang="en-US" i="1" dirty="0"/>
              <a:t>Number of flutes = 2</a:t>
            </a:r>
          </a:p>
        </p:txBody>
      </p:sp>
      <p:sp>
        <p:nvSpPr>
          <p:cNvPr id="23" name="TextBox 22">
            <a:extLst>
              <a:ext uri="{FF2B5EF4-FFF2-40B4-BE49-F238E27FC236}">
                <a16:creationId xmlns:a16="http://schemas.microsoft.com/office/drawing/2014/main" id="{AE8CB6AD-3043-4BC9-9B8C-CDA32CA645B4}"/>
              </a:ext>
            </a:extLst>
          </p:cNvPr>
          <p:cNvSpPr txBox="1"/>
          <p:nvPr/>
        </p:nvSpPr>
        <p:spPr>
          <a:xfrm>
            <a:off x="7631041" y="1171074"/>
            <a:ext cx="2092945" cy="369332"/>
          </a:xfrm>
          <a:prstGeom prst="rect">
            <a:avLst/>
          </a:prstGeom>
          <a:noFill/>
        </p:spPr>
        <p:txBody>
          <a:bodyPr wrap="none" rtlCol="0">
            <a:spAutoFit/>
          </a:bodyPr>
          <a:lstStyle/>
          <a:p>
            <a:r>
              <a:rPr lang="en-US" i="1" dirty="0"/>
              <a:t>Number of flutes = 3</a:t>
            </a:r>
          </a:p>
        </p:txBody>
      </p:sp>
    </p:spTree>
    <p:extLst>
      <p:ext uri="{BB962C8B-B14F-4D97-AF65-F5344CB8AC3E}">
        <p14:creationId xmlns:p14="http://schemas.microsoft.com/office/powerpoint/2010/main" val="110560446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500"/>
                                        <p:tgtEl>
                                          <p:spTgt spid="23"/>
                                        </p:tgtEl>
                                      </p:cBhvr>
                                    </p:animEffect>
                                  </p:childTnLst>
                                </p:cTn>
                              </p:par>
                              <p:par>
                                <p:cTn id="16" presetID="10" presetClass="entr" presetSubtype="0" fill="hold"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2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PROJECT OBJECTIVE AND MOTIVATION</a:t>
            </a:r>
          </a:p>
        </p:txBody>
      </p:sp>
      <p:sp>
        <p:nvSpPr>
          <p:cNvPr id="3" name="Content Placeholder 2"/>
          <p:cNvSpPr>
            <a:spLocks noGrp="1"/>
          </p:cNvSpPr>
          <p:nvPr>
            <p:ph idx="1"/>
          </p:nvPr>
        </p:nvSpPr>
        <p:spPr>
          <a:xfrm>
            <a:off x="1097280" y="1845734"/>
            <a:ext cx="10058400" cy="4276770"/>
          </a:xfrm>
        </p:spPr>
        <p:txBody>
          <a:bodyPr>
            <a:normAutofit/>
          </a:bodyPr>
          <a:lstStyle/>
          <a:p>
            <a:pPr marL="0" indent="0">
              <a:buNone/>
            </a:pPr>
            <a:r>
              <a:rPr lang="en-US" sz="2400" b="1" dirty="0">
                <a:solidFill>
                  <a:schemeClr val="tx1">
                    <a:lumMod val="85000"/>
                    <a:lumOff val="15000"/>
                  </a:schemeClr>
                </a:solidFill>
              </a:rPr>
              <a:t>Overall aim: </a:t>
            </a:r>
            <a:r>
              <a:rPr lang="en-US" sz="2400" dirty="0">
                <a:solidFill>
                  <a:schemeClr val="tx1">
                    <a:lumMod val="85000"/>
                    <a:lumOff val="15000"/>
                  </a:schemeClr>
                </a:solidFill>
              </a:rPr>
              <a:t>General methodology to predict the cutting forces during the 5-axis milling process for:</a:t>
            </a:r>
          </a:p>
          <a:p>
            <a:pPr marL="514350" indent="-514350">
              <a:buFont typeface="+mj-lt"/>
              <a:buAutoNum type="romanUcPeriod"/>
            </a:pPr>
            <a:r>
              <a:rPr lang="en-US" sz="2400" dirty="0">
                <a:solidFill>
                  <a:schemeClr val="tx1">
                    <a:lumMod val="85000"/>
                    <a:lumOff val="15000"/>
                  </a:schemeClr>
                </a:solidFill>
              </a:rPr>
              <a:t>Any tool geometry </a:t>
            </a:r>
          </a:p>
          <a:p>
            <a:pPr marL="514350" indent="-514350">
              <a:buFont typeface="+mj-lt"/>
              <a:buAutoNum type="romanUcPeriod"/>
            </a:pPr>
            <a:r>
              <a:rPr lang="en-US" sz="2400" dirty="0">
                <a:solidFill>
                  <a:schemeClr val="tx1">
                    <a:lumMod val="85000"/>
                    <a:lumOff val="15000"/>
                  </a:schemeClr>
                </a:solidFill>
              </a:rPr>
              <a:t>Any feed direction</a:t>
            </a:r>
          </a:p>
          <a:p>
            <a:pPr marL="514350" indent="-514350">
              <a:buFont typeface="+mj-lt"/>
              <a:buAutoNum type="romanUcPeriod"/>
            </a:pPr>
            <a:r>
              <a:rPr lang="en-US" sz="2400" dirty="0">
                <a:solidFill>
                  <a:schemeClr val="tx1">
                    <a:lumMod val="85000"/>
                    <a:lumOff val="15000"/>
                  </a:schemeClr>
                </a:solidFill>
              </a:rPr>
              <a:t>Any workpiece geometry (edges, corners, step etc.)</a:t>
            </a:r>
          </a:p>
          <a:p>
            <a:pPr marL="514350" indent="-514350">
              <a:buFont typeface="+mj-lt"/>
              <a:buAutoNum type="romanUcPeriod"/>
            </a:pPr>
            <a:r>
              <a:rPr lang="en-US" sz="2400" dirty="0">
                <a:solidFill>
                  <a:schemeClr val="tx1">
                    <a:lumMod val="85000"/>
                    <a:lumOff val="15000"/>
                  </a:schemeClr>
                </a:solidFill>
              </a:rPr>
              <a:t>Allows surface roughness determination (for machining time optimization)</a:t>
            </a:r>
          </a:p>
          <a:p>
            <a:pPr marL="0" indent="0">
              <a:buNone/>
            </a:pPr>
            <a:r>
              <a:rPr lang="en-US" sz="2400" dirty="0">
                <a:solidFill>
                  <a:schemeClr val="tx1">
                    <a:lumMod val="85000"/>
                    <a:lumOff val="15000"/>
                  </a:schemeClr>
                </a:solidFill>
              </a:rPr>
              <a:t>(Most models exist for ball-end milling tool, horizontal feed and planar surfaces)</a:t>
            </a:r>
            <a:endParaRPr lang="en-US" dirty="0">
              <a:solidFill>
                <a:schemeClr val="tx1">
                  <a:lumMod val="85000"/>
                  <a:lumOff val="15000"/>
                </a:schemeClr>
              </a:solidFill>
            </a:endParaRPr>
          </a:p>
          <a:p>
            <a:pPr marL="806958" lvl="1" indent="-514350">
              <a:buFont typeface="+mj-lt"/>
              <a:buAutoNum type="romanLcPeriod"/>
            </a:pPr>
            <a:endParaRPr lang="en-US" dirty="0">
              <a:solidFill>
                <a:schemeClr val="tx1">
                  <a:lumMod val="85000"/>
                  <a:lumOff val="15000"/>
                </a:schemeClr>
              </a:solidFill>
            </a:endParaRPr>
          </a:p>
        </p:txBody>
      </p:sp>
    </p:spTree>
    <p:extLst>
      <p:ext uri="{BB962C8B-B14F-4D97-AF65-F5344CB8AC3E}">
        <p14:creationId xmlns:p14="http://schemas.microsoft.com/office/powerpoint/2010/main" val="12332244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t>SHORTCOMINGS OF THE CURRENT MODEL</a:t>
            </a:r>
            <a:endParaRPr lang="en-IN" sz="4400" dirty="0"/>
          </a:p>
        </p:txBody>
      </p:sp>
      <p:sp>
        <p:nvSpPr>
          <p:cNvPr id="3" name="Content Placeholder 2"/>
          <p:cNvSpPr>
            <a:spLocks noGrp="1"/>
          </p:cNvSpPr>
          <p:nvPr>
            <p:ph idx="1"/>
          </p:nvPr>
        </p:nvSpPr>
        <p:spPr/>
        <p:txBody>
          <a:bodyPr>
            <a:normAutofit/>
          </a:bodyPr>
          <a:lstStyle/>
          <a:p>
            <a:pPr lvl="0">
              <a:buFont typeface="Arial" panose="020B0604020202020204" pitchFamily="34" charset="0"/>
              <a:buChar char="•"/>
            </a:pPr>
            <a:r>
              <a:rPr lang="en-US" sz="1800" dirty="0"/>
              <a:t>Orthogonal Cutting Data is based on </a:t>
            </a:r>
            <a:r>
              <a:rPr lang="en-US" sz="1800" b="1" dirty="0"/>
              <a:t>empirical results</a:t>
            </a:r>
            <a:r>
              <a:rPr lang="en-US" sz="1800" dirty="0"/>
              <a:t> obtained after conducting </a:t>
            </a:r>
            <a:r>
              <a:rPr lang="en-US" sz="1800" b="1" dirty="0"/>
              <a:t>experiments</a:t>
            </a:r>
            <a:r>
              <a:rPr lang="en-US" sz="1800" dirty="0"/>
              <a:t> and then fitting a regression model, Hence the results obtained from OCD are not necessarily accurate. </a:t>
            </a:r>
          </a:p>
          <a:p>
            <a:pPr lvl="0">
              <a:buFont typeface="Arial" panose="020B0604020202020204" pitchFamily="34" charset="0"/>
              <a:buChar char="•"/>
            </a:pPr>
            <a:r>
              <a:rPr lang="en-US" sz="1800" dirty="0"/>
              <a:t>The model has been developed for </a:t>
            </a:r>
            <a:r>
              <a:rPr lang="en-US" sz="1800" b="1" dirty="0"/>
              <a:t>only Titanium</a:t>
            </a:r>
            <a:r>
              <a:rPr lang="en-US" sz="1800" dirty="0"/>
              <a:t> alloy. </a:t>
            </a:r>
          </a:p>
          <a:p>
            <a:pPr lvl="0">
              <a:buFont typeface="Arial" panose="020B0604020202020204" pitchFamily="34" charset="0"/>
              <a:buChar char="•"/>
            </a:pPr>
            <a:r>
              <a:rPr lang="en-US" dirty="0"/>
              <a:t>The model considers the tool is always ideal, rigid, edges are always sharp and do not wear while machining, whereas in real life tool wears out due the cyclic force experienced. </a:t>
            </a:r>
          </a:p>
          <a:p>
            <a:pPr>
              <a:buFont typeface="Arial" panose="020B0604020202020204" pitchFamily="34" charset="0"/>
              <a:buChar char="•"/>
            </a:pPr>
            <a:r>
              <a:rPr lang="en-US" dirty="0"/>
              <a:t>Chips are considered to be in most ideal form also known as </a:t>
            </a:r>
            <a:r>
              <a:rPr lang="en-US" dirty="0" err="1"/>
              <a:t>undeformed</a:t>
            </a:r>
            <a:r>
              <a:rPr lang="en-US" dirty="0"/>
              <a:t> chips. In reality, chips dimensions are different and chips interfere in cutting process.   </a:t>
            </a:r>
          </a:p>
          <a:p>
            <a:pPr marL="0" lvl="0" indent="0">
              <a:buNone/>
            </a:pPr>
            <a:endParaRPr lang="en-US" sz="1800" dirty="0"/>
          </a:p>
        </p:txBody>
      </p:sp>
    </p:spTree>
    <p:extLst>
      <p:ext uri="{BB962C8B-B14F-4D97-AF65-F5344CB8AC3E}">
        <p14:creationId xmlns:p14="http://schemas.microsoft.com/office/powerpoint/2010/main" val="191041511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t>FUTURE SCOPE</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A97CD415-5BE9-448E-A290-62224C965ED1}"/>
                  </a:ext>
                </a:extLst>
              </p:cNvPr>
              <p:cNvSpPr>
                <a:spLocks noGrp="1"/>
              </p:cNvSpPr>
              <p:nvPr>
                <p:ph idx="1"/>
              </p:nvPr>
            </p:nvSpPr>
            <p:spPr/>
            <p:txBody>
              <a:bodyPr/>
              <a:lstStyle/>
              <a:p>
                <a:pPr>
                  <a:buFont typeface="Arial" panose="020B0604020202020204" pitchFamily="34" charset="0"/>
                  <a:buChar char="•"/>
                </a:pPr>
                <a:r>
                  <a:rPr lang="en-US" dirty="0"/>
                  <a:t>The current model can be extended to automate the </a:t>
                </a:r>
                <a:r>
                  <a:rPr lang="en-US" b="1" dirty="0"/>
                  <a:t>selection of tilt angle and step over</a:t>
                </a:r>
                <a:r>
                  <a:rPr lang="en-US" dirty="0"/>
                  <a:t> to optimize the machining time and surface roughness.</a:t>
                </a:r>
              </a:p>
              <a:p>
                <a:pPr>
                  <a:buFont typeface="Arial" panose="020B0604020202020204" pitchFamily="34" charset="0"/>
                  <a:buChar char="•"/>
                </a:pPr>
                <a:r>
                  <a:rPr lang="en-US" dirty="0"/>
                  <a:t>Using this model, the energy lost in cutting (</a:t>
                </a:r>
                <a14:m>
                  <m:oMath xmlns:m="http://schemas.openxmlformats.org/officeDocument/2006/math">
                    <m:r>
                      <a:rPr lang="en-US" i="1">
                        <a:latin typeface="Cambria Math" panose="02040503050406030204" pitchFamily="18" charset="0"/>
                      </a:rPr>
                      <m:t>𝑝𝑜𝑤𝑒𝑟</m:t>
                    </m:r>
                    <m:r>
                      <a:rPr lang="en-US" i="1">
                        <a:latin typeface="Cambria Math" panose="02040503050406030204" pitchFamily="18" charset="0"/>
                      </a:rPr>
                      <m:t>=</m:t>
                    </m:r>
                    <m:r>
                      <a:rPr lang="en-US" i="1">
                        <a:latin typeface="Cambria Math" panose="02040503050406030204" pitchFamily="18" charset="0"/>
                      </a:rPr>
                      <m:t>𝜔</m:t>
                    </m:r>
                    <m:r>
                      <a:rPr lang="en-US" i="1">
                        <a:latin typeface="Cambria Math" panose="02040503050406030204" pitchFamily="18" charset="0"/>
                      </a:rPr>
                      <m:t>×</m:t>
                    </m:r>
                    <m:r>
                      <a:rPr lang="en-US" i="1">
                        <a:latin typeface="Cambria Math" panose="02040503050406030204" pitchFamily="18" charset="0"/>
                      </a:rPr>
                      <m:t>𝑡𝑜𝑟𝑞𝑢𝑒</m:t>
                    </m:r>
                  </m:oMath>
                </a14:m>
                <a:r>
                  <a:rPr lang="en-US" dirty="0"/>
                  <a:t>) and energy dissipated as heat can be known, the model can be extended to incorporate </a:t>
                </a:r>
                <a:r>
                  <a:rPr lang="en-US" b="1" dirty="0"/>
                  <a:t>lubrication</a:t>
                </a:r>
                <a:r>
                  <a:rPr lang="en-US" dirty="0"/>
                  <a:t> and </a:t>
                </a:r>
                <a:r>
                  <a:rPr lang="en-US" b="1" dirty="0"/>
                  <a:t>cooling aspects</a:t>
                </a:r>
                <a:r>
                  <a:rPr lang="en-US" dirty="0"/>
                  <a:t>.</a:t>
                </a:r>
              </a:p>
              <a:p>
                <a:pPr>
                  <a:buFont typeface="Arial" panose="020B0604020202020204" pitchFamily="34" charset="0"/>
                  <a:buChar char="•"/>
                </a:pPr>
                <a:r>
                  <a:rPr lang="en-US" dirty="0"/>
                  <a:t>Automation can be done in terms of </a:t>
                </a:r>
                <a:r>
                  <a:rPr lang="en-US" b="1" dirty="0"/>
                  <a:t>path selection</a:t>
                </a:r>
                <a:r>
                  <a:rPr lang="en-US" dirty="0"/>
                  <a:t> of the tool given </a:t>
                </a:r>
                <a:r>
                  <a:rPr lang="en-US" b="1" dirty="0"/>
                  <a:t>the initial and final workpiece</a:t>
                </a:r>
                <a:r>
                  <a:rPr lang="en-US" dirty="0"/>
                  <a:t> model cutting within the surface tolerance limit.</a:t>
                </a:r>
              </a:p>
              <a:p>
                <a:pPr>
                  <a:buFont typeface="Arial" panose="020B0604020202020204" pitchFamily="34" charset="0"/>
                  <a:buChar char="•"/>
                </a:pPr>
                <a:r>
                  <a:rPr lang="en-US" dirty="0"/>
                  <a:t>CAM/CAD models can be integrated with the current model. Workpiece surface can be dynamically updated and the combination of the lead and tilt angles can be obtained at each point of time to optimize the entire process in terms of machining time.</a:t>
                </a:r>
              </a:p>
              <a:p>
                <a:pPr>
                  <a:buFont typeface="Arial" panose="020B0604020202020204" pitchFamily="34" charset="0"/>
                  <a:buChar char="•"/>
                </a:pPr>
                <a:r>
                  <a:rPr lang="en-US" dirty="0"/>
                  <a:t>This model can become the input for vibration and chatter modeling of the machining processes</a:t>
                </a:r>
              </a:p>
              <a:p>
                <a:pPr>
                  <a:buFont typeface="Arial" panose="020B0604020202020204" pitchFamily="34" charset="0"/>
                  <a:buChar char="•"/>
                </a:pPr>
                <a:endParaRPr lang="en-US" dirty="0"/>
              </a:p>
            </p:txBody>
          </p:sp>
        </mc:Choice>
        <mc:Fallback xmlns="">
          <p:sp>
            <p:nvSpPr>
              <p:cNvPr id="4" name="Content Placeholder 3">
                <a:extLst>
                  <a:ext uri="{FF2B5EF4-FFF2-40B4-BE49-F238E27FC236}">
                    <a16:creationId xmlns:a16="http://schemas.microsoft.com/office/drawing/2014/main" id="{A97CD415-5BE9-448E-A290-62224C965ED1}"/>
                  </a:ext>
                </a:extLst>
              </p:cNvPr>
              <p:cNvSpPr>
                <a:spLocks noGrp="1" noRot="1" noChangeAspect="1" noMove="1" noResize="1" noEditPoints="1" noAdjustHandles="1" noChangeArrowheads="1" noChangeShapeType="1" noTextEdit="1"/>
              </p:cNvSpPr>
              <p:nvPr>
                <p:ph idx="1"/>
              </p:nvPr>
            </p:nvSpPr>
            <p:spPr>
              <a:blipFill>
                <a:blip r:embed="rId2"/>
                <a:stretch>
                  <a:fillRect l="-1455" t="-1667" r="-909"/>
                </a:stretch>
              </a:blipFill>
            </p:spPr>
            <p:txBody>
              <a:bodyPr/>
              <a:lstStyle/>
              <a:p>
                <a:r>
                  <a:rPr lang="en-US">
                    <a:noFill/>
                  </a:rPr>
                  <a:t> </a:t>
                </a:r>
              </a:p>
            </p:txBody>
          </p:sp>
        </mc:Fallback>
      </mc:AlternateContent>
    </p:spTree>
    <p:extLst>
      <p:ext uri="{BB962C8B-B14F-4D97-AF65-F5344CB8AC3E}">
        <p14:creationId xmlns:p14="http://schemas.microsoft.com/office/powerpoint/2010/main" val="6749525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500847" y="2786121"/>
            <a:ext cx="5042262" cy="523220"/>
          </a:xfrm>
          <a:prstGeom prst="rect">
            <a:avLst/>
          </a:prstGeom>
          <a:noFill/>
        </p:spPr>
        <p:txBody>
          <a:bodyPr wrap="square" rtlCol="0">
            <a:spAutoFit/>
          </a:bodyPr>
          <a:lstStyle/>
          <a:p>
            <a:pPr algn="ctr"/>
            <a:r>
              <a:rPr lang="en-IN" sz="2800" dirty="0"/>
              <a:t>THANK YOU</a:t>
            </a:r>
          </a:p>
        </p:txBody>
      </p:sp>
    </p:spTree>
    <p:extLst>
      <p:ext uri="{BB962C8B-B14F-4D97-AF65-F5344CB8AC3E}">
        <p14:creationId xmlns:p14="http://schemas.microsoft.com/office/powerpoint/2010/main" val="84901941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14303" y="1178118"/>
            <a:ext cx="7694023" cy="3328568"/>
          </a:xfrm>
          <a:prstGeom prst="rect">
            <a:avLst/>
          </a:prstGeom>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cxnSp>
        <p:nvCxnSpPr>
          <p:cNvPr id="5" name="Straight Connector 4"/>
          <p:cNvCxnSpPr/>
          <p:nvPr/>
        </p:nvCxnSpPr>
        <p:spPr>
          <a:xfrm flipV="1">
            <a:off x="4676696" y="1951617"/>
            <a:ext cx="3866413" cy="1510040"/>
          </a:xfrm>
          <a:prstGeom prst="line">
            <a:avLst/>
          </a:prstGeom>
          <a:ln w="76200">
            <a:solidFill>
              <a:schemeClr val="accent1">
                <a:lumMod val="40000"/>
                <a:lumOff val="60000"/>
              </a:schemeClr>
            </a:solidFill>
            <a:headEnd type="none" w="med" len="med"/>
            <a:tailEnd type="arrow" w="med" len="med"/>
          </a:ln>
        </p:spPr>
        <p:style>
          <a:lnRef idx="1">
            <a:schemeClr val="dk1"/>
          </a:lnRef>
          <a:fillRef idx="0">
            <a:schemeClr val="dk1"/>
          </a:fillRef>
          <a:effectRef idx="0">
            <a:schemeClr val="dk1"/>
          </a:effectRef>
          <a:fontRef idx="minor">
            <a:schemeClr val="tx1"/>
          </a:fontRef>
        </p:style>
      </p:cxnSp>
      <p:grpSp>
        <p:nvGrpSpPr>
          <p:cNvPr id="6" name="Group 5"/>
          <p:cNvGrpSpPr/>
          <p:nvPr/>
        </p:nvGrpSpPr>
        <p:grpSpPr>
          <a:xfrm>
            <a:off x="3831161" y="1247071"/>
            <a:ext cx="1128256" cy="2582603"/>
            <a:chOff x="3831161" y="1325449"/>
            <a:chExt cx="1128256" cy="2582603"/>
          </a:xfrm>
        </p:grpSpPr>
        <p:sp>
          <p:nvSpPr>
            <p:cNvPr id="7" name="Can 6"/>
            <p:cNvSpPr/>
            <p:nvPr/>
          </p:nvSpPr>
          <p:spPr>
            <a:xfrm rot="20485154">
              <a:off x="3831161" y="1325449"/>
              <a:ext cx="724224" cy="2355729"/>
            </a:xfrm>
            <a:prstGeom prst="can">
              <a:avLst/>
            </a:prstGeom>
            <a:solidFill>
              <a:schemeClr val="tx1">
                <a:lumMod val="75000"/>
                <a:lumOff val="25000"/>
              </a:schemeClr>
            </a:solidFill>
            <a:ln>
              <a:solidFill>
                <a:schemeClr val="accent1"/>
              </a:solidFill>
            </a:ln>
            <a:effectLst>
              <a:reflection blurRad="6350" stA="52000" endA="300" endPos="35000" dir="5400000" sy="-100000" algn="bl" rotWithShape="0"/>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8" name="Oval 7"/>
            <p:cNvSpPr/>
            <p:nvPr/>
          </p:nvSpPr>
          <p:spPr>
            <a:xfrm rot="20451132">
              <a:off x="4220806" y="3338723"/>
              <a:ext cx="738611" cy="569329"/>
            </a:xfrm>
            <a:prstGeom prst="ellipse">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9" name="Straight Connector 8"/>
          <p:cNvCxnSpPr/>
          <p:nvPr/>
        </p:nvCxnSpPr>
        <p:spPr>
          <a:xfrm flipH="1" flipV="1">
            <a:off x="4676696" y="663975"/>
            <a:ext cx="209005" cy="2693180"/>
          </a:xfrm>
          <a:prstGeom prst="line">
            <a:avLst/>
          </a:prstGeom>
          <a:ln>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10" name="Straight Connector 9"/>
          <p:cNvCxnSpPr/>
          <p:nvPr/>
        </p:nvCxnSpPr>
        <p:spPr>
          <a:xfrm>
            <a:off x="4898764" y="3359056"/>
            <a:ext cx="3008619" cy="1937657"/>
          </a:xfrm>
          <a:prstGeom prst="line">
            <a:avLst/>
          </a:prstGeom>
          <a:ln>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11" name="TextBox 10"/>
          <p:cNvSpPr txBox="1"/>
          <p:nvPr/>
        </p:nvSpPr>
        <p:spPr>
          <a:xfrm>
            <a:off x="7916445" y="1582285"/>
            <a:ext cx="639727" cy="369332"/>
          </a:xfrm>
          <a:prstGeom prst="rect">
            <a:avLst/>
          </a:prstGeom>
          <a:noFill/>
        </p:spPr>
        <p:txBody>
          <a:bodyPr wrap="none" rtlCol="0">
            <a:spAutoFit/>
          </a:bodyPr>
          <a:lstStyle/>
          <a:p>
            <a:r>
              <a:rPr lang="en-US" dirty="0"/>
              <a:t>Feed</a:t>
            </a:r>
          </a:p>
        </p:txBody>
      </p:sp>
      <p:sp>
        <p:nvSpPr>
          <p:cNvPr id="12" name="TextBox 11"/>
          <p:cNvSpPr txBox="1"/>
          <p:nvPr/>
        </p:nvSpPr>
        <p:spPr>
          <a:xfrm>
            <a:off x="4356832" y="269348"/>
            <a:ext cx="883575" cy="369332"/>
          </a:xfrm>
          <a:prstGeom prst="rect">
            <a:avLst/>
          </a:prstGeom>
          <a:noFill/>
        </p:spPr>
        <p:txBody>
          <a:bodyPr wrap="none" rtlCol="0">
            <a:spAutoFit/>
          </a:bodyPr>
          <a:lstStyle/>
          <a:p>
            <a:r>
              <a:rPr lang="en-US" dirty="0"/>
              <a:t>Normal</a:t>
            </a:r>
          </a:p>
        </p:txBody>
      </p:sp>
      <p:sp>
        <p:nvSpPr>
          <p:cNvPr id="13" name="TextBox 12"/>
          <p:cNvSpPr txBox="1"/>
          <p:nvPr/>
        </p:nvSpPr>
        <p:spPr>
          <a:xfrm>
            <a:off x="7916445" y="5296713"/>
            <a:ext cx="1156214" cy="369332"/>
          </a:xfrm>
          <a:prstGeom prst="rect">
            <a:avLst/>
          </a:prstGeom>
          <a:noFill/>
        </p:spPr>
        <p:txBody>
          <a:bodyPr wrap="none" rtlCol="0">
            <a:spAutoFit/>
          </a:bodyPr>
          <a:lstStyle/>
          <a:p>
            <a:r>
              <a:rPr lang="en-US" dirty="0"/>
              <a:t>Cross feed</a:t>
            </a:r>
          </a:p>
        </p:txBody>
      </p:sp>
      <p:cxnSp>
        <p:nvCxnSpPr>
          <p:cNvPr id="14" name="Straight Connector 13"/>
          <p:cNvCxnSpPr/>
          <p:nvPr/>
        </p:nvCxnSpPr>
        <p:spPr>
          <a:xfrm flipV="1">
            <a:off x="4885701" y="842777"/>
            <a:ext cx="222068" cy="2514379"/>
          </a:xfrm>
          <a:prstGeom prst="line">
            <a:avLst/>
          </a:prstGeom>
          <a:ln w="28575">
            <a:prstDash val="dash"/>
          </a:ln>
        </p:spPr>
        <p:style>
          <a:lnRef idx="2">
            <a:schemeClr val="accent2"/>
          </a:lnRef>
          <a:fillRef idx="0">
            <a:schemeClr val="accent2"/>
          </a:fillRef>
          <a:effectRef idx="1">
            <a:schemeClr val="accent2"/>
          </a:effectRef>
          <a:fontRef idx="minor">
            <a:schemeClr val="tx1"/>
          </a:fontRef>
        </p:style>
      </p:cxnSp>
      <p:cxnSp>
        <p:nvCxnSpPr>
          <p:cNvPr id="15" name="Straight Connector 14"/>
          <p:cNvCxnSpPr/>
          <p:nvPr/>
        </p:nvCxnSpPr>
        <p:spPr>
          <a:xfrm flipH="1" flipV="1">
            <a:off x="4072454" y="621456"/>
            <a:ext cx="826310" cy="2735699"/>
          </a:xfrm>
          <a:prstGeom prst="line">
            <a:avLst/>
          </a:prstGeom>
          <a:ln>
            <a:prstDash val="dash"/>
          </a:ln>
        </p:spPr>
        <p:style>
          <a:lnRef idx="3">
            <a:schemeClr val="accent6"/>
          </a:lnRef>
          <a:fillRef idx="0">
            <a:schemeClr val="accent6"/>
          </a:fillRef>
          <a:effectRef idx="2">
            <a:schemeClr val="accent6"/>
          </a:effectRef>
          <a:fontRef idx="minor">
            <a:schemeClr val="tx1"/>
          </a:fontRef>
        </p:style>
      </p:cxnSp>
      <p:sp>
        <p:nvSpPr>
          <p:cNvPr id="16" name="TextBox 15"/>
          <p:cNvSpPr txBox="1"/>
          <p:nvPr/>
        </p:nvSpPr>
        <p:spPr>
          <a:xfrm>
            <a:off x="4083750" y="2528556"/>
            <a:ext cx="585417" cy="369332"/>
          </a:xfrm>
          <a:prstGeom prst="rect">
            <a:avLst/>
          </a:prstGeom>
          <a:noFill/>
        </p:spPr>
        <p:txBody>
          <a:bodyPr wrap="none" rtlCol="0">
            <a:spAutoFit/>
          </a:bodyPr>
          <a:lstStyle/>
          <a:p>
            <a:r>
              <a:rPr lang="en-US" i="1" dirty="0">
                <a:solidFill>
                  <a:schemeClr val="bg1"/>
                </a:solidFill>
              </a:rPr>
              <a:t>lead</a:t>
            </a:r>
          </a:p>
        </p:txBody>
      </p:sp>
      <p:sp>
        <p:nvSpPr>
          <p:cNvPr id="17" name="TextBox 16"/>
          <p:cNvSpPr txBox="1"/>
          <p:nvPr/>
        </p:nvSpPr>
        <p:spPr>
          <a:xfrm>
            <a:off x="5180037" y="2286005"/>
            <a:ext cx="444352" cy="369332"/>
          </a:xfrm>
          <a:prstGeom prst="rect">
            <a:avLst/>
          </a:prstGeom>
          <a:noFill/>
        </p:spPr>
        <p:txBody>
          <a:bodyPr wrap="none" rtlCol="0">
            <a:spAutoFit/>
          </a:bodyPr>
          <a:lstStyle/>
          <a:p>
            <a:r>
              <a:rPr lang="en-US" i="1" dirty="0">
                <a:solidFill>
                  <a:schemeClr val="bg1"/>
                </a:solidFill>
              </a:rPr>
              <a:t>tilt</a:t>
            </a:r>
          </a:p>
        </p:txBody>
      </p:sp>
      <p:sp>
        <p:nvSpPr>
          <p:cNvPr id="18" name="Arc 17"/>
          <p:cNvSpPr/>
          <p:nvPr/>
        </p:nvSpPr>
        <p:spPr>
          <a:xfrm rot="19628046">
            <a:off x="4537787" y="2620054"/>
            <a:ext cx="542925" cy="444693"/>
          </a:xfrm>
          <a:prstGeom prst="arc">
            <a:avLst>
              <a:gd name="adj1" fmla="val 16200000"/>
              <a:gd name="adj2" fmla="val 18502430"/>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9" name="Arc 18"/>
          <p:cNvSpPr/>
          <p:nvPr/>
        </p:nvSpPr>
        <p:spPr>
          <a:xfrm rot="21043810">
            <a:off x="4588921" y="2471203"/>
            <a:ext cx="542925" cy="444693"/>
          </a:xfrm>
          <a:prstGeom prst="arc">
            <a:avLst>
              <a:gd name="adj1" fmla="val 16200000"/>
              <a:gd name="adj2" fmla="val 18502430"/>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 name="Rectangle 1">
            <a:extLst>
              <a:ext uri="{FF2B5EF4-FFF2-40B4-BE49-F238E27FC236}">
                <a16:creationId xmlns:a16="http://schemas.microsoft.com/office/drawing/2014/main" id="{3B913D2E-B808-409E-9D00-26B4A79ED6E0}"/>
              </a:ext>
            </a:extLst>
          </p:cNvPr>
          <p:cNvSpPr/>
          <p:nvPr/>
        </p:nvSpPr>
        <p:spPr>
          <a:xfrm>
            <a:off x="793490" y="269348"/>
            <a:ext cx="1936749" cy="461665"/>
          </a:xfrm>
          <a:prstGeom prst="rect">
            <a:avLst/>
          </a:prstGeom>
        </p:spPr>
        <p:txBody>
          <a:bodyPr wrap="none">
            <a:spAutoFit/>
          </a:bodyPr>
          <a:lstStyle/>
          <a:p>
            <a:r>
              <a:rPr lang="en-US" sz="2400" b="1" dirty="0">
                <a:solidFill>
                  <a:schemeClr val="tx1">
                    <a:lumMod val="85000"/>
                    <a:lumOff val="15000"/>
                  </a:schemeClr>
                </a:solidFill>
              </a:rPr>
              <a:t>- Lead and tilt</a:t>
            </a:r>
          </a:p>
        </p:txBody>
      </p:sp>
    </p:spTree>
    <p:extLst>
      <p:ext uri="{BB962C8B-B14F-4D97-AF65-F5344CB8AC3E}">
        <p14:creationId xmlns:p14="http://schemas.microsoft.com/office/powerpoint/2010/main" val="246633748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wipe(down)">
                                      <p:cBhvr>
                                        <p:cTn id="16" dur="500"/>
                                        <p:tgtEl>
                                          <p:spTgt spid="11"/>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nodeType="click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wipe(down)">
                                      <p:cBhvr>
                                        <p:cTn id="21" dur="500"/>
                                        <p:tgtEl>
                                          <p:spTgt spid="15"/>
                                        </p:tgtEl>
                                      </p:cBhvr>
                                    </p:animEffect>
                                  </p:childTnLst>
                                </p:cTn>
                              </p:par>
                              <p:par>
                                <p:cTn id="22" presetID="16" presetClass="entr" presetSubtype="21" fill="hold" grpId="0" nodeType="with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barn(inVertical)">
                                      <p:cBhvr>
                                        <p:cTn id="24" dur="500"/>
                                        <p:tgtEl>
                                          <p:spTgt spid="18"/>
                                        </p:tgtEl>
                                      </p:cBhvr>
                                    </p:animEffect>
                                  </p:childTnLst>
                                </p:cTn>
                              </p:par>
                              <p:par>
                                <p:cTn id="25" presetID="16" presetClass="entr" presetSubtype="21"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barn(inVertical)">
                                      <p:cBhvr>
                                        <p:cTn id="27" dur="500"/>
                                        <p:tgtEl>
                                          <p:spTgt spid="16"/>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nodeType="click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barn(inVertical)">
                                      <p:cBhvr>
                                        <p:cTn id="32" dur="500"/>
                                        <p:tgtEl>
                                          <p:spTgt spid="14"/>
                                        </p:tgtEl>
                                      </p:cBhvr>
                                    </p:animEffect>
                                  </p:childTnLst>
                                </p:cTn>
                              </p:par>
                              <p:par>
                                <p:cTn id="33" presetID="16" presetClass="entr" presetSubtype="21" fill="hold" grpId="0" nodeType="withEffect">
                                  <p:stCondLst>
                                    <p:cond delay="0"/>
                                  </p:stCondLst>
                                  <p:childTnLst>
                                    <p:set>
                                      <p:cBhvr>
                                        <p:cTn id="34" dur="1" fill="hold">
                                          <p:stCondLst>
                                            <p:cond delay="0"/>
                                          </p:stCondLst>
                                        </p:cTn>
                                        <p:tgtEl>
                                          <p:spTgt spid="17"/>
                                        </p:tgtEl>
                                        <p:attrNameLst>
                                          <p:attrName>style.visibility</p:attrName>
                                        </p:attrNameLst>
                                      </p:cBhvr>
                                      <p:to>
                                        <p:strVal val="visible"/>
                                      </p:to>
                                    </p:set>
                                    <p:animEffect transition="in" filter="barn(inVertical)">
                                      <p:cBhvr>
                                        <p:cTn id="35" dur="500"/>
                                        <p:tgtEl>
                                          <p:spTgt spid="17"/>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9"/>
                                        </p:tgtEl>
                                        <p:attrNameLst>
                                          <p:attrName>style.visibility</p:attrName>
                                        </p:attrNameLst>
                                      </p:cBhvr>
                                      <p:to>
                                        <p:strVal val="visible"/>
                                      </p:to>
                                    </p:set>
                                    <p:animEffect transition="in" filter="fade">
                                      <p:cBhvr>
                                        <p:cTn id="38"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6" grpId="0"/>
      <p:bldP spid="17" grpId="0"/>
      <p:bldP spid="18" grpId="0" animBg="1"/>
      <p:bldP spid="19"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4829997" y="1729593"/>
            <a:ext cx="4986194" cy="3328568"/>
          </a:xfrm>
          <a:prstGeom prst="rect">
            <a:avLst/>
          </a:prstGeom>
          <a:solidFill>
            <a:schemeClr val="bg2">
              <a:lumMod val="75000"/>
            </a:schemeClr>
          </a:solidFill>
          <a:ln w="34925">
            <a:solidFill>
              <a:schemeClr val="bg2">
                <a:lumMod val="25000"/>
              </a:schemeClr>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grpSp>
        <p:nvGrpSpPr>
          <p:cNvPr id="11" name="Group 10"/>
          <p:cNvGrpSpPr/>
          <p:nvPr/>
        </p:nvGrpSpPr>
        <p:grpSpPr>
          <a:xfrm>
            <a:off x="5426240" y="1442795"/>
            <a:ext cx="1128256" cy="2582603"/>
            <a:chOff x="3831161" y="1325449"/>
            <a:chExt cx="1128256" cy="2582603"/>
          </a:xfrm>
        </p:grpSpPr>
        <p:sp>
          <p:nvSpPr>
            <p:cNvPr id="12" name="Can 11"/>
            <p:cNvSpPr/>
            <p:nvPr/>
          </p:nvSpPr>
          <p:spPr>
            <a:xfrm rot="20485154">
              <a:off x="3831161" y="1325449"/>
              <a:ext cx="724224" cy="2355729"/>
            </a:xfrm>
            <a:prstGeom prst="can">
              <a:avLst/>
            </a:prstGeom>
            <a:solidFill>
              <a:schemeClr val="tx1">
                <a:lumMod val="75000"/>
                <a:lumOff val="25000"/>
              </a:schemeClr>
            </a:solidFill>
            <a:ln>
              <a:solidFill>
                <a:schemeClr val="tx1">
                  <a:lumMod val="65000"/>
                  <a:lumOff val="35000"/>
                </a:schemeClr>
              </a:solidFill>
            </a:ln>
            <a:effectLst>
              <a:reflection blurRad="6350" stA="52000" endA="300" endPos="35000" dir="5400000" sy="-100000" algn="bl" rotWithShape="0"/>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3" name="Oval 12"/>
            <p:cNvSpPr/>
            <p:nvPr/>
          </p:nvSpPr>
          <p:spPr>
            <a:xfrm rot="20451132">
              <a:off x="4220806" y="3338723"/>
              <a:ext cx="738611" cy="569329"/>
            </a:xfrm>
            <a:prstGeom prst="ellipse">
              <a:avLst/>
            </a:prstGeom>
            <a:solidFill>
              <a:schemeClr val="tx1">
                <a:lumMod val="75000"/>
                <a:lumOff val="2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4" name="Straight Connector 13"/>
          <p:cNvCxnSpPr/>
          <p:nvPr/>
        </p:nvCxnSpPr>
        <p:spPr>
          <a:xfrm flipH="1" flipV="1">
            <a:off x="6271775" y="859699"/>
            <a:ext cx="209005" cy="2693180"/>
          </a:xfrm>
          <a:prstGeom prst="line">
            <a:avLst/>
          </a:prstGeom>
          <a:ln>
            <a:headEnd type="none" w="med" len="med"/>
            <a:tailEnd type="arrow" w="med" len="med"/>
          </a:ln>
        </p:spPr>
        <p:style>
          <a:lnRef idx="2">
            <a:schemeClr val="dk1"/>
          </a:lnRef>
          <a:fillRef idx="0">
            <a:schemeClr val="dk1"/>
          </a:fillRef>
          <a:effectRef idx="1">
            <a:schemeClr val="dk1"/>
          </a:effectRef>
          <a:fontRef idx="minor">
            <a:schemeClr val="tx1"/>
          </a:fontRef>
        </p:style>
      </p:cxnSp>
      <p:cxnSp>
        <p:nvCxnSpPr>
          <p:cNvPr id="15" name="Straight Connector 14"/>
          <p:cNvCxnSpPr/>
          <p:nvPr/>
        </p:nvCxnSpPr>
        <p:spPr>
          <a:xfrm>
            <a:off x="6493843" y="3554780"/>
            <a:ext cx="3008619" cy="1937657"/>
          </a:xfrm>
          <a:prstGeom prst="line">
            <a:avLst/>
          </a:prstGeom>
          <a:ln>
            <a:headEnd type="none" w="med" len="med"/>
            <a:tailEnd type="arrow" w="med" len="med"/>
          </a:ln>
        </p:spPr>
        <p:style>
          <a:lnRef idx="2">
            <a:schemeClr val="dk1"/>
          </a:lnRef>
          <a:fillRef idx="0">
            <a:schemeClr val="dk1"/>
          </a:fillRef>
          <a:effectRef idx="1">
            <a:schemeClr val="dk1"/>
          </a:effectRef>
          <a:fontRef idx="minor">
            <a:schemeClr val="tx1"/>
          </a:fontRef>
        </p:style>
      </p:cxnSp>
      <p:sp>
        <p:nvSpPr>
          <p:cNvPr id="16" name="TextBox 15"/>
          <p:cNvSpPr txBox="1"/>
          <p:nvPr/>
        </p:nvSpPr>
        <p:spPr>
          <a:xfrm>
            <a:off x="8901821" y="2198713"/>
            <a:ext cx="639727" cy="369332"/>
          </a:xfrm>
          <a:prstGeom prst="rect">
            <a:avLst/>
          </a:prstGeom>
          <a:noFill/>
        </p:spPr>
        <p:txBody>
          <a:bodyPr wrap="none" rtlCol="0">
            <a:spAutoFit/>
          </a:bodyPr>
          <a:lstStyle/>
          <a:p>
            <a:r>
              <a:rPr lang="en-US" dirty="0"/>
              <a:t>Feed</a:t>
            </a:r>
          </a:p>
        </p:txBody>
      </p:sp>
      <p:sp>
        <p:nvSpPr>
          <p:cNvPr id="17" name="TextBox 16"/>
          <p:cNvSpPr txBox="1"/>
          <p:nvPr/>
        </p:nvSpPr>
        <p:spPr>
          <a:xfrm>
            <a:off x="5104297" y="803262"/>
            <a:ext cx="276038" cy="369332"/>
          </a:xfrm>
          <a:prstGeom prst="rect">
            <a:avLst/>
          </a:prstGeom>
          <a:noFill/>
        </p:spPr>
        <p:txBody>
          <a:bodyPr wrap="none" rtlCol="0">
            <a:spAutoFit/>
          </a:bodyPr>
          <a:lstStyle/>
          <a:p>
            <a:r>
              <a:rPr lang="en-US" dirty="0"/>
              <a:t>z</a:t>
            </a:r>
          </a:p>
        </p:txBody>
      </p:sp>
      <p:sp>
        <p:nvSpPr>
          <p:cNvPr id="18" name="TextBox 17"/>
          <p:cNvSpPr txBox="1"/>
          <p:nvPr/>
        </p:nvSpPr>
        <p:spPr>
          <a:xfrm>
            <a:off x="9511524" y="5355957"/>
            <a:ext cx="1156214" cy="369332"/>
          </a:xfrm>
          <a:prstGeom prst="rect">
            <a:avLst/>
          </a:prstGeom>
          <a:noFill/>
        </p:spPr>
        <p:txBody>
          <a:bodyPr wrap="none" rtlCol="0">
            <a:spAutoFit/>
          </a:bodyPr>
          <a:lstStyle/>
          <a:p>
            <a:r>
              <a:rPr lang="en-US" dirty="0"/>
              <a:t>Cross feed</a:t>
            </a:r>
          </a:p>
        </p:txBody>
      </p:sp>
      <p:cxnSp>
        <p:nvCxnSpPr>
          <p:cNvPr id="19" name="Straight Arrow Connector 18"/>
          <p:cNvCxnSpPr/>
          <p:nvPr/>
        </p:nvCxnSpPr>
        <p:spPr>
          <a:xfrm flipH="1" flipV="1">
            <a:off x="5279054" y="1136779"/>
            <a:ext cx="908499" cy="2631512"/>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20" name="Straight Arrow Connector 19"/>
          <p:cNvCxnSpPr/>
          <p:nvPr/>
        </p:nvCxnSpPr>
        <p:spPr>
          <a:xfrm>
            <a:off x="6185190" y="3768290"/>
            <a:ext cx="1261436" cy="2137462"/>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21" name="Straight Arrow Connector 20"/>
          <p:cNvCxnSpPr/>
          <p:nvPr/>
        </p:nvCxnSpPr>
        <p:spPr>
          <a:xfrm flipV="1">
            <a:off x="6185190" y="3048308"/>
            <a:ext cx="2275809" cy="719982"/>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
        <p:nvSpPr>
          <p:cNvPr id="22" name="TextBox 21"/>
          <p:cNvSpPr txBox="1"/>
          <p:nvPr/>
        </p:nvSpPr>
        <p:spPr>
          <a:xfrm>
            <a:off x="6117959" y="562880"/>
            <a:ext cx="883575" cy="369332"/>
          </a:xfrm>
          <a:prstGeom prst="rect">
            <a:avLst/>
          </a:prstGeom>
          <a:noFill/>
        </p:spPr>
        <p:txBody>
          <a:bodyPr wrap="none" rtlCol="0">
            <a:spAutoFit/>
          </a:bodyPr>
          <a:lstStyle/>
          <a:p>
            <a:r>
              <a:rPr lang="en-US" dirty="0"/>
              <a:t>Normal</a:t>
            </a:r>
          </a:p>
        </p:txBody>
      </p:sp>
      <p:sp>
        <p:nvSpPr>
          <p:cNvPr id="23" name="TextBox 22"/>
          <p:cNvSpPr txBox="1"/>
          <p:nvPr/>
        </p:nvSpPr>
        <p:spPr>
          <a:xfrm>
            <a:off x="7455688" y="5814243"/>
            <a:ext cx="284052" cy="369332"/>
          </a:xfrm>
          <a:prstGeom prst="rect">
            <a:avLst/>
          </a:prstGeom>
          <a:noFill/>
        </p:spPr>
        <p:txBody>
          <a:bodyPr wrap="none" rtlCol="0">
            <a:spAutoFit/>
          </a:bodyPr>
          <a:lstStyle/>
          <a:p>
            <a:r>
              <a:rPr lang="en-US" dirty="0"/>
              <a:t>x</a:t>
            </a:r>
          </a:p>
        </p:txBody>
      </p:sp>
      <p:sp>
        <p:nvSpPr>
          <p:cNvPr id="24" name="TextBox 23"/>
          <p:cNvSpPr txBox="1"/>
          <p:nvPr/>
        </p:nvSpPr>
        <p:spPr>
          <a:xfrm>
            <a:off x="8545221" y="2847322"/>
            <a:ext cx="288862" cy="369332"/>
          </a:xfrm>
          <a:prstGeom prst="rect">
            <a:avLst/>
          </a:prstGeom>
          <a:noFill/>
        </p:spPr>
        <p:txBody>
          <a:bodyPr wrap="none" rtlCol="0">
            <a:spAutoFit/>
          </a:bodyPr>
          <a:lstStyle/>
          <a:p>
            <a:r>
              <a:rPr lang="en-US" dirty="0"/>
              <a:t>y</a:t>
            </a:r>
          </a:p>
        </p:txBody>
      </p:sp>
      <p:cxnSp>
        <p:nvCxnSpPr>
          <p:cNvPr id="25" name="Straight Arrow Connector 24"/>
          <p:cNvCxnSpPr/>
          <p:nvPr/>
        </p:nvCxnSpPr>
        <p:spPr>
          <a:xfrm flipH="1" flipV="1">
            <a:off x="5514011" y="3853660"/>
            <a:ext cx="436136" cy="153675"/>
          </a:xfrm>
          <a:prstGeom prst="straightConnector1">
            <a:avLst/>
          </a:prstGeom>
          <a:ln>
            <a:solidFill>
              <a:schemeClr val="bg1"/>
            </a:solidFill>
            <a:tailEnd type="triangle"/>
          </a:ln>
        </p:spPr>
        <p:style>
          <a:lnRef idx="2">
            <a:schemeClr val="accent6"/>
          </a:lnRef>
          <a:fillRef idx="0">
            <a:schemeClr val="accent6"/>
          </a:fillRef>
          <a:effectRef idx="1">
            <a:schemeClr val="accent6"/>
          </a:effectRef>
          <a:fontRef idx="minor">
            <a:schemeClr val="tx1"/>
          </a:fontRef>
        </p:style>
      </p:cxnSp>
      <p:cxnSp>
        <p:nvCxnSpPr>
          <p:cNvPr id="26" name="Straight Arrow Connector 25"/>
          <p:cNvCxnSpPr/>
          <p:nvPr/>
        </p:nvCxnSpPr>
        <p:spPr>
          <a:xfrm flipV="1">
            <a:off x="5935906" y="3644912"/>
            <a:ext cx="201654" cy="364765"/>
          </a:xfrm>
          <a:prstGeom prst="straightConnector1">
            <a:avLst/>
          </a:prstGeom>
          <a:ln>
            <a:solidFill>
              <a:schemeClr val="bg1">
                <a:lumMod val="95000"/>
              </a:schemeClr>
            </a:solidFill>
            <a:prstDash val="sysDash"/>
            <a:tailEnd type="triangle"/>
          </a:ln>
        </p:spPr>
        <p:style>
          <a:lnRef idx="2">
            <a:schemeClr val="accent6"/>
          </a:lnRef>
          <a:fillRef idx="0">
            <a:schemeClr val="accent6"/>
          </a:fillRef>
          <a:effectRef idx="1">
            <a:schemeClr val="accent6"/>
          </a:effectRef>
          <a:fontRef idx="minor">
            <a:schemeClr val="tx1"/>
          </a:fontRef>
        </p:style>
      </p:cxnSp>
      <p:cxnSp>
        <p:nvCxnSpPr>
          <p:cNvPr id="27" name="Straight Arrow Connector 26"/>
          <p:cNvCxnSpPr/>
          <p:nvPr/>
        </p:nvCxnSpPr>
        <p:spPr>
          <a:xfrm>
            <a:off x="5948082" y="4001225"/>
            <a:ext cx="631265" cy="141194"/>
          </a:xfrm>
          <a:prstGeom prst="straightConnector1">
            <a:avLst/>
          </a:prstGeom>
          <a:ln>
            <a:solidFill>
              <a:schemeClr val="bg1">
                <a:lumMod val="95000"/>
              </a:schemeClr>
            </a:solidFill>
            <a:tailEnd type="triangle"/>
          </a:ln>
        </p:spPr>
        <p:style>
          <a:lnRef idx="2">
            <a:schemeClr val="accent6"/>
          </a:lnRef>
          <a:fillRef idx="0">
            <a:schemeClr val="accent6"/>
          </a:fillRef>
          <a:effectRef idx="1">
            <a:schemeClr val="accent6"/>
          </a:effectRef>
          <a:fontRef idx="minor">
            <a:schemeClr val="tx1"/>
          </a:fontRef>
        </p:style>
      </p:cxnSp>
      <p:sp>
        <p:nvSpPr>
          <p:cNvPr id="28" name="TextBox 27"/>
          <p:cNvSpPr txBox="1"/>
          <p:nvPr/>
        </p:nvSpPr>
        <p:spPr>
          <a:xfrm>
            <a:off x="5585463" y="3429601"/>
            <a:ext cx="594586" cy="307777"/>
          </a:xfrm>
          <a:prstGeom prst="rect">
            <a:avLst/>
          </a:prstGeom>
          <a:noFill/>
        </p:spPr>
        <p:txBody>
          <a:bodyPr wrap="none" rtlCol="0">
            <a:spAutoFit/>
          </a:bodyPr>
          <a:lstStyle/>
          <a:p>
            <a:r>
              <a:rPr lang="en-US" sz="1400" dirty="0">
                <a:solidFill>
                  <a:schemeClr val="bg1"/>
                </a:solidFill>
              </a:rPr>
              <a:t>radial</a:t>
            </a:r>
          </a:p>
        </p:txBody>
      </p:sp>
      <p:sp>
        <p:nvSpPr>
          <p:cNvPr id="29" name="TextBox 28"/>
          <p:cNvSpPr txBox="1"/>
          <p:nvPr/>
        </p:nvSpPr>
        <p:spPr>
          <a:xfrm>
            <a:off x="4805217" y="3543541"/>
            <a:ext cx="921534" cy="307777"/>
          </a:xfrm>
          <a:prstGeom prst="rect">
            <a:avLst/>
          </a:prstGeom>
          <a:noFill/>
        </p:spPr>
        <p:txBody>
          <a:bodyPr wrap="none" rtlCol="0">
            <a:spAutoFit/>
          </a:bodyPr>
          <a:lstStyle/>
          <a:p>
            <a:r>
              <a:rPr lang="en-US" sz="1400" dirty="0">
                <a:solidFill>
                  <a:schemeClr val="bg1"/>
                </a:solidFill>
              </a:rPr>
              <a:t>tangential</a:t>
            </a:r>
          </a:p>
        </p:txBody>
      </p:sp>
      <p:cxnSp>
        <p:nvCxnSpPr>
          <p:cNvPr id="30" name="Straight Connector 29"/>
          <p:cNvCxnSpPr/>
          <p:nvPr/>
        </p:nvCxnSpPr>
        <p:spPr>
          <a:xfrm flipV="1">
            <a:off x="6594300" y="2683741"/>
            <a:ext cx="2330211" cy="881492"/>
          </a:xfrm>
          <a:prstGeom prst="line">
            <a:avLst/>
          </a:prstGeom>
          <a:ln w="104775">
            <a:solidFill>
              <a:schemeClr val="accent1">
                <a:lumMod val="40000"/>
                <a:lumOff val="60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sp>
        <p:nvSpPr>
          <p:cNvPr id="31" name="TextBox 30"/>
          <p:cNvSpPr txBox="1"/>
          <p:nvPr/>
        </p:nvSpPr>
        <p:spPr>
          <a:xfrm>
            <a:off x="6407552" y="4075198"/>
            <a:ext cx="518027" cy="307777"/>
          </a:xfrm>
          <a:prstGeom prst="rect">
            <a:avLst/>
          </a:prstGeom>
          <a:noFill/>
        </p:spPr>
        <p:txBody>
          <a:bodyPr wrap="none" rtlCol="0">
            <a:spAutoFit/>
          </a:bodyPr>
          <a:lstStyle/>
          <a:p>
            <a:r>
              <a:rPr lang="en-US" sz="1400" dirty="0">
                <a:solidFill>
                  <a:schemeClr val="bg1"/>
                </a:solidFill>
              </a:rPr>
              <a:t>axial</a:t>
            </a:r>
          </a:p>
        </p:txBody>
      </p:sp>
      <p:cxnSp>
        <p:nvCxnSpPr>
          <p:cNvPr id="32" name="Straight Connector 31"/>
          <p:cNvCxnSpPr/>
          <p:nvPr/>
        </p:nvCxnSpPr>
        <p:spPr>
          <a:xfrm flipV="1">
            <a:off x="6506906" y="2564949"/>
            <a:ext cx="2635272" cy="978592"/>
          </a:xfrm>
          <a:prstGeom prst="line">
            <a:avLst/>
          </a:prstGeom>
          <a:ln>
            <a:headEnd type="none" w="med" len="med"/>
            <a:tailEnd type="arrow" w="med" len="med"/>
          </a:ln>
        </p:spPr>
        <p:style>
          <a:lnRef idx="2">
            <a:schemeClr val="dk1"/>
          </a:lnRef>
          <a:fillRef idx="0">
            <a:schemeClr val="dk1"/>
          </a:fillRef>
          <a:effectRef idx="1">
            <a:schemeClr val="dk1"/>
          </a:effectRef>
          <a:fontRef idx="minor">
            <a:schemeClr val="tx1"/>
          </a:fontRef>
        </p:style>
      </p:cxnSp>
      <p:sp>
        <p:nvSpPr>
          <p:cNvPr id="34" name="Rectangle 33">
            <a:extLst>
              <a:ext uri="{FF2B5EF4-FFF2-40B4-BE49-F238E27FC236}">
                <a16:creationId xmlns:a16="http://schemas.microsoft.com/office/drawing/2014/main" id="{9A061711-2AA3-47A0-8930-725B4E716D69}"/>
              </a:ext>
            </a:extLst>
          </p:cNvPr>
          <p:cNvSpPr/>
          <p:nvPr/>
        </p:nvSpPr>
        <p:spPr>
          <a:xfrm>
            <a:off x="793490" y="269348"/>
            <a:ext cx="4023217" cy="461665"/>
          </a:xfrm>
          <a:prstGeom prst="rect">
            <a:avLst/>
          </a:prstGeom>
        </p:spPr>
        <p:txBody>
          <a:bodyPr wrap="none">
            <a:spAutoFit/>
          </a:bodyPr>
          <a:lstStyle/>
          <a:p>
            <a:r>
              <a:rPr lang="en-US" sz="2400" b="1" dirty="0">
                <a:solidFill>
                  <a:schemeClr val="tx1">
                    <a:lumMod val="85000"/>
                    <a:lumOff val="15000"/>
                  </a:schemeClr>
                </a:solidFill>
              </a:rPr>
              <a:t>- Different coordinate systems</a:t>
            </a:r>
          </a:p>
        </p:txBody>
      </p:sp>
    </p:spTree>
    <p:extLst>
      <p:ext uri="{BB962C8B-B14F-4D97-AF65-F5344CB8AC3E}">
        <p14:creationId xmlns:p14="http://schemas.microsoft.com/office/powerpoint/2010/main" val="251658798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down)">
                                      <p:cBhvr>
                                        <p:cTn id="7" dur="500"/>
                                        <p:tgtEl>
                                          <p:spTgt spid="32"/>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wipe(down)">
                                      <p:cBhvr>
                                        <p:cTn id="10" dur="500"/>
                                        <p:tgtEl>
                                          <p:spTgt spid="22"/>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wipe(down)">
                                      <p:cBhvr>
                                        <p:cTn id="13" dur="500"/>
                                        <p:tgtEl>
                                          <p:spTgt spid="16"/>
                                        </p:tgtEl>
                                      </p:cBhvr>
                                    </p:animEffect>
                                  </p:childTnLst>
                                </p:cTn>
                              </p:par>
                              <p:par>
                                <p:cTn id="14" presetID="22" presetClass="entr" presetSubtype="1" fill="hold" grpId="0" nodeType="with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wipe(up)">
                                      <p:cBhvr>
                                        <p:cTn id="16" dur="500"/>
                                        <p:tgtEl>
                                          <p:spTgt spid="18"/>
                                        </p:tgtEl>
                                      </p:cBhvr>
                                    </p:animEffect>
                                  </p:childTnLst>
                                </p:cTn>
                              </p:par>
                              <p:par>
                                <p:cTn id="17" presetID="22" presetClass="entr" presetSubtype="8"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wipe(left)">
                                      <p:cBhvr>
                                        <p:cTn id="19" dur="500"/>
                                        <p:tgtEl>
                                          <p:spTgt spid="15"/>
                                        </p:tgtEl>
                                      </p:cBhvr>
                                    </p:animEffect>
                                  </p:childTnLst>
                                </p:cTn>
                              </p:par>
                              <p:par>
                                <p:cTn id="20" presetID="22" presetClass="entr" presetSubtype="4" fill="hold"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wipe(down)">
                                      <p:cBhvr>
                                        <p:cTn id="22" dur="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wipe(down)">
                                      <p:cBhvr>
                                        <p:cTn id="27" dur="500"/>
                                        <p:tgtEl>
                                          <p:spTgt spid="19"/>
                                        </p:tgtEl>
                                      </p:cBhvr>
                                    </p:animEffect>
                                  </p:childTnLst>
                                </p:cTn>
                              </p:par>
                              <p:par>
                                <p:cTn id="28" presetID="22" presetClass="entr" presetSubtype="4" fill="hold" grpId="0" nodeType="withEffect">
                                  <p:stCondLst>
                                    <p:cond delay="0"/>
                                  </p:stCondLst>
                                  <p:childTnLst>
                                    <p:set>
                                      <p:cBhvr>
                                        <p:cTn id="29" dur="1" fill="hold">
                                          <p:stCondLst>
                                            <p:cond delay="0"/>
                                          </p:stCondLst>
                                        </p:cTn>
                                        <p:tgtEl>
                                          <p:spTgt spid="17"/>
                                        </p:tgtEl>
                                        <p:attrNameLst>
                                          <p:attrName>style.visibility</p:attrName>
                                        </p:attrNameLst>
                                      </p:cBhvr>
                                      <p:to>
                                        <p:strVal val="visible"/>
                                      </p:to>
                                    </p:set>
                                    <p:animEffect transition="in" filter="wipe(down)">
                                      <p:cBhvr>
                                        <p:cTn id="30" dur="500"/>
                                        <p:tgtEl>
                                          <p:spTgt spid="17"/>
                                        </p:tgtEl>
                                      </p:cBhvr>
                                    </p:animEffect>
                                  </p:childTnLst>
                                </p:cTn>
                              </p:par>
                              <p:par>
                                <p:cTn id="31" presetID="22" presetClass="entr" presetSubtype="4" fill="hold" grpId="0" nodeType="withEffect">
                                  <p:stCondLst>
                                    <p:cond delay="0"/>
                                  </p:stCondLst>
                                  <p:childTnLst>
                                    <p:set>
                                      <p:cBhvr>
                                        <p:cTn id="32" dur="1" fill="hold">
                                          <p:stCondLst>
                                            <p:cond delay="0"/>
                                          </p:stCondLst>
                                        </p:cTn>
                                        <p:tgtEl>
                                          <p:spTgt spid="23"/>
                                        </p:tgtEl>
                                        <p:attrNameLst>
                                          <p:attrName>style.visibility</p:attrName>
                                        </p:attrNameLst>
                                      </p:cBhvr>
                                      <p:to>
                                        <p:strVal val="visible"/>
                                      </p:to>
                                    </p:set>
                                    <p:animEffect transition="in" filter="wipe(down)">
                                      <p:cBhvr>
                                        <p:cTn id="33" dur="500"/>
                                        <p:tgtEl>
                                          <p:spTgt spid="23"/>
                                        </p:tgtEl>
                                      </p:cBhvr>
                                    </p:animEffect>
                                  </p:childTnLst>
                                </p:cTn>
                              </p:par>
                              <p:par>
                                <p:cTn id="34" presetID="22" presetClass="entr" presetSubtype="1" fill="hold" nodeType="withEffect">
                                  <p:stCondLst>
                                    <p:cond delay="0"/>
                                  </p:stCondLst>
                                  <p:childTnLst>
                                    <p:set>
                                      <p:cBhvr>
                                        <p:cTn id="35" dur="1" fill="hold">
                                          <p:stCondLst>
                                            <p:cond delay="0"/>
                                          </p:stCondLst>
                                        </p:cTn>
                                        <p:tgtEl>
                                          <p:spTgt spid="20"/>
                                        </p:tgtEl>
                                        <p:attrNameLst>
                                          <p:attrName>style.visibility</p:attrName>
                                        </p:attrNameLst>
                                      </p:cBhvr>
                                      <p:to>
                                        <p:strVal val="visible"/>
                                      </p:to>
                                    </p:set>
                                    <p:animEffect transition="in" filter="wipe(up)">
                                      <p:cBhvr>
                                        <p:cTn id="36" dur="600"/>
                                        <p:tgtEl>
                                          <p:spTgt spid="20"/>
                                        </p:tgtEl>
                                      </p:cBhvr>
                                    </p:animEffect>
                                  </p:childTnLst>
                                </p:cTn>
                              </p:par>
                              <p:par>
                                <p:cTn id="37" presetID="22" presetClass="entr" presetSubtype="4" fill="hold" grpId="0" nodeType="withEffect">
                                  <p:stCondLst>
                                    <p:cond delay="0"/>
                                  </p:stCondLst>
                                  <p:childTnLst>
                                    <p:set>
                                      <p:cBhvr>
                                        <p:cTn id="38" dur="1" fill="hold">
                                          <p:stCondLst>
                                            <p:cond delay="0"/>
                                          </p:stCondLst>
                                        </p:cTn>
                                        <p:tgtEl>
                                          <p:spTgt spid="24"/>
                                        </p:tgtEl>
                                        <p:attrNameLst>
                                          <p:attrName>style.visibility</p:attrName>
                                        </p:attrNameLst>
                                      </p:cBhvr>
                                      <p:to>
                                        <p:strVal val="visible"/>
                                      </p:to>
                                    </p:set>
                                    <p:animEffect transition="in" filter="wipe(down)">
                                      <p:cBhvr>
                                        <p:cTn id="39" dur="500"/>
                                        <p:tgtEl>
                                          <p:spTgt spid="24"/>
                                        </p:tgtEl>
                                      </p:cBhvr>
                                    </p:animEffect>
                                  </p:childTnLst>
                                </p:cTn>
                              </p:par>
                              <p:par>
                                <p:cTn id="40" presetID="22" presetClass="entr" presetSubtype="4" fill="hold" nodeType="withEffect">
                                  <p:stCondLst>
                                    <p:cond delay="0"/>
                                  </p:stCondLst>
                                  <p:childTnLst>
                                    <p:set>
                                      <p:cBhvr>
                                        <p:cTn id="41" dur="1" fill="hold">
                                          <p:stCondLst>
                                            <p:cond delay="0"/>
                                          </p:stCondLst>
                                        </p:cTn>
                                        <p:tgtEl>
                                          <p:spTgt spid="21"/>
                                        </p:tgtEl>
                                        <p:attrNameLst>
                                          <p:attrName>style.visibility</p:attrName>
                                        </p:attrNameLst>
                                      </p:cBhvr>
                                      <p:to>
                                        <p:strVal val="visible"/>
                                      </p:to>
                                    </p:set>
                                    <p:animEffect transition="in" filter="wipe(down)">
                                      <p:cBhvr>
                                        <p:cTn id="42" dur="500"/>
                                        <p:tgtEl>
                                          <p:spTgt spid="21"/>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nodeType="clickEffect">
                                  <p:stCondLst>
                                    <p:cond delay="0"/>
                                  </p:stCondLst>
                                  <p:childTnLst>
                                    <p:set>
                                      <p:cBhvr>
                                        <p:cTn id="46" dur="1" fill="hold">
                                          <p:stCondLst>
                                            <p:cond delay="0"/>
                                          </p:stCondLst>
                                        </p:cTn>
                                        <p:tgtEl>
                                          <p:spTgt spid="26"/>
                                        </p:tgtEl>
                                        <p:attrNameLst>
                                          <p:attrName>style.visibility</p:attrName>
                                        </p:attrNameLst>
                                      </p:cBhvr>
                                      <p:to>
                                        <p:strVal val="visible"/>
                                      </p:to>
                                    </p:set>
                                    <p:animEffect transition="in" filter="wipe(down)">
                                      <p:cBhvr>
                                        <p:cTn id="47" dur="500"/>
                                        <p:tgtEl>
                                          <p:spTgt spid="26"/>
                                        </p:tgtEl>
                                      </p:cBhvr>
                                    </p:animEffect>
                                  </p:childTnLst>
                                </p:cTn>
                              </p:par>
                              <p:par>
                                <p:cTn id="48" presetID="22" presetClass="entr" presetSubtype="4" fill="hold" nodeType="withEffect">
                                  <p:stCondLst>
                                    <p:cond delay="0"/>
                                  </p:stCondLst>
                                  <p:childTnLst>
                                    <p:set>
                                      <p:cBhvr>
                                        <p:cTn id="49" dur="1" fill="hold">
                                          <p:stCondLst>
                                            <p:cond delay="0"/>
                                          </p:stCondLst>
                                        </p:cTn>
                                        <p:tgtEl>
                                          <p:spTgt spid="25"/>
                                        </p:tgtEl>
                                        <p:attrNameLst>
                                          <p:attrName>style.visibility</p:attrName>
                                        </p:attrNameLst>
                                      </p:cBhvr>
                                      <p:to>
                                        <p:strVal val="visible"/>
                                      </p:to>
                                    </p:set>
                                    <p:animEffect transition="in" filter="wipe(down)">
                                      <p:cBhvr>
                                        <p:cTn id="50" dur="500"/>
                                        <p:tgtEl>
                                          <p:spTgt spid="25"/>
                                        </p:tgtEl>
                                      </p:cBhvr>
                                    </p:animEffect>
                                  </p:childTnLst>
                                </p:cTn>
                              </p:par>
                              <p:par>
                                <p:cTn id="51" presetID="22" presetClass="entr" presetSubtype="8" fill="hold" nodeType="withEffect">
                                  <p:stCondLst>
                                    <p:cond delay="0"/>
                                  </p:stCondLst>
                                  <p:childTnLst>
                                    <p:set>
                                      <p:cBhvr>
                                        <p:cTn id="52" dur="1" fill="hold">
                                          <p:stCondLst>
                                            <p:cond delay="0"/>
                                          </p:stCondLst>
                                        </p:cTn>
                                        <p:tgtEl>
                                          <p:spTgt spid="27"/>
                                        </p:tgtEl>
                                        <p:attrNameLst>
                                          <p:attrName>style.visibility</p:attrName>
                                        </p:attrNameLst>
                                      </p:cBhvr>
                                      <p:to>
                                        <p:strVal val="visible"/>
                                      </p:to>
                                    </p:set>
                                    <p:animEffect transition="in" filter="wipe(left)">
                                      <p:cBhvr>
                                        <p:cTn id="53" dur="500"/>
                                        <p:tgtEl>
                                          <p:spTgt spid="27"/>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29"/>
                                        </p:tgtEl>
                                        <p:attrNameLst>
                                          <p:attrName>style.visibility</p:attrName>
                                        </p:attrNameLst>
                                      </p:cBhvr>
                                      <p:to>
                                        <p:strVal val="visible"/>
                                      </p:to>
                                    </p:set>
                                    <p:animEffect transition="in" filter="fade">
                                      <p:cBhvr>
                                        <p:cTn id="56" dur="500"/>
                                        <p:tgtEl>
                                          <p:spTgt spid="29"/>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28"/>
                                        </p:tgtEl>
                                        <p:attrNameLst>
                                          <p:attrName>style.visibility</p:attrName>
                                        </p:attrNameLst>
                                      </p:cBhvr>
                                      <p:to>
                                        <p:strVal val="visible"/>
                                      </p:to>
                                    </p:set>
                                    <p:animEffect transition="in" filter="fade">
                                      <p:cBhvr>
                                        <p:cTn id="59" dur="500"/>
                                        <p:tgtEl>
                                          <p:spTgt spid="28"/>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31"/>
                                        </p:tgtEl>
                                        <p:attrNameLst>
                                          <p:attrName>style.visibility</p:attrName>
                                        </p:attrNameLst>
                                      </p:cBhvr>
                                      <p:to>
                                        <p:strVal val="visible"/>
                                      </p:to>
                                    </p:set>
                                    <p:animEffect transition="in" filter="fade">
                                      <p:cBhvr>
                                        <p:cTn id="62"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8" grpId="0"/>
      <p:bldP spid="22" grpId="0"/>
      <p:bldP spid="23" grpId="0"/>
      <p:bldP spid="24" grpId="0"/>
      <p:bldP spid="28" grpId="0"/>
      <p:bldP spid="29" grpId="0"/>
      <p:bldP spid="3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4000" dirty="0"/>
              <a:t>GEOMETRICAL MODELLING OF BALL-END MILL</a:t>
            </a:r>
          </a:p>
        </p:txBody>
      </p:sp>
      <p:graphicFrame>
        <p:nvGraphicFramePr>
          <p:cNvPr id="5" name="Diagram 4"/>
          <p:cNvGraphicFramePr/>
          <p:nvPr>
            <p:extLst>
              <p:ext uri="{D42A27DB-BD31-4B8C-83A1-F6EECF244321}">
                <p14:modId xmlns:p14="http://schemas.microsoft.com/office/powerpoint/2010/main" val="1758895962"/>
              </p:ext>
            </p:extLst>
          </p:nvPr>
        </p:nvGraphicFramePr>
        <p:xfrm>
          <a:off x="2148160" y="1983021"/>
          <a:ext cx="7882947" cy="407658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340324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anim calcmode="lin" valueType="num">
                                      <p:cBhvr>
                                        <p:cTn id="8" dur="500" fill="hold"/>
                                        <p:tgtEl>
                                          <p:spTgt spid="5"/>
                                        </p:tgtEl>
                                        <p:attrNameLst>
                                          <p:attrName>ppt_x</p:attrName>
                                        </p:attrNameLst>
                                      </p:cBhvr>
                                      <p:tavLst>
                                        <p:tav tm="0">
                                          <p:val>
                                            <p:strVal val="#ppt_x"/>
                                          </p:val>
                                        </p:tav>
                                        <p:tav tm="100000">
                                          <p:val>
                                            <p:strVal val="#ppt_x"/>
                                          </p:val>
                                        </p:tav>
                                      </p:tavLst>
                                    </p:anim>
                                    <p:anim calcmode="lin" valueType="num">
                                      <p:cBhvr>
                                        <p:cTn id="9" dur="5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0B272D-F1C6-4CD4-8046-75508751240E}"/>
              </a:ext>
            </a:extLst>
          </p:cNvPr>
          <p:cNvSpPr>
            <a:spLocks noGrp="1"/>
          </p:cNvSpPr>
          <p:nvPr>
            <p:ph type="title"/>
          </p:nvPr>
        </p:nvSpPr>
        <p:spPr/>
        <p:txBody>
          <a:bodyPr/>
          <a:lstStyle/>
          <a:p>
            <a:r>
              <a:rPr lang="en-US" dirty="0"/>
              <a:t>Different Types of Models Developed</a:t>
            </a:r>
          </a:p>
        </p:txBody>
      </p:sp>
      <p:sp>
        <p:nvSpPr>
          <p:cNvPr id="3" name="TextBox 2">
            <a:extLst>
              <a:ext uri="{FF2B5EF4-FFF2-40B4-BE49-F238E27FC236}">
                <a16:creationId xmlns:a16="http://schemas.microsoft.com/office/drawing/2014/main" id="{4119BE2A-1BF0-476A-9A9E-0E60377250D8}"/>
              </a:ext>
            </a:extLst>
          </p:cNvPr>
          <p:cNvSpPr txBox="1"/>
          <p:nvPr/>
        </p:nvSpPr>
        <p:spPr>
          <a:xfrm>
            <a:off x="1082518" y="2038062"/>
            <a:ext cx="10217830" cy="3323987"/>
          </a:xfrm>
          <a:prstGeom prst="rect">
            <a:avLst/>
          </a:prstGeom>
          <a:noFill/>
        </p:spPr>
        <p:txBody>
          <a:bodyPr wrap="square" rtlCol="0">
            <a:spAutoFit/>
          </a:bodyPr>
          <a:lstStyle/>
          <a:p>
            <a:r>
              <a:rPr lang="en-US" sz="2600" b="1" dirty="0"/>
              <a:t>Model 1: </a:t>
            </a:r>
            <a:r>
              <a:rPr lang="en-US" sz="2600" dirty="0"/>
              <a:t>Ball-End Mill Cutting Planar Surface having only Horizontal Feed </a:t>
            </a:r>
          </a:p>
          <a:p>
            <a:r>
              <a:rPr lang="en-US" sz="2600" b="1" dirty="0"/>
              <a:t>Model 2:</a:t>
            </a:r>
            <a:r>
              <a:rPr lang="en-US" sz="2600" dirty="0"/>
              <a:t> Ball-End Mill Cutting Planar Surface</a:t>
            </a:r>
          </a:p>
          <a:p>
            <a:r>
              <a:rPr lang="en-US" sz="2600" b="1" dirty="0"/>
              <a:t>Model 3:</a:t>
            </a:r>
            <a:r>
              <a:rPr lang="en-US" sz="2600" dirty="0"/>
              <a:t> General Milling Tool Cutting Planar Surface</a:t>
            </a:r>
          </a:p>
          <a:p>
            <a:endParaRPr lang="en-US" sz="2600" dirty="0"/>
          </a:p>
          <a:p>
            <a:r>
              <a:rPr lang="en-US" sz="2600" b="1" dirty="0"/>
              <a:t>Extensions</a:t>
            </a:r>
          </a:p>
          <a:p>
            <a:pPr marL="514350" indent="-514350">
              <a:buAutoNum type="romanLcParenR"/>
            </a:pPr>
            <a:r>
              <a:rPr lang="en-US" sz="2600" dirty="0"/>
              <a:t>Non-planar surfaces</a:t>
            </a:r>
          </a:p>
          <a:p>
            <a:pPr marL="514350" indent="-514350">
              <a:buAutoNum type="romanLcParenR"/>
            </a:pPr>
            <a:r>
              <a:rPr lang="en-US" sz="2600" dirty="0"/>
              <a:t>Surface Roughness</a:t>
            </a:r>
          </a:p>
          <a:p>
            <a:pPr marL="514350" indent="-514350">
              <a:buAutoNum type="romanLcParenR"/>
            </a:pPr>
            <a:endParaRPr lang="en-US" sz="2800" dirty="0"/>
          </a:p>
        </p:txBody>
      </p:sp>
    </p:spTree>
    <p:extLst>
      <p:ext uri="{BB962C8B-B14F-4D97-AF65-F5344CB8AC3E}">
        <p14:creationId xmlns:p14="http://schemas.microsoft.com/office/powerpoint/2010/main" val="35501947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p:cNvGraphicFramePr/>
          <p:nvPr>
            <p:extLst>
              <p:ext uri="{D42A27DB-BD31-4B8C-83A1-F6EECF244321}">
                <p14:modId xmlns:p14="http://schemas.microsoft.com/office/powerpoint/2010/main" val="1666557610"/>
              </p:ext>
            </p:extLst>
          </p:nvPr>
        </p:nvGraphicFramePr>
        <p:xfrm>
          <a:off x="147782" y="1734531"/>
          <a:ext cx="12044218"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itle 4"/>
          <p:cNvSpPr>
            <a:spLocks noGrp="1"/>
          </p:cNvSpPr>
          <p:nvPr>
            <p:ph type="title"/>
          </p:nvPr>
        </p:nvSpPr>
        <p:spPr>
          <a:xfrm>
            <a:off x="1033112" y="318269"/>
            <a:ext cx="10058400" cy="1450757"/>
          </a:xfrm>
        </p:spPr>
        <p:txBody>
          <a:bodyPr/>
          <a:lstStyle/>
          <a:p>
            <a:pPr algn="ctr"/>
            <a:r>
              <a:rPr lang="en-US" dirty="0"/>
              <a:t>Flow of WinForms</a:t>
            </a:r>
          </a:p>
        </p:txBody>
      </p:sp>
      <p:sp>
        <p:nvSpPr>
          <p:cNvPr id="6" name="TextBox 5"/>
          <p:cNvSpPr txBox="1"/>
          <p:nvPr/>
        </p:nvSpPr>
        <p:spPr>
          <a:xfrm>
            <a:off x="2806361" y="4411186"/>
            <a:ext cx="1731818" cy="584775"/>
          </a:xfrm>
          <a:prstGeom prst="rect">
            <a:avLst/>
          </a:prstGeom>
          <a:noFill/>
        </p:spPr>
        <p:txBody>
          <a:bodyPr wrap="square" rtlCol="0">
            <a:spAutoFit/>
          </a:bodyPr>
          <a:lstStyle/>
          <a:p>
            <a:r>
              <a:rPr lang="en-US" sz="1600" dirty="0"/>
              <a:t>-Generate Tool Profile</a:t>
            </a:r>
            <a:endParaRPr lang="en-US" dirty="0"/>
          </a:p>
        </p:txBody>
      </p:sp>
      <p:sp>
        <p:nvSpPr>
          <p:cNvPr id="7" name="TextBox 6"/>
          <p:cNvSpPr txBox="1"/>
          <p:nvPr/>
        </p:nvSpPr>
        <p:spPr>
          <a:xfrm>
            <a:off x="5267521" y="4324103"/>
            <a:ext cx="1731818" cy="584775"/>
          </a:xfrm>
          <a:prstGeom prst="rect">
            <a:avLst/>
          </a:prstGeom>
          <a:noFill/>
        </p:spPr>
        <p:txBody>
          <a:bodyPr wrap="square" rtlCol="0">
            <a:spAutoFit/>
          </a:bodyPr>
          <a:lstStyle/>
          <a:p>
            <a:r>
              <a:rPr lang="en-US" sz="1600" dirty="0"/>
              <a:t>-Generate Custom Surface</a:t>
            </a:r>
            <a:endParaRPr lang="en-US" dirty="0"/>
          </a:p>
        </p:txBody>
      </p:sp>
      <p:sp>
        <p:nvSpPr>
          <p:cNvPr id="8" name="TextBox 7"/>
          <p:cNvSpPr txBox="1"/>
          <p:nvPr/>
        </p:nvSpPr>
        <p:spPr>
          <a:xfrm>
            <a:off x="10182061" y="4270249"/>
            <a:ext cx="1731818" cy="1846659"/>
          </a:xfrm>
          <a:prstGeom prst="rect">
            <a:avLst/>
          </a:prstGeom>
          <a:noFill/>
        </p:spPr>
        <p:txBody>
          <a:bodyPr wrap="square" rtlCol="0">
            <a:spAutoFit/>
          </a:bodyPr>
          <a:lstStyle/>
          <a:p>
            <a:r>
              <a:rPr lang="en-US" sz="1600" dirty="0"/>
              <a:t>-Get Forces and Torque</a:t>
            </a:r>
          </a:p>
          <a:p>
            <a:r>
              <a:rPr lang="en-US" sz="1600" dirty="0"/>
              <a:t>-Get Lead and Tilt</a:t>
            </a:r>
          </a:p>
          <a:p>
            <a:r>
              <a:rPr lang="en-US" sz="1600" dirty="0"/>
              <a:t>-Get Engagement Region</a:t>
            </a:r>
          </a:p>
          <a:p>
            <a:r>
              <a:rPr lang="en-US" sz="1600" dirty="0"/>
              <a:t>-Step Over</a:t>
            </a:r>
          </a:p>
          <a:p>
            <a:pPr marL="285750" indent="-285750">
              <a:buFontTx/>
              <a:buChar char="-"/>
            </a:pPr>
            <a:endParaRPr lang="en-US" dirty="0"/>
          </a:p>
        </p:txBody>
      </p:sp>
      <p:sp>
        <p:nvSpPr>
          <p:cNvPr id="2" name="TextBox 1">
            <a:extLst>
              <a:ext uri="{FF2B5EF4-FFF2-40B4-BE49-F238E27FC236}">
                <a16:creationId xmlns:a16="http://schemas.microsoft.com/office/drawing/2014/main" id="{6EDBAD93-2A0B-479F-AB5B-92C627C991EA}"/>
              </a:ext>
            </a:extLst>
          </p:cNvPr>
          <p:cNvSpPr txBox="1"/>
          <p:nvPr/>
        </p:nvSpPr>
        <p:spPr>
          <a:xfrm>
            <a:off x="995705" y="1960176"/>
            <a:ext cx="9186356" cy="830997"/>
          </a:xfrm>
          <a:prstGeom prst="rect">
            <a:avLst/>
          </a:prstGeom>
          <a:noFill/>
        </p:spPr>
        <p:txBody>
          <a:bodyPr wrap="square" rtlCol="0">
            <a:spAutoFit/>
          </a:bodyPr>
          <a:lstStyle/>
          <a:p>
            <a:r>
              <a:rPr lang="en-US" sz="2400" dirty="0"/>
              <a:t>- Code written in C# using IDE Microsoft Visual Basic Studio</a:t>
            </a:r>
          </a:p>
          <a:p>
            <a:r>
              <a:rPr lang="en-US" sz="2400" dirty="0"/>
              <a:t>- 6000+ lines  </a:t>
            </a:r>
          </a:p>
        </p:txBody>
      </p:sp>
    </p:spTree>
    <p:extLst>
      <p:ext uri="{BB962C8B-B14F-4D97-AF65-F5344CB8AC3E}">
        <p14:creationId xmlns:p14="http://schemas.microsoft.com/office/powerpoint/2010/main" val="247986443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fade">
                                      <p:cBhvr>
                                        <p:cTn id="2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P spid="6" grpId="0"/>
      <p:bldP spid="7" grpId="0"/>
      <p:bldP spid="8" grpId="0"/>
    </p:bldLst>
  </p:timing>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3110</TotalTime>
  <Words>1839</Words>
  <Application>Microsoft Office PowerPoint</Application>
  <PresentationFormat>Widescreen</PresentationFormat>
  <Paragraphs>347</Paragraphs>
  <Slides>42</Slides>
  <Notes>0</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42</vt:i4>
      </vt:variant>
    </vt:vector>
  </HeadingPairs>
  <TitlesOfParts>
    <vt:vector size="49" baseType="lpstr">
      <vt:lpstr>Arial</vt:lpstr>
      <vt:lpstr>Calibri</vt:lpstr>
      <vt:lpstr>Calibri Light</vt:lpstr>
      <vt:lpstr>Cambria Math</vt:lpstr>
      <vt:lpstr>Mangal</vt:lpstr>
      <vt:lpstr>Times New Roman</vt:lpstr>
      <vt:lpstr>Retrospect</vt:lpstr>
      <vt:lpstr>FORCE MODELING FOR OBLIQUE CUTTING ON NON-PLANAR SURFACES</vt:lpstr>
      <vt:lpstr>INTRODUCTION</vt:lpstr>
      <vt:lpstr>INTRODUCTION</vt:lpstr>
      <vt:lpstr>PROJECT OBJECTIVE AND MOTIVATION</vt:lpstr>
      <vt:lpstr>PowerPoint Presentation</vt:lpstr>
      <vt:lpstr>PowerPoint Presentation</vt:lpstr>
      <vt:lpstr>GEOMETRICAL MODELLING OF BALL-END MILL</vt:lpstr>
      <vt:lpstr>Different Types of Models Developed</vt:lpstr>
      <vt:lpstr>Flow of WinForms</vt:lpstr>
      <vt:lpstr>PowerPoint Presentation</vt:lpstr>
      <vt:lpstr>Model 1: Ball-End Mill Cutting Planar Surface having only Horizontal Feed </vt:lpstr>
      <vt:lpstr>PowerPoint Presentation</vt:lpstr>
      <vt:lpstr>STEP 1: TOOL ENVELOPE FORMULATION</vt:lpstr>
      <vt:lpstr>PowerPoint Presentation</vt:lpstr>
      <vt:lpstr>STEP 3: IDENTIFICATION OF CUTTING ZONE</vt:lpstr>
      <vt:lpstr>STEP 4: CHIP DIMENSIONS </vt:lpstr>
      <vt:lpstr>STEP 5: COMPUTATION OF FORCES</vt:lpstr>
      <vt:lpstr>Model 2: Ball-End Mill Cutting Planar Surface</vt:lpstr>
      <vt:lpstr>Model 2: Ball-End Mill Cutting Planar Surface</vt:lpstr>
      <vt:lpstr>PowerPoint Presentation</vt:lpstr>
      <vt:lpstr>PowerPoint Presentation</vt:lpstr>
      <vt:lpstr>PowerPoint Presentation</vt:lpstr>
      <vt:lpstr>Model 3: General Milling Tool Cutting Planar Surface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CASE: Inputs parameters:  Diameter, D = 19.05mm Helix angle, i0 = 300  Rake angle, α = 00  Number of flukes, Nf = 1 Spindle speed, n=269 rpm  Table feed, St = 13.6652 mm/min Depth of cut = 6.35mm  Lead angle = 00  Tilt angle = 00</vt:lpstr>
      <vt:lpstr>CASE: Inputs parameters:  Diameter, D = 19.05mm Helix angle, i0 = 300  Rake angle, α = 00  Number of flukes, Nf = 1 Spindle speed, n=269 rpm  Table feed, St = 13.6652 mm/min Depth of cut = 6.35mm  Lead angle = 00  Tilt angle = 00</vt:lpstr>
      <vt:lpstr>Determining Lead and Tilt Angles</vt:lpstr>
      <vt:lpstr>PowerPoint Presentation</vt:lpstr>
      <vt:lpstr>PowerPoint Presentation</vt:lpstr>
      <vt:lpstr>PowerPoint Presentation</vt:lpstr>
      <vt:lpstr>PowerPoint Presentation</vt:lpstr>
      <vt:lpstr>PowerPoint Presentation</vt:lpstr>
      <vt:lpstr>SHORTCOMINGS OF THE CURRENT MODEL</vt:lpstr>
      <vt:lpstr>FUTURE SCOPE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Ayush Bandil</dc:creator>
  <cp:lastModifiedBy>ayushbandil0007@gmail.com</cp:lastModifiedBy>
  <cp:revision>259</cp:revision>
  <dcterms:created xsi:type="dcterms:W3CDTF">2016-09-25T12:16:12Z</dcterms:created>
  <dcterms:modified xsi:type="dcterms:W3CDTF">2017-06-23T10:21:07Z</dcterms:modified>
</cp:coreProperties>
</file>